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85" r:id="rId2"/>
    <p:sldId id="8092" r:id="rId3"/>
    <p:sldId id="937" r:id="rId4"/>
    <p:sldId id="803" r:id="rId5"/>
    <p:sldId id="938" r:id="rId6"/>
    <p:sldId id="934" r:id="rId7"/>
    <p:sldId id="935" r:id="rId8"/>
    <p:sldId id="936" r:id="rId9"/>
    <p:sldId id="804" r:id="rId10"/>
    <p:sldId id="805" r:id="rId11"/>
    <p:sldId id="761" r:id="rId12"/>
    <p:sldId id="783" r:id="rId13"/>
    <p:sldId id="785" r:id="rId14"/>
    <p:sldId id="786" r:id="rId15"/>
    <p:sldId id="790" r:id="rId16"/>
    <p:sldId id="8093" r:id="rId17"/>
    <p:sldId id="8099" r:id="rId18"/>
    <p:sldId id="8100" r:id="rId19"/>
    <p:sldId id="8101" r:id="rId20"/>
    <p:sldId id="8102" r:id="rId21"/>
    <p:sldId id="8103" r:id="rId22"/>
    <p:sldId id="787" r:id="rId23"/>
    <p:sldId id="788" r:id="rId24"/>
    <p:sldId id="789" r:id="rId25"/>
    <p:sldId id="792" r:id="rId26"/>
    <p:sldId id="795" r:id="rId27"/>
    <p:sldId id="780" r:id="rId28"/>
    <p:sldId id="796" r:id="rId29"/>
    <p:sldId id="797" r:id="rId30"/>
    <p:sldId id="793" r:id="rId31"/>
    <p:sldId id="794" r:id="rId32"/>
    <p:sldId id="813" r:id="rId33"/>
    <p:sldId id="814" r:id="rId34"/>
    <p:sldId id="815" r:id="rId35"/>
    <p:sldId id="817" r:id="rId36"/>
    <p:sldId id="816" r:id="rId37"/>
    <p:sldId id="857" r:id="rId38"/>
    <p:sldId id="858" r:id="rId39"/>
    <p:sldId id="859" r:id="rId40"/>
    <p:sldId id="818" r:id="rId41"/>
    <p:sldId id="819" r:id="rId42"/>
    <p:sldId id="820" r:id="rId43"/>
    <p:sldId id="821" r:id="rId44"/>
    <p:sldId id="846" r:id="rId45"/>
    <p:sldId id="888" r:id="rId46"/>
    <p:sldId id="931" r:id="rId47"/>
    <p:sldId id="932" r:id="rId48"/>
    <p:sldId id="933" r:id="rId49"/>
    <p:sldId id="942" r:id="rId50"/>
    <p:sldId id="941" r:id="rId51"/>
    <p:sldId id="889" r:id="rId52"/>
    <p:sldId id="890" r:id="rId53"/>
    <p:sldId id="891" r:id="rId54"/>
    <p:sldId id="928" r:id="rId55"/>
    <p:sldId id="892" r:id="rId56"/>
    <p:sldId id="893" r:id="rId57"/>
    <p:sldId id="894" r:id="rId58"/>
    <p:sldId id="926" r:id="rId59"/>
    <p:sldId id="927" r:id="rId60"/>
    <p:sldId id="8094" r:id="rId61"/>
    <p:sldId id="8095" r:id="rId62"/>
    <p:sldId id="8096" r:id="rId63"/>
    <p:sldId id="8098" r:id="rId64"/>
    <p:sldId id="8097" r:id="rId65"/>
    <p:sldId id="8115" r:id="rId66"/>
    <p:sldId id="8104" r:id="rId67"/>
    <p:sldId id="984" r:id="rId68"/>
    <p:sldId id="929" r:id="rId69"/>
    <p:sldId id="8105" r:id="rId70"/>
    <p:sldId id="930" r:id="rId71"/>
    <p:sldId id="8106" r:id="rId72"/>
    <p:sldId id="8107" r:id="rId73"/>
    <p:sldId id="8108" r:id="rId74"/>
    <p:sldId id="8112" r:id="rId75"/>
    <p:sldId id="940" r:id="rId76"/>
    <p:sldId id="8113" r:id="rId77"/>
    <p:sldId id="993" r:id="rId78"/>
    <p:sldId id="994" r:id="rId79"/>
    <p:sldId id="8114" r:id="rId80"/>
    <p:sldId id="8116" r:id="rId81"/>
    <p:sldId id="8117" r:id="rId82"/>
    <p:sldId id="988" r:id="rId83"/>
    <p:sldId id="8118" r:id="rId84"/>
    <p:sldId id="8119" r:id="rId85"/>
    <p:sldId id="8120" r:id="rId86"/>
    <p:sldId id="288" r:id="rId87"/>
    <p:sldId id="289" r:id="rId88"/>
    <p:sldId id="290" r:id="rId89"/>
    <p:sldId id="291" r:id="rId90"/>
    <p:sldId id="292" r:id="rId91"/>
    <p:sldId id="293" r:id="rId92"/>
    <p:sldId id="294" r:id="rId93"/>
    <p:sldId id="295" r:id="rId94"/>
    <p:sldId id="8121" r:id="rId95"/>
    <p:sldId id="967" r:id="rId96"/>
    <p:sldId id="966" r:id="rId97"/>
    <p:sldId id="8124" r:id="rId98"/>
    <p:sldId id="995" r:id="rId99"/>
    <p:sldId id="996" r:id="rId100"/>
    <p:sldId id="997" r:id="rId101"/>
    <p:sldId id="998" r:id="rId102"/>
    <p:sldId id="999" r:id="rId103"/>
    <p:sldId id="8125" r:id="rId104"/>
    <p:sldId id="1000" r:id="rId105"/>
    <p:sldId id="1033" r:id="rId106"/>
    <p:sldId id="980" r:id="rId107"/>
    <p:sldId id="981" r:id="rId108"/>
    <p:sldId id="1015" r:id="rId109"/>
    <p:sldId id="986" r:id="rId110"/>
    <p:sldId id="989" r:id="rId111"/>
    <p:sldId id="987" r:id="rId112"/>
    <p:sldId id="8122" r:id="rId113"/>
    <p:sldId id="8126" r:id="rId114"/>
    <p:sldId id="8127" r:id="rId115"/>
    <p:sldId id="8128" r:id="rId116"/>
    <p:sldId id="8129" r:id="rId117"/>
    <p:sldId id="8130" r:id="rId118"/>
    <p:sldId id="969" r:id="rId119"/>
    <p:sldId id="971" r:id="rId120"/>
    <p:sldId id="972" r:id="rId121"/>
    <p:sldId id="973" r:id="rId122"/>
    <p:sldId id="974" r:id="rId123"/>
    <p:sldId id="975" r:id="rId124"/>
    <p:sldId id="976" r:id="rId125"/>
    <p:sldId id="977" r:id="rId126"/>
    <p:sldId id="978" r:id="rId127"/>
    <p:sldId id="979" r:id="rId128"/>
    <p:sldId id="1017" r:id="rId129"/>
    <p:sldId id="1034" r:id="rId130"/>
    <p:sldId id="990" r:id="rId131"/>
    <p:sldId id="7812"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2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34A97-D6AB-4AAD-879F-7A715553A2DA}" type="datetimeFigureOut">
              <a:rPr lang="zh-CN" altLang="en-US" smtClean="0"/>
              <a:t>2023-06-06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90101-8210-44AB-85CD-F7FB392ECABE}" type="slidenum">
              <a:rPr lang="zh-CN" altLang="en-US" smtClean="0"/>
              <a:t>‹#›</a:t>
            </a:fld>
            <a:endParaRPr lang="zh-CN" altLang="en-US"/>
          </a:p>
        </p:txBody>
      </p:sp>
    </p:spTree>
    <p:extLst>
      <p:ext uri="{BB962C8B-B14F-4D97-AF65-F5344CB8AC3E}">
        <p14:creationId xmlns:p14="http://schemas.microsoft.com/office/powerpoint/2010/main" val="981595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7E7C-E553-41F8-A122-D69E721786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0205EB-8C07-4FC6-BB33-4D2AA6B3C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F8FD4F-6F0E-499A-B72C-8951B3F4E944}"/>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2B5C2192-D692-4611-9A92-0A05FB4DE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F949DF-DBEF-40CF-B6B3-C2A5AC5AB4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71001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2F5E6-5CB3-411D-A92C-9C5A05D2A5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BC1433-F38F-4B7D-8404-547C0CA2B8A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861098-954B-4F7E-8185-23D5CB6A684B}"/>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8B935E6C-D43F-49A8-A57C-44E255DEE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70C3C-9484-4A76-96CA-6A8313F30A9F}"/>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3420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8B6B71-E1C0-48D6-8E0E-C92F96F1BD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C72C37-EACB-471F-8F4F-8B05E3EF5AD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1A0488-0CB2-4E9A-B216-F2517C33E203}"/>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3CB45C93-C346-46CF-A56C-0AAE2DB870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35BFA3-6E38-45A5-A071-5D88F76708AB}"/>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425832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grpSp>
        <p:nvGrpSpPr>
          <p:cNvPr id="2" name="组合 1"/>
          <p:cNvGrpSpPr/>
          <p:nvPr userDrawn="1"/>
        </p:nvGrpSpPr>
        <p:grpSpPr>
          <a:xfrm>
            <a:off x="635" y="-9525"/>
            <a:ext cx="12190730" cy="3581400"/>
            <a:chOff x="1" y="-15"/>
            <a:chExt cx="19198" cy="5640"/>
          </a:xfrm>
        </p:grpSpPr>
        <p:sp>
          <p:nvSpPr>
            <p:cNvPr id="7" name="矩形 6"/>
            <p:cNvSpPr/>
            <p:nvPr userDrawn="1"/>
          </p:nvSpPr>
          <p:spPr>
            <a:xfrm>
              <a:off x="1" y="-15"/>
              <a:ext cx="19198" cy="5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层 5"/>
            <p:cNvPicPr>
              <a:picLocks noChangeAspect="1"/>
            </p:cNvPicPr>
            <p:nvPr userDrawn="1"/>
          </p:nvPicPr>
          <p:blipFill>
            <a:blip r:embed="rId2"/>
            <a:stretch>
              <a:fillRect/>
            </a:stretch>
          </p:blipFill>
          <p:spPr>
            <a:xfrm>
              <a:off x="7740" y="387"/>
              <a:ext cx="3720" cy="1597"/>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38243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3" name="Date Placeholder 2"/>
          <p:cNvSpPr>
            <a:spLocks noGrp="1"/>
          </p:cNvSpPr>
          <p:nvPr>
            <p:ph type="dt" sz="half" idx="10"/>
          </p:nvPr>
        </p:nvSpPr>
        <p:spPr>
          <a:xfrm>
            <a:off x="914400" y="6248400"/>
            <a:ext cx="2540000" cy="457200"/>
          </a:xfrm>
          <a:prstGeom prst="rect">
            <a:avLst/>
          </a:prstGeom>
        </p:spPr>
        <p:txBody>
          <a:bodyPr lIns="97850" tIns="48925" rIns="97850" bIns="48925"/>
          <a:lstStyle>
            <a:lvl1pPr>
              <a:defRPr/>
            </a:lvl1pPr>
          </a:lstStyle>
          <a:p>
            <a:fld id="{A2362030-B2FB-48B6-8687-075F597CA460}" type="datetime10">
              <a:rPr lang="zh-CN" altLang="en-US"/>
              <a:t>21:54</a:t>
            </a:fld>
            <a:endParaRPr lang="en-US" altLang="zh-CN"/>
          </a:p>
        </p:txBody>
      </p:sp>
      <p:sp>
        <p:nvSpPr>
          <p:cNvPr id="4" name="Footer Placeholder 3"/>
          <p:cNvSpPr>
            <a:spLocks noGrp="1"/>
          </p:cNvSpPr>
          <p:nvPr>
            <p:ph type="ftr" sz="quarter" idx="11"/>
          </p:nvPr>
        </p:nvSpPr>
        <p:spPr>
          <a:xfrm>
            <a:off x="4165600" y="6248400"/>
            <a:ext cx="3860800" cy="457200"/>
          </a:xfrm>
          <a:prstGeom prst="rect">
            <a:avLst/>
          </a:prstGeom>
        </p:spPr>
        <p:txBody>
          <a:bodyPr lIns="97850" tIns="48925" rIns="97850" bIns="48925"/>
          <a:lstStyle>
            <a:lvl1pPr>
              <a:defRPr/>
            </a:lvl1pPr>
          </a:lstStyle>
          <a:p>
            <a:endParaRPr lang="en-US" altLang="zh-CN"/>
          </a:p>
        </p:txBody>
      </p:sp>
      <p:sp>
        <p:nvSpPr>
          <p:cNvPr id="5" name="Slide Number Placeholder 4"/>
          <p:cNvSpPr>
            <a:spLocks noGrp="1"/>
          </p:cNvSpPr>
          <p:nvPr>
            <p:ph type="sldNum" sz="quarter" idx="12"/>
          </p:nvPr>
        </p:nvSpPr>
        <p:spPr>
          <a:xfrm>
            <a:off x="8737600" y="6248400"/>
            <a:ext cx="2540000" cy="457200"/>
          </a:xfrm>
          <a:prstGeom prst="rect">
            <a:avLst/>
          </a:prstGeom>
        </p:spPr>
        <p:txBody>
          <a:bodyPr lIns="97850" tIns="48925" rIns="97850" bIns="48925"/>
          <a:lstStyle>
            <a:lvl1pPr>
              <a:defRPr/>
            </a:lvl1pPr>
          </a:lstStyle>
          <a:p>
            <a:fld id="{B805FAA9-4958-4615-9B05-F974200503E4}" type="slidenum">
              <a:rPr lang="en-US" altLang="zh-CN"/>
              <a:t>‹#›</a:t>
            </a:fld>
            <a:endParaRPr lang="en-US" altLang="zh-CN"/>
          </a:p>
        </p:txBody>
      </p:sp>
    </p:spTree>
    <p:extLst>
      <p:ext uri="{BB962C8B-B14F-4D97-AF65-F5344CB8AC3E}">
        <p14:creationId xmlns:p14="http://schemas.microsoft.com/office/powerpoint/2010/main" val="892841221"/>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914400" y="1981200"/>
            <a:ext cx="508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981200"/>
            <a:ext cx="508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914400" y="6248400"/>
            <a:ext cx="2540000" cy="457200"/>
          </a:xfrm>
          <a:prstGeom prst="rect">
            <a:avLst/>
          </a:prstGeom>
        </p:spPr>
        <p:txBody>
          <a:bodyPr lIns="97850" tIns="48925" rIns="97850" bIns="48925"/>
          <a:lstStyle>
            <a:lvl1pPr>
              <a:defRPr/>
            </a:lvl1pPr>
          </a:lstStyle>
          <a:p>
            <a:fld id="{D8EB9AE5-4163-424D-9EC4-65FBCA444326}" type="datetime10">
              <a:rPr lang="zh-CN" altLang="en-US"/>
              <a:t>21:54</a:t>
            </a:fld>
            <a:endParaRPr lang="en-US" altLang="zh-CN"/>
          </a:p>
        </p:txBody>
      </p:sp>
      <p:sp>
        <p:nvSpPr>
          <p:cNvPr id="6" name="Footer Placeholder 5"/>
          <p:cNvSpPr>
            <a:spLocks noGrp="1"/>
          </p:cNvSpPr>
          <p:nvPr>
            <p:ph type="ftr" sz="quarter" idx="11"/>
          </p:nvPr>
        </p:nvSpPr>
        <p:spPr>
          <a:xfrm>
            <a:off x="4165600" y="6248400"/>
            <a:ext cx="3860800" cy="457200"/>
          </a:xfrm>
          <a:prstGeom prst="rect">
            <a:avLst/>
          </a:prstGeom>
        </p:spPr>
        <p:txBody>
          <a:bodyPr lIns="97850" tIns="48925" rIns="97850" bIns="48925"/>
          <a:lstStyle>
            <a:lvl1pPr>
              <a:defRPr/>
            </a:lvl1pPr>
          </a:lstStyle>
          <a:p>
            <a:endParaRPr lang="en-US" altLang="zh-CN"/>
          </a:p>
        </p:txBody>
      </p:sp>
      <p:sp>
        <p:nvSpPr>
          <p:cNvPr id="7" name="Slide Number Placeholder 6"/>
          <p:cNvSpPr>
            <a:spLocks noGrp="1"/>
          </p:cNvSpPr>
          <p:nvPr>
            <p:ph type="sldNum" sz="quarter" idx="12"/>
          </p:nvPr>
        </p:nvSpPr>
        <p:spPr>
          <a:xfrm>
            <a:off x="8737600" y="6248400"/>
            <a:ext cx="2540000" cy="457200"/>
          </a:xfrm>
          <a:prstGeom prst="rect">
            <a:avLst/>
          </a:prstGeom>
        </p:spPr>
        <p:txBody>
          <a:bodyPr lIns="97850" tIns="48925" rIns="97850" bIns="48925"/>
          <a:lstStyle>
            <a:lvl1pPr>
              <a:defRPr/>
            </a:lvl1pPr>
          </a:lstStyle>
          <a:p>
            <a:fld id="{DBE00D0D-C9A1-45D9-BAB0-5D362FE4E98C}" type="slidenum">
              <a:rPr lang="en-US" altLang="zh-CN"/>
              <a:t>‹#›</a:t>
            </a:fld>
            <a:endParaRPr lang="en-US" altLang="zh-CN"/>
          </a:p>
        </p:txBody>
      </p:sp>
    </p:spTree>
    <p:extLst>
      <p:ext uri="{BB962C8B-B14F-4D97-AF65-F5344CB8AC3E}">
        <p14:creationId xmlns:p14="http://schemas.microsoft.com/office/powerpoint/2010/main" val="4053513939"/>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F88BF-6FAE-4369-B44F-BB5C7D8E6328}"/>
              </a:ext>
            </a:extLst>
          </p:cNvPr>
          <p:cNvSpPr>
            <a:spLocks noGrp="1"/>
          </p:cNvSpPr>
          <p:nvPr>
            <p:ph type="title"/>
          </p:nvPr>
        </p:nvSpPr>
        <p:spPr/>
        <p:txBody>
          <a:bodyPr/>
          <a:lstStyle>
            <a:lvl1pPr>
              <a:defRPr b="1">
                <a:solidFill>
                  <a:srgbClr val="FF0000"/>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2C618630-7BD5-4DF6-BD65-E549AD687E08}"/>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88839D-B385-4BCC-A53B-E486857E7C7B}"/>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A0738B8E-70AE-4562-A253-D9CD723B1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6203FC-1843-46A2-BBFF-CF27FD9C5F46}"/>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4161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113D2-9CB9-4C14-83AE-6FFAB81E7B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EF04B2-1282-443D-9B50-F40130D17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11E803F-5BB6-48AA-B82F-6DF03B6F1F90}"/>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B876EC7B-A303-47E8-A447-92D27AC386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53507D-14F7-465A-96E6-EF18273F8192}"/>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2719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8DEA4-441A-418E-B0DB-31185BF077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1A52D2-8B81-4F02-A14F-F66D06BF6D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C991E9C-9CDD-4C6B-83FD-A345B1B9D8A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7C9EF6-4983-4C38-8640-B672D8A3A243}"/>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6" name="页脚占位符 5">
            <a:extLst>
              <a:ext uri="{FF2B5EF4-FFF2-40B4-BE49-F238E27FC236}">
                <a16:creationId xmlns:a16="http://schemas.microsoft.com/office/drawing/2014/main" id="{0AC04F97-4CFF-4958-BA98-79870055D4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954021-B692-42A2-B0A6-8D3F126F15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260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BFC87-70AE-40B3-A4EE-BA215A65C9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9D8B71-3AC0-498D-8BD7-7D88183C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2CB463-61D2-4335-B449-CE9E5628DE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3B639CF-7025-427C-9BE2-C0F6DD78C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9DA920-BE6E-42C5-84D8-807362EBF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9889C40-18EA-435E-A9FA-28D363381927}"/>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8" name="页脚占位符 7">
            <a:extLst>
              <a:ext uri="{FF2B5EF4-FFF2-40B4-BE49-F238E27FC236}">
                <a16:creationId xmlns:a16="http://schemas.microsoft.com/office/drawing/2014/main" id="{929CF4C4-7CCD-4555-9147-00D61DB895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4E77CC-02FA-4720-957B-BF475F8C865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58779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1763A-10DE-436B-A709-7479D3422F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785D2B-5C7B-42C3-8C7F-4F7B701F89BC}"/>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4" name="页脚占位符 3">
            <a:extLst>
              <a:ext uri="{FF2B5EF4-FFF2-40B4-BE49-F238E27FC236}">
                <a16:creationId xmlns:a16="http://schemas.microsoft.com/office/drawing/2014/main" id="{2684B369-DEF3-4D82-8F3C-F7F1AA23CE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1E17A4-DF4E-499D-8066-07F7472CE4E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224598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43C392-C16A-4CD3-8649-3072924CA991}"/>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3" name="页脚占位符 2">
            <a:extLst>
              <a:ext uri="{FF2B5EF4-FFF2-40B4-BE49-F238E27FC236}">
                <a16:creationId xmlns:a16="http://schemas.microsoft.com/office/drawing/2014/main" id="{5B801C40-45E2-4314-8748-8592D1A829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D5FB96-CE5A-4F2A-84AD-3D8185236233}"/>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6020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74576-B7CD-492C-848F-842FB9EBE3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559FFF-B118-437E-A41B-35ADD1C50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EFABEFA-51C9-4354-9A1A-874B1379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743F31-4AEF-4885-BBDD-76BC6A73EC45}"/>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6" name="页脚占位符 5">
            <a:extLst>
              <a:ext uri="{FF2B5EF4-FFF2-40B4-BE49-F238E27FC236}">
                <a16:creationId xmlns:a16="http://schemas.microsoft.com/office/drawing/2014/main" id="{99AA8890-D6AB-4969-84EC-4F49F620DF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6CE83C-FD52-41CB-9A50-D2E831FB2570}"/>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83731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7795-5FBE-4042-8E7A-CE2E93C927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AE97B5-8540-44E3-AD09-8D80D05AD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9A3AB5-FE8E-4394-8075-EF2AF1A66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FF150A-5FC4-495F-8EC9-AA564BA10927}"/>
              </a:ext>
            </a:extLst>
          </p:cNvPr>
          <p:cNvSpPr>
            <a:spLocks noGrp="1"/>
          </p:cNvSpPr>
          <p:nvPr>
            <p:ph type="dt" sz="half" idx="10"/>
          </p:nvPr>
        </p:nvSpPr>
        <p:spPr/>
        <p:txBody>
          <a:bodyPr/>
          <a:lstStyle/>
          <a:p>
            <a:fld id="{EFB26C0F-987B-4665-9034-4615BA017D77}" type="datetimeFigureOut">
              <a:rPr lang="zh-CN" altLang="en-US" smtClean="0"/>
              <a:t>2023-06-06</a:t>
            </a:fld>
            <a:endParaRPr lang="zh-CN" altLang="en-US"/>
          </a:p>
        </p:txBody>
      </p:sp>
      <p:sp>
        <p:nvSpPr>
          <p:cNvPr id="6" name="页脚占位符 5">
            <a:extLst>
              <a:ext uri="{FF2B5EF4-FFF2-40B4-BE49-F238E27FC236}">
                <a16:creationId xmlns:a16="http://schemas.microsoft.com/office/drawing/2014/main" id="{DD394E5D-3496-41BC-A3B6-B0A0D3C1AB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99A7A7-C3D7-4A60-A8A2-5B090B112EDC}"/>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1001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01277-FCFE-4D77-A32A-E5391273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74B084-BBB6-4D27-949A-7182D582B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5F40BC-AC80-4DC9-B5BD-5BC4FAA2C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26C0F-987B-4665-9034-4615BA017D77}" type="datetimeFigureOut">
              <a:rPr lang="zh-CN" altLang="en-US" smtClean="0"/>
              <a:t>2023-06-06</a:t>
            </a:fld>
            <a:endParaRPr lang="zh-CN" altLang="en-US"/>
          </a:p>
        </p:txBody>
      </p:sp>
      <p:sp>
        <p:nvSpPr>
          <p:cNvPr id="5" name="页脚占位符 4">
            <a:extLst>
              <a:ext uri="{FF2B5EF4-FFF2-40B4-BE49-F238E27FC236}">
                <a16:creationId xmlns:a16="http://schemas.microsoft.com/office/drawing/2014/main" id="{3D8575BB-A610-4079-BFBB-2DCEF78A1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B0607FE-DEE1-431E-B631-607A509F0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39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4.xml"/><Relationship Id="rId9" Type="http://schemas.openxmlformats.org/officeDocument/2006/relationships/hyperlink" Target="mailto:shliu@hit.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10" Type="http://schemas.openxmlformats.org/officeDocument/2006/relationships/image" Target="../media/image430.png"/><Relationship Id="rId4" Type="http://schemas.openxmlformats.org/officeDocument/2006/relationships/image" Target="../media/image370.png"/><Relationship Id="rId9" Type="http://schemas.openxmlformats.org/officeDocument/2006/relationships/image" Target="../media/image4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10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830.png"/><Relationship Id="rId3" Type="http://schemas.openxmlformats.org/officeDocument/2006/relationships/image" Target="../media/image119.png"/><Relationship Id="rId7" Type="http://schemas.openxmlformats.org/officeDocument/2006/relationships/image" Target="../media/image770.png"/><Relationship Id="rId12" Type="http://schemas.openxmlformats.org/officeDocument/2006/relationships/image" Target="../media/image82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60.png"/><Relationship Id="rId11" Type="http://schemas.openxmlformats.org/officeDocument/2006/relationships/image" Target="../media/image810.png"/><Relationship Id="rId5" Type="http://schemas.openxmlformats.org/officeDocument/2006/relationships/image" Target="../media/image118.wmf"/><Relationship Id="rId10" Type="http://schemas.openxmlformats.org/officeDocument/2006/relationships/image" Target="../media/image800.png"/><Relationship Id="rId4" Type="http://schemas.openxmlformats.org/officeDocument/2006/relationships/oleObject" Target="../embeddings/oleObject5.bin"/><Relationship Id="rId9" Type="http://schemas.openxmlformats.org/officeDocument/2006/relationships/image" Target="../media/image790.png"/></Relationships>
</file>

<file path=ppt/slides/_rels/slide1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840.png"/><Relationship Id="rId7" Type="http://schemas.openxmlformats.org/officeDocument/2006/relationships/image" Target="../media/image121.wmf"/><Relationship Id="rId12"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120.wmf"/><Relationship Id="rId10" Type="http://schemas.openxmlformats.org/officeDocument/2006/relationships/image" Target="../media/image122.wmf"/><Relationship Id="rId4" Type="http://schemas.openxmlformats.org/officeDocument/2006/relationships/oleObject" Target="../embeddings/oleObject6.bin"/><Relationship Id="rId9" Type="http://schemas.openxmlformats.org/officeDocument/2006/relationships/oleObject" Target="../embeddings/oleObject8.bin"/></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99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4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5.png"/></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91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070.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2.xml"/><Relationship Id="rId7" Type="http://schemas.openxmlformats.org/officeDocument/2006/relationships/image" Target="../media/image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43.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2.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6.xml"/><Relationship Id="rId21" Type="http://schemas.openxmlformats.org/officeDocument/2006/relationships/tags" Target="../tags/tag25.xml"/><Relationship Id="rId34" Type="http://schemas.openxmlformats.org/officeDocument/2006/relationships/tags" Target="../tags/tag10.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slideLayout" Target="../slideLayouts/slideLayout7.xml"/><Relationship Id="rId33" Type="http://schemas.openxmlformats.org/officeDocument/2006/relationships/image" Target="../media/image65.png"/><Relationship Id="rId38" Type="http://schemas.openxmlformats.org/officeDocument/2006/relationships/image" Target="../media/image54.tmp"/><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image" Target="../media/image63.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9.xml"/><Relationship Id="rId37" Type="http://schemas.openxmlformats.org/officeDocument/2006/relationships/image" Target="../media/image57.png"/><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7.xml"/><Relationship Id="rId36" Type="http://schemas.openxmlformats.org/officeDocument/2006/relationships/tags" Target="../tags/tag18.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image" Target="../media/image64.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image" Target="../media/image62.png"/><Relationship Id="rId30" Type="http://schemas.openxmlformats.org/officeDocument/2006/relationships/tags" Target="../tags/tag8.xml"/><Relationship Id="rId35" Type="http://schemas.openxmlformats.org/officeDocument/2006/relationships/image" Target="../media/image66.png"/><Relationship Id="rId8" Type="http://schemas.openxmlformats.org/officeDocument/2006/relationships/tags" Target="../tags/tag12.xml"/><Relationship Id="rId3" Type="http://schemas.openxmlformats.org/officeDocument/2006/relationships/tags" Target="../tags/tag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slideLayout" Target="../slideLayouts/slideLayout2.xml"/><Relationship Id="rId16" Type="http://schemas.openxmlformats.org/officeDocument/2006/relationships/image" Target="../media/image81.png"/><Relationship Id="rId1" Type="http://schemas.openxmlformats.org/officeDocument/2006/relationships/tags" Target="../tags/tag2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NULL"/><Relationship Id="rId15" Type="http://schemas.openxmlformats.org/officeDocument/2006/relationships/image" Target="../media/image80.png"/><Relationship Id="rId10" Type="http://schemas.openxmlformats.org/officeDocument/2006/relationships/image" Target="../media/image75.png"/><Relationship Id="rId9" Type="http://schemas.openxmlformats.org/officeDocument/2006/relationships/image" Target="../media/image74.png"/><Relationship Id="rId1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71.jpeg"/><Relationship Id="rId5" Type="http://schemas.openxmlformats.org/officeDocument/2006/relationships/image" Target="NULL"/></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83.png"/><Relationship Id="rId5" Type="http://schemas.openxmlformats.org/officeDocument/2006/relationships/image" Target="NUL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86.png"/><Relationship Id="rId5"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NUL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NUL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051152"/>
            <a:ext cx="12192000" cy="2585323"/>
          </a:xfrm>
          <a:prstGeom prst="rect">
            <a:avLst/>
          </a:prstGeom>
          <a:noFill/>
        </p:spPr>
        <p:txBody>
          <a:bodyPr wrap="square" rtlCol="0">
            <a:spAutoFit/>
          </a:bodyPr>
          <a:lstStyle/>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rPr>
              <a:t>人工智能数学基础</a:t>
            </a:r>
            <a:endPar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endParaRPr>
          </a:p>
          <a:p>
            <a:pPr algn="ct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Essential Math for AI</a:t>
            </a:r>
          </a:p>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第</a:t>
            </a: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6</a:t>
            </a: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章 凸优化基础</a:t>
            </a:r>
            <a:endParaRPr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sp>
        <p:nvSpPr>
          <p:cNvPr id="7" name="文本框 6"/>
          <p:cNvSpPr txBox="1"/>
          <p:nvPr/>
        </p:nvSpPr>
        <p:spPr>
          <a:xfrm>
            <a:off x="2213089" y="3728884"/>
            <a:ext cx="7583024" cy="523220"/>
          </a:xfrm>
          <a:prstGeom prst="rect">
            <a:avLst/>
          </a:prstGeom>
          <a:solidFill>
            <a:srgbClr val="0000CC"/>
          </a:solidFill>
        </p:spPr>
        <p:txBody>
          <a:bodyPr wrap="square" rtlCol="0">
            <a:spAutoFit/>
          </a:bodyPr>
          <a:lstStyle/>
          <a:p>
            <a:pPr algn="ctr"/>
            <a:r>
              <a:rPr lang="zh-CN" altLang="en-US" sz="2800" b="1" dirty="0">
                <a:solidFill>
                  <a:schemeClr val="bg1"/>
                </a:solidFill>
                <a:latin typeface="+mj-ea"/>
                <a:ea typeface="+mj-ea"/>
              </a:rPr>
              <a:t>哈尔滨工业大学计算学部人工智能专业 刘绍辉</a:t>
            </a: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3865369" y="4340128"/>
            <a:ext cx="4278464" cy="1200329"/>
          </a:xfrm>
          <a:prstGeom prst="rect">
            <a:avLst/>
          </a:prstGeom>
          <a:noFill/>
        </p:spPr>
        <p:txBody>
          <a:bodyPr wrap="square" rtlCol="0">
            <a:spAutoFit/>
          </a:bodyPr>
          <a:lstStyle/>
          <a:p>
            <a:pPr algn="ctr"/>
            <a:r>
              <a:rPr lang="en-US" altLang="zh-CN" sz="2400" b="1" dirty="0">
                <a:latin typeface="+mn-ea"/>
                <a:hlinkClick r:id="rId9"/>
              </a:rPr>
              <a:t>shliu@hit.edu.cn</a:t>
            </a:r>
            <a:endParaRPr lang="en-US" altLang="zh-CN" sz="2400" b="1" dirty="0">
              <a:latin typeface="+mn-ea"/>
            </a:endParaRPr>
          </a:p>
          <a:p>
            <a:pPr algn="ctr"/>
            <a:r>
              <a:rPr lang="zh-CN" altLang="en-US" sz="2400" b="1" dirty="0">
                <a:latin typeface="+mn-ea"/>
              </a:rPr>
              <a:t>微信：</a:t>
            </a:r>
            <a:r>
              <a:rPr lang="en-US" altLang="zh-CN" sz="2400" b="1" dirty="0">
                <a:latin typeface="+mn-ea"/>
              </a:rPr>
              <a:t>shliu13503627854</a:t>
            </a:r>
          </a:p>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r>
              <a:rPr lang="en-US" altLang="zh-CN" sz="2400" b="1" dirty="0">
                <a:latin typeface="+mn-ea"/>
              </a:rPr>
              <a:t>24</a:t>
            </a:r>
            <a:r>
              <a:rPr lang="zh-CN" altLang="en-US" sz="2400" b="1" dirty="0">
                <a:latin typeface="+mn-ea"/>
              </a:rPr>
              <a:t>日</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zh-CN" altLang="en-US" sz="1900" dirty="0"/>
                  <a:t>对于函数</a:t>
                </a:r>
                <a14:m>
                  <m:oMath xmlns:m="http://schemas.openxmlformats.org/officeDocument/2006/math">
                    <m:r>
                      <a:rPr lang="en-US" altLang="zh-CN" sz="1900" b="1" i="1">
                        <a:latin typeface="Cambria Math"/>
                      </a:rPr>
                      <m:t>𝒇</m:t>
                    </m:r>
                    <m:r>
                      <a:rPr lang="en-US" altLang="zh-CN" sz="1900" b="1" i="1">
                        <a:latin typeface="Cambria Math"/>
                      </a:rPr>
                      <m:t>(</m:t>
                    </m:r>
                    <m:r>
                      <a:rPr lang="en-US" altLang="zh-CN" sz="1900" b="1" i="1">
                        <a:latin typeface="Cambria Math"/>
                      </a:rPr>
                      <m:t>𝒙</m:t>
                    </m:r>
                    <m:r>
                      <a:rPr lang="en-US" altLang="zh-CN" sz="1900" b="1" i="1">
                        <a:latin typeface="Cambria Math"/>
                      </a:rPr>
                      <m:t>)</m:t>
                    </m:r>
                  </m:oMath>
                </a14:m>
                <a:r>
                  <a:rPr lang="zh-CN" altLang="en-US" sz="1900" dirty="0"/>
                  <a:t>，</a:t>
                </a:r>
                <a14:m>
                  <m:oMath xmlns:m="http://schemas.openxmlformats.org/officeDocument/2006/math">
                    <m:r>
                      <a:rPr lang="en-US" altLang="zh-CN" sz="1900" b="1" i="1" dirty="0">
                        <a:latin typeface="Cambria Math"/>
                      </a:rPr>
                      <m:t>𝒙</m:t>
                    </m:r>
                    <m:r>
                      <a:rPr lang="en-US" altLang="zh-CN" sz="1900" b="1" i="1" dirty="0">
                        <a:latin typeface="Cambria Math"/>
                      </a:rPr>
                      <m:t>∈</m:t>
                    </m:r>
                    <m:sSup>
                      <m:sSupPr>
                        <m:ctrlPr>
                          <a:rPr lang="en-US" altLang="zh-CN" sz="1900" b="1" i="1" dirty="0">
                            <a:latin typeface="Cambria Math" panose="02040503050406030204" pitchFamily="18" charset="0"/>
                          </a:rPr>
                        </m:ctrlPr>
                      </m:sSupPr>
                      <m:e>
                        <m:r>
                          <a:rPr lang="en-US" altLang="zh-CN" sz="1900" b="1" i="1" dirty="0">
                            <a:latin typeface="Cambria Math"/>
                          </a:rPr>
                          <m:t>𝑹</m:t>
                        </m:r>
                      </m:e>
                      <m:sup>
                        <m:r>
                          <a:rPr lang="en-US" altLang="zh-CN" sz="1900" b="1" i="1" dirty="0">
                            <a:latin typeface="Cambria Math"/>
                          </a:rPr>
                          <m:t>𝒏</m:t>
                        </m:r>
                      </m:sup>
                    </m:sSup>
                  </m:oMath>
                </a14:m>
                <a:r>
                  <a:rPr lang="en-US" altLang="zh-CN" sz="1900" dirty="0"/>
                  <a:t>,</a:t>
                </a:r>
                <a:r>
                  <a:rPr lang="zh-CN" altLang="en-US" sz="1900" dirty="0"/>
                  <a:t>其</a:t>
                </a:r>
                <a:r>
                  <a:rPr lang="en-US" altLang="zh-CN" sz="1900" dirty="0"/>
                  <a:t>Hessian</a:t>
                </a:r>
                <a:r>
                  <a:rPr lang="zh-CN" altLang="en-US" sz="1900" dirty="0"/>
                  <a:t>矩阵</a:t>
                </a:r>
                <a14:m>
                  <m:oMath xmlns:m="http://schemas.openxmlformats.org/officeDocument/2006/math">
                    <m:r>
                      <a:rPr lang="en-US" altLang="zh-CN" sz="1900" b="1" i="1">
                        <a:latin typeface="Cambria Math"/>
                      </a:rPr>
                      <m:t>𝑯</m:t>
                    </m:r>
                    <m:d>
                      <m:dPr>
                        <m:ctrlPr>
                          <a:rPr lang="en-US" altLang="zh-CN" sz="1900" b="1" i="1">
                            <a:latin typeface="Cambria Math" panose="02040503050406030204" pitchFamily="18" charset="0"/>
                          </a:rPr>
                        </m:ctrlPr>
                      </m:dPr>
                      <m:e>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e>
                    </m:d>
                    <m:r>
                      <a:rPr lang="en-US" altLang="zh-CN" sz="1900" b="1" i="1">
                        <a:latin typeface="Cambria Math"/>
                      </a:rPr>
                      <m:t>=(</m:t>
                    </m:r>
                    <m:f>
                      <m:fPr>
                        <m:ctrlPr>
                          <a:rPr lang="en-US" altLang="zh-CN" sz="1900" b="1" i="1">
                            <a:latin typeface="Cambria Math" panose="02040503050406030204" pitchFamily="18" charset="0"/>
                            <a:ea typeface="Cambria Math"/>
                          </a:rPr>
                        </m:ctrlPr>
                      </m:fPr>
                      <m:num>
                        <m:sSup>
                          <m:sSupPr>
                            <m:ctrlPr>
                              <a:rPr lang="en-US" altLang="zh-CN" sz="1900" b="1" i="1">
                                <a:latin typeface="Cambria Math" panose="02040503050406030204" pitchFamily="18" charset="0"/>
                                <a:ea typeface="Cambria Math"/>
                              </a:rPr>
                            </m:ctrlPr>
                          </m:sSupPr>
                          <m:e>
                            <m:r>
                              <a:rPr lang="en-US" altLang="zh-CN" sz="1900" b="1" i="1">
                                <a:latin typeface="Cambria Math"/>
                                <a:ea typeface="Cambria Math"/>
                              </a:rPr>
                              <m:t>𝝏</m:t>
                            </m:r>
                          </m:e>
                          <m:sup>
                            <m:r>
                              <a:rPr lang="en-US" altLang="zh-CN" sz="1900" b="1" i="1">
                                <a:latin typeface="Cambria Math"/>
                                <a:ea typeface="Cambria Math"/>
                              </a:rPr>
                              <m:t>𝟐</m:t>
                            </m:r>
                          </m:sup>
                        </m:sSup>
                        <m:r>
                          <a:rPr lang="en-US" altLang="zh-CN" sz="1900" b="1" i="1">
                            <a:latin typeface="Cambria Math"/>
                            <a:ea typeface="Cambria Math"/>
                          </a:rPr>
                          <m:t>𝒇</m:t>
                        </m:r>
                        <m:d>
                          <m:dPr>
                            <m:ctrlPr>
                              <a:rPr lang="en-US" altLang="zh-CN" sz="1900" b="1" i="1">
                                <a:latin typeface="Cambria Math" panose="02040503050406030204" pitchFamily="18" charset="0"/>
                                <a:ea typeface="Cambria Math"/>
                              </a:rPr>
                            </m:ctrlPr>
                          </m:dPr>
                          <m:e>
                            <m:r>
                              <a:rPr lang="en-US" altLang="zh-CN" sz="1900" b="1" i="1">
                                <a:latin typeface="Cambria Math"/>
                                <a:ea typeface="Cambria Math"/>
                              </a:rPr>
                              <m:t>𝒙</m:t>
                            </m:r>
                          </m:e>
                        </m:d>
                      </m:num>
                      <m:den>
                        <m:r>
                          <a:rPr lang="en-US" altLang="zh-CN" sz="1900" b="1" i="1">
                            <a:latin typeface="Cambria Math"/>
                            <a:ea typeface="Cambria Math"/>
                          </a:rPr>
                          <m:t>𝝏</m:t>
                        </m:r>
                        <m:sSub>
                          <m:sSubPr>
                            <m:ctrlPr>
                              <a:rPr lang="en-US" altLang="zh-CN" sz="1900" b="1" i="1">
                                <a:latin typeface="Cambria Math" panose="02040503050406030204" pitchFamily="18" charset="0"/>
                                <a:ea typeface="Cambria Math"/>
                              </a:rPr>
                            </m:ctrlPr>
                          </m:sSubPr>
                          <m:e>
                            <m:r>
                              <a:rPr lang="en-US" altLang="zh-CN" sz="1900" b="1" i="1">
                                <a:latin typeface="Cambria Math"/>
                                <a:ea typeface="Cambria Math"/>
                              </a:rPr>
                              <m:t>𝒙</m:t>
                            </m:r>
                          </m:e>
                          <m:sub>
                            <m:r>
                              <a:rPr lang="en-US" altLang="zh-CN" sz="1900" b="1" i="1">
                                <a:latin typeface="Cambria Math"/>
                                <a:ea typeface="Cambria Math"/>
                              </a:rPr>
                              <m:t>𝒊</m:t>
                            </m:r>
                          </m:sub>
                        </m:sSub>
                        <m:r>
                          <a:rPr lang="en-US" altLang="zh-CN" sz="1900" b="1" i="1">
                            <a:latin typeface="Cambria Math"/>
                            <a:ea typeface="Cambria Math"/>
                          </a:rPr>
                          <m:t>𝝏</m:t>
                        </m:r>
                        <m:sSub>
                          <m:sSubPr>
                            <m:ctrlPr>
                              <a:rPr lang="en-US" altLang="zh-CN" sz="1900" b="1" i="1">
                                <a:latin typeface="Cambria Math" panose="02040503050406030204" pitchFamily="18" charset="0"/>
                                <a:ea typeface="Cambria Math"/>
                              </a:rPr>
                            </m:ctrlPr>
                          </m:sSubPr>
                          <m:e>
                            <m:r>
                              <a:rPr lang="en-US" altLang="zh-CN" sz="1900" b="1" i="1">
                                <a:latin typeface="Cambria Math"/>
                                <a:ea typeface="Cambria Math"/>
                              </a:rPr>
                              <m:t>𝒙</m:t>
                            </m:r>
                          </m:e>
                          <m:sub>
                            <m:r>
                              <a:rPr lang="en-US" altLang="zh-CN" sz="1900" b="1" i="1">
                                <a:latin typeface="Cambria Math"/>
                                <a:ea typeface="Cambria Math"/>
                              </a:rPr>
                              <m:t>𝒋</m:t>
                            </m:r>
                          </m:sub>
                        </m:sSub>
                      </m:den>
                    </m:f>
                    <m:r>
                      <a:rPr lang="en-US" altLang="zh-CN" sz="1900" b="1" i="1">
                        <a:latin typeface="Cambria Math"/>
                      </a:rPr>
                      <m:t>)</m:t>
                    </m:r>
                  </m:oMath>
                </a14:m>
                <a:r>
                  <a:rPr lang="en-US" altLang="zh-CN" sz="1900" dirty="0"/>
                  <a:t>,H</a:t>
                </a:r>
                <a:r>
                  <a:rPr lang="zh-CN" altLang="en-US" sz="1900" dirty="0"/>
                  <a:t>是对称矩阵，梯度为向量</a:t>
                </a:r>
                <a:r>
                  <a:rPr lang="en-US" altLang="zh-CN" sz="1900" dirty="0"/>
                  <a:t>:</a:t>
                </a:r>
                <a14:m>
                  <m:oMath xmlns:m="http://schemas.openxmlformats.org/officeDocument/2006/math">
                    <m:r>
                      <a:rPr lang="en-US" altLang="zh-CN" sz="1900" b="1" i="1">
                        <a:latin typeface="Cambria Math"/>
                      </a:rPr>
                      <m:t>𝑮</m:t>
                    </m:r>
                    <m:d>
                      <m:dPr>
                        <m:ctrlPr>
                          <a:rPr lang="en-US" altLang="zh-CN" sz="1900" b="1" i="1">
                            <a:latin typeface="Cambria Math" panose="02040503050406030204" pitchFamily="18" charset="0"/>
                          </a:rPr>
                        </m:ctrlPr>
                      </m:dPr>
                      <m:e>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e>
                    </m:d>
                    <m:r>
                      <a:rPr lang="en-US" altLang="zh-CN" sz="1900" b="1" i="1">
                        <a:latin typeface="Cambria Math"/>
                      </a:rPr>
                      <m:t>=(</m:t>
                    </m:r>
                    <m:r>
                      <a:rPr lang="en-US" altLang="zh-CN" sz="1900" b="1" i="1">
                        <a:latin typeface="Cambria Math"/>
                        <a:ea typeface="Cambria Math"/>
                      </a:rPr>
                      <m:t>𝝏</m:t>
                    </m:r>
                    <m:r>
                      <a:rPr lang="en-US" altLang="zh-CN" sz="1900" b="1" i="1">
                        <a:latin typeface="Cambria Math"/>
                        <a:ea typeface="Cambria Math"/>
                      </a:rPr>
                      <m:t>𝒇</m:t>
                    </m:r>
                    <m:r>
                      <a:rPr lang="en-US" altLang="zh-CN" sz="1900" b="1" i="1">
                        <a:latin typeface="Cambria Math"/>
                        <a:ea typeface="Cambria Math"/>
                      </a:rPr>
                      <m:t>(</m:t>
                    </m:r>
                    <m:r>
                      <a:rPr lang="en-US" altLang="zh-CN" sz="1900" b="1" i="1">
                        <a:latin typeface="Cambria Math"/>
                        <a:ea typeface="Cambria Math"/>
                      </a:rPr>
                      <m:t>𝒙</m:t>
                    </m:r>
                    <m:r>
                      <a:rPr lang="en-US" altLang="zh-CN" sz="1900" b="1" i="1">
                        <a:latin typeface="Cambria Math"/>
                        <a:ea typeface="Cambria Math"/>
                      </a:rPr>
                      <m:t>)/</m:t>
                    </m:r>
                    <m:r>
                      <a:rPr lang="en-US" altLang="zh-CN" sz="1900" b="1" i="1">
                        <a:latin typeface="Cambria Math"/>
                        <a:ea typeface="Cambria Math"/>
                      </a:rPr>
                      <m:t>𝝏</m:t>
                    </m:r>
                    <m:r>
                      <a:rPr lang="en-US" altLang="zh-CN" sz="1900" b="1" i="1">
                        <a:latin typeface="Cambria Math"/>
                        <a:ea typeface="Cambria Math"/>
                      </a:rPr>
                      <m:t>𝒙</m:t>
                    </m:r>
                    <m:r>
                      <a:rPr lang="en-US" altLang="zh-CN" sz="1900" b="1" i="1">
                        <a:latin typeface="Cambria Math"/>
                      </a:rPr>
                      <m:t>)</m:t>
                    </m:r>
                  </m:oMath>
                </a14:m>
                <a:endParaRPr lang="en-US" altLang="zh-CN" sz="1900" dirty="0"/>
              </a:p>
              <a:p>
                <a:pPr lvl="1"/>
                <a:r>
                  <a:rPr lang="zh-CN" altLang="en-US" sz="1710" dirty="0"/>
                  <a:t>若一阶梯度或二阶</a:t>
                </a:r>
                <a:r>
                  <a:rPr lang="en-US" altLang="zh-CN" sz="1710" dirty="0"/>
                  <a:t>Hessian</a:t>
                </a:r>
                <a:r>
                  <a:rPr lang="zh-CN" altLang="en-US" sz="1710" dirty="0"/>
                  <a:t>矩阵在定义域的每个点上都存在，则称函数为一阶或二阶可微，若其还连续，则为连续可微（此时</a:t>
                </a:r>
                <a:r>
                  <a:rPr lang="en-US" altLang="zh-CN" sz="1710" dirty="0"/>
                  <a:t>Hessian</a:t>
                </a:r>
                <a:r>
                  <a:rPr lang="zh-CN" altLang="en-US" sz="1710" dirty="0"/>
                  <a:t>对称）</a:t>
                </a:r>
                <a:endParaRPr lang="en-US" altLang="zh-CN" sz="1710" dirty="0"/>
              </a:p>
              <a:p>
                <a:pPr lvl="1"/>
                <a:r>
                  <a:rPr lang="zh-CN" altLang="en-US" sz="1710" dirty="0"/>
                  <a:t>若函数</a:t>
                </a:r>
                <a14:m>
                  <m:oMath xmlns:m="http://schemas.openxmlformats.org/officeDocument/2006/math">
                    <m:r>
                      <a:rPr lang="en-US" altLang="zh-CN" sz="1710" b="1" i="1">
                        <a:latin typeface="Cambria Math" panose="02040503050406030204" pitchFamily="18" charset="0"/>
                      </a:rPr>
                      <m:t>𝒇</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ℝ</m:t>
                        </m:r>
                      </m:e>
                      <m:sup>
                        <m:r>
                          <a:rPr lang="en-US" altLang="zh-CN" sz="1710" b="1" i="1">
                            <a:latin typeface="Cambria Math" panose="02040503050406030204" pitchFamily="18" charset="0"/>
                          </a:rPr>
                          <m:t>𝒏</m:t>
                        </m:r>
                      </m:sup>
                    </m:sSup>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ℝ</m:t>
                        </m:r>
                      </m:e>
                      <m:sup>
                        <m:r>
                          <a:rPr lang="en-US" altLang="zh-CN" sz="1710" b="1" i="1">
                            <a:latin typeface="Cambria Math" panose="02040503050406030204" pitchFamily="18" charset="0"/>
                          </a:rPr>
                          <m:t>𝒎</m:t>
                        </m:r>
                      </m:sup>
                    </m:sSup>
                  </m:oMath>
                </a14:m>
                <a:r>
                  <a:rPr lang="zh-CN" altLang="en-US" sz="1710" dirty="0"/>
                  <a:t>为向量值函数，此时有</a:t>
                </a:r>
                <a:r>
                  <a:rPr lang="en-US" altLang="zh-CN" sz="1710" dirty="0"/>
                  <a:t>Jacobi</a:t>
                </a:r>
                <a:r>
                  <a:rPr lang="zh-CN" altLang="en-US" sz="1710" dirty="0"/>
                  <a:t>矩阵</a:t>
                </a:r>
                <a14:m>
                  <m:oMath xmlns:m="http://schemas.openxmlformats.org/officeDocument/2006/math">
                    <m:r>
                      <a:rPr lang="en-US" altLang="zh-CN" sz="1710" b="1" i="1">
                        <a:latin typeface="Cambria Math" panose="02040503050406030204" pitchFamily="18" charset="0"/>
                      </a:rPr>
                      <m:t>𝑱</m:t>
                    </m:r>
                    <m:d>
                      <m:dPr>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e>
                    </m:d>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𝑹</m:t>
                        </m:r>
                      </m:e>
                      <m:sup>
                        <m:r>
                          <a:rPr lang="en-US" altLang="zh-CN" sz="1710" b="1" i="1">
                            <a:latin typeface="Cambria Math" panose="02040503050406030204" pitchFamily="18" charset="0"/>
                          </a:rPr>
                          <m:t>𝒎</m:t>
                        </m:r>
                        <m:r>
                          <a:rPr lang="en-US" altLang="zh-CN" sz="1710" b="1" i="1">
                            <a:latin typeface="Cambria Math" panose="02040503050406030204" pitchFamily="18" charset="0"/>
                          </a:rPr>
                          <m:t>×</m:t>
                        </m:r>
                        <m:r>
                          <a:rPr lang="en-US" altLang="zh-CN" sz="1710" b="1" i="1">
                            <a:latin typeface="Cambria Math" panose="02040503050406030204" pitchFamily="18" charset="0"/>
                          </a:rPr>
                          <m:t>𝒏</m:t>
                        </m:r>
                      </m:sup>
                    </m:sSup>
                  </m:oMath>
                </a14:m>
                <a:r>
                  <a:rPr lang="zh-CN" altLang="en-US" sz="1710" dirty="0"/>
                  <a:t>，其第</a:t>
                </a:r>
                <a14:m>
                  <m:oMath xmlns:m="http://schemas.openxmlformats.org/officeDocument/2006/math">
                    <m:r>
                      <a:rPr lang="en-US" altLang="zh-CN" sz="1710" b="1" i="1">
                        <a:latin typeface="Cambria Math" panose="02040503050406030204" pitchFamily="18" charset="0"/>
                      </a:rPr>
                      <m:t>𝒊</m:t>
                    </m:r>
                  </m:oMath>
                </a14:m>
                <a:r>
                  <a:rPr lang="zh-CN" altLang="en-US" sz="1710" dirty="0"/>
                  <a:t>行是分量</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𝒊</m:t>
                        </m:r>
                      </m:sub>
                    </m:sSub>
                    <m: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oMath>
                </a14:m>
                <a:r>
                  <a:rPr lang="zh-CN" altLang="en-US" sz="1710" dirty="0"/>
                  <a:t>梯度的转置</a:t>
                </a:r>
                <a:r>
                  <a:rPr lang="en-US" altLang="zh-CN" sz="1710" dirty="0"/>
                  <a:t>:</a:t>
                </a:r>
                <a14:m>
                  <m:oMath xmlns:m="http://schemas.openxmlformats.org/officeDocument/2006/math">
                    <m:r>
                      <a:rPr lang="en-US" altLang="zh-CN" sz="1710" b="1" i="1">
                        <a:latin typeface="Cambria Math" panose="02040503050406030204" pitchFamily="18" charset="0"/>
                      </a:rPr>
                      <m:t>𝑱</m:t>
                    </m:r>
                    <m:d>
                      <m:dPr>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e>
                    </m:d>
                    <m:r>
                      <a:rPr lang="en-US" altLang="zh-CN" sz="1710" b="1" i="1">
                        <a:latin typeface="Cambria Math" panose="02040503050406030204" pitchFamily="18" charset="0"/>
                      </a:rPr>
                      <m:t>=</m:t>
                    </m:r>
                    <m:d>
                      <m:dPr>
                        <m:ctrlPr>
                          <a:rPr lang="en-US" altLang="zh-CN" sz="1710" b="1" i="1">
                            <a:latin typeface="Cambria Math" panose="02040503050406030204" pitchFamily="18" charset="0"/>
                          </a:rPr>
                        </m:ctrlPr>
                      </m:dPr>
                      <m:e>
                        <m:f>
                          <m:fPr>
                            <m:ctrlPr>
                              <a:rPr lang="en-US" altLang="zh-CN" sz="1710" b="1" i="1">
                                <a:latin typeface="Cambria Math" panose="02040503050406030204" pitchFamily="18" charset="0"/>
                              </a:rPr>
                            </m:ctrlPr>
                          </m:fPr>
                          <m:num>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𝒊</m:t>
                                </m:r>
                              </m:sub>
                            </m:sSub>
                            <m:d>
                              <m:dPr>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e>
                            </m:d>
                          </m:num>
                          <m:den>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𝒋</m:t>
                                </m:r>
                              </m:sub>
                            </m:sSub>
                          </m:den>
                        </m:f>
                      </m:e>
                    </m:d>
                  </m:oMath>
                </a14:m>
                <a:r>
                  <a:rPr lang="en-US" altLang="zh-CN" sz="1710" dirty="0"/>
                  <a:t>,</a:t>
                </a:r>
                <a:r>
                  <a:rPr lang="zh-CN" altLang="en-US" sz="1710" dirty="0"/>
                  <a:t>梯度的</a:t>
                </a:r>
                <a:r>
                  <a:rPr lang="en-US" altLang="zh-CN" sz="1710" dirty="0"/>
                  <a:t>Jacobi</a:t>
                </a:r>
                <a:r>
                  <a:rPr lang="zh-CN" altLang="en-US" sz="1710" dirty="0"/>
                  <a:t>矩阵就是</a:t>
                </a:r>
                <a:r>
                  <a:rPr lang="en-US" altLang="zh-CN" sz="1710" dirty="0"/>
                  <a:t>Hessian</a:t>
                </a:r>
                <a:r>
                  <a:rPr lang="zh-CN" altLang="en-US" sz="1710" dirty="0"/>
                  <a:t>矩阵</a:t>
                </a:r>
                <a:endParaRPr lang="en-US" altLang="zh-CN" sz="1710" dirty="0"/>
              </a:p>
              <a:p>
                <a:r>
                  <a:rPr lang="zh-CN" altLang="en-US" sz="1900" dirty="0"/>
                  <a:t>函数</a:t>
                </a:r>
                <a14:m>
                  <m:oMath xmlns:m="http://schemas.openxmlformats.org/officeDocument/2006/math">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是凸的，如果其海塞矩阵</a:t>
                </a:r>
                <a:r>
                  <a:rPr lang="en-US" altLang="zh-CN" sz="1900" dirty="0"/>
                  <a:t>H</a:t>
                </a:r>
                <a:r>
                  <a:rPr lang="zh-CN" altLang="en-US" sz="1900" dirty="0"/>
                  <a:t>是半正定的</a:t>
                </a:r>
                <a:endParaRPr lang="en-US" altLang="zh-CN" sz="1900" dirty="0"/>
              </a:p>
              <a:p>
                <a:r>
                  <a:rPr lang="zh-CN" altLang="en-US" sz="1900" dirty="0"/>
                  <a:t>拐点</a:t>
                </a:r>
                <a:r>
                  <a:rPr lang="en-US" altLang="zh-CN" sz="1900" dirty="0"/>
                  <a:t>(infection point)</a:t>
                </a:r>
                <a:r>
                  <a:rPr lang="zh-CN" altLang="en-US" sz="1900" dirty="0"/>
                  <a:t>或者鞍点</a:t>
                </a:r>
                <a:r>
                  <a:rPr lang="en-US" altLang="zh-CN" sz="1900" dirty="0"/>
                  <a:t>(saddle point)</a:t>
                </a:r>
              </a:p>
              <a:p>
                <a:pPr lvl="1"/>
                <a:r>
                  <a:rPr lang="zh-CN" altLang="en-US" sz="1710" dirty="0"/>
                  <a:t>鞍点：曲线或曲面导数为</a:t>
                </a:r>
                <a:r>
                  <a:rPr lang="en-US" altLang="zh-CN" sz="1710" dirty="0"/>
                  <a:t>0</a:t>
                </a:r>
                <a:r>
                  <a:rPr lang="zh-CN" altLang="en-US" sz="1710" dirty="0"/>
                  <a:t>，但不是极值点</a:t>
                </a:r>
                <a:endParaRPr lang="en-US" altLang="zh-CN" sz="1710" dirty="0"/>
              </a:p>
              <a:p>
                <a:pPr lvl="1"/>
                <a:r>
                  <a:rPr lang="zh-CN" altLang="en-US" sz="1710" dirty="0"/>
                  <a:t>拐点：曲线的曲率符号发生变化，凸凹性发生变化的点，不一定导数为</a:t>
                </a:r>
                <a:r>
                  <a:rPr lang="en-US" altLang="zh-CN" sz="1710" dirty="0"/>
                  <a:t>0</a:t>
                </a:r>
              </a:p>
              <a:p>
                <a:r>
                  <a:rPr lang="zh-CN" altLang="en-US" sz="1900" dirty="0"/>
                  <a:t>函数</a:t>
                </a:r>
                <a14:m>
                  <m:oMath xmlns:m="http://schemas.openxmlformats.org/officeDocument/2006/math">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是凸的，则满足</a:t>
                </a:r>
                <a14:m>
                  <m:oMath xmlns:m="http://schemas.openxmlformats.org/officeDocument/2006/math">
                    <m:r>
                      <a:rPr lang="zh-CN" altLang="en-US" sz="1900"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r>
                      <a:rPr lang="en-US" altLang="zh-CN" sz="1900" b="1" i="1">
                        <a:latin typeface="Cambria Math"/>
                      </a:rPr>
                      <m:t>𝟎</m:t>
                    </m:r>
                  </m:oMath>
                </a14:m>
                <a:r>
                  <a:rPr lang="zh-CN" altLang="en-US" sz="1900" dirty="0"/>
                  <a:t>的点为极小值点，如果</a:t>
                </a:r>
                <a14:m>
                  <m:oMath xmlns:m="http://schemas.openxmlformats.org/officeDocument/2006/math">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是凹的，则为极大值点，</a:t>
                </a:r>
                <a:endParaRPr lang="en-US" altLang="zh-CN" sz="1900" dirty="0"/>
              </a:p>
              <a:p>
                <a:r>
                  <a:rPr lang="zh-CN" altLang="en-US" sz="1900" dirty="0"/>
                  <a:t>由</a:t>
                </a:r>
                <a14:m>
                  <m:oMath xmlns:m="http://schemas.openxmlformats.org/officeDocument/2006/math">
                    <m:r>
                      <a:rPr lang="zh-CN" altLang="en-US"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b="1" i="1">
                            <a:latin typeface="Cambria Math"/>
                          </a:rPr>
                          <m:t>𝒙</m:t>
                        </m:r>
                      </m:e>
                    </m:d>
                    <m:r>
                      <a:rPr lang="en-US" altLang="zh-CN" sz="1900" i="1">
                        <a:latin typeface="Cambria Math"/>
                      </a:rPr>
                      <m:t>=</m:t>
                    </m:r>
                    <m:r>
                      <a:rPr lang="en-US" altLang="zh-CN" sz="1900" i="1">
                        <a:latin typeface="Cambria Math"/>
                      </a:rPr>
                      <m:t>𝟎</m:t>
                    </m:r>
                  </m:oMath>
                </a14:m>
                <a:r>
                  <a:rPr lang="zh-CN" altLang="en-US" sz="1900" dirty="0"/>
                  <a:t>可以找到临界点</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oMath>
                </a14:m>
                <a:r>
                  <a:rPr lang="en-US" altLang="zh-CN" sz="1900" dirty="0"/>
                  <a:t>,</a:t>
                </a:r>
              </a:p>
              <a:p>
                <a:pPr lvl="1"/>
                <a:r>
                  <a:rPr lang="zh-CN" altLang="en-US" sz="1710" dirty="0"/>
                  <a:t>如果</a:t>
                </a:r>
                <a14:m>
                  <m:oMath xmlns:m="http://schemas.openxmlformats.org/officeDocument/2006/math">
                    <m:r>
                      <a:rPr lang="en-US" altLang="zh-CN" sz="1710" b="1" i="1">
                        <a:latin typeface="Cambria Math"/>
                      </a:rPr>
                      <m:t>𝑯</m:t>
                    </m:r>
                    <m:r>
                      <a:rPr lang="en-US" altLang="zh-CN" sz="1710" b="1" i="1">
                        <a:latin typeface="Cambria Math"/>
                      </a:rPr>
                      <m:t>(</m:t>
                    </m:r>
                    <m:r>
                      <a:rPr lang="en-US" altLang="zh-CN" sz="1710" b="1" i="1">
                        <a:latin typeface="Cambria Math"/>
                      </a:rPr>
                      <m:t>𝒇</m:t>
                    </m:r>
                    <m:d>
                      <m:dPr>
                        <m:ctrlPr>
                          <a:rPr lang="en-US" altLang="zh-CN" sz="1710" b="1" i="1">
                            <a:latin typeface="Cambria Math" panose="02040503050406030204" pitchFamily="18" charset="0"/>
                          </a:rPr>
                        </m:ctrlPr>
                      </m:dPr>
                      <m:e>
                        <m:r>
                          <a:rPr lang="en-US" altLang="zh-CN" sz="1710" b="1" i="1">
                            <a:latin typeface="Cambria Math"/>
                          </a:rPr>
                          <m:t>𝒙</m:t>
                        </m:r>
                      </m:e>
                    </m:d>
                    <m:r>
                      <a:rPr lang="en-US" altLang="zh-CN" sz="1710" b="1" i="1">
                        <a:latin typeface="Cambria Math"/>
                      </a:rPr>
                      <m:t>)</m:t>
                    </m:r>
                  </m:oMath>
                </a14:m>
                <a:r>
                  <a:rPr lang="zh-CN" altLang="en-US" sz="1710" dirty="0"/>
                  <a:t>是半正定的，则为极小点</a:t>
                </a:r>
                <a:endParaRPr lang="en-US" altLang="zh-CN" sz="1710" dirty="0"/>
              </a:p>
              <a:p>
                <a:pPr lvl="1"/>
                <a:r>
                  <a:rPr lang="zh-CN" altLang="en-US" sz="1710" dirty="0"/>
                  <a:t>如果</a:t>
                </a:r>
                <a14:m>
                  <m:oMath xmlns:m="http://schemas.openxmlformats.org/officeDocument/2006/math">
                    <m:r>
                      <a:rPr lang="en-US" altLang="zh-CN" sz="1710" i="1">
                        <a:latin typeface="Cambria Math"/>
                      </a:rPr>
                      <m:t>𝑯</m:t>
                    </m:r>
                    <m:r>
                      <a:rPr lang="en-US" altLang="zh-CN" sz="1710" i="1">
                        <a:latin typeface="Cambria Math"/>
                      </a:rPr>
                      <m:t>(</m:t>
                    </m:r>
                    <m:r>
                      <a:rPr lang="en-US" altLang="zh-CN" sz="1710" i="1">
                        <a:latin typeface="Cambria Math"/>
                      </a:rPr>
                      <m:t>𝒇</m:t>
                    </m:r>
                    <m:d>
                      <m:dPr>
                        <m:ctrlPr>
                          <a:rPr lang="en-US" altLang="zh-CN" sz="1710" i="1">
                            <a:latin typeface="Cambria Math" panose="02040503050406030204" pitchFamily="18" charset="0"/>
                          </a:rPr>
                        </m:ctrlPr>
                      </m:dPr>
                      <m:e>
                        <m:r>
                          <a:rPr lang="en-US" altLang="zh-CN" sz="1710" i="1">
                            <a:latin typeface="Cambria Math"/>
                          </a:rPr>
                          <m:t>𝒙</m:t>
                        </m:r>
                      </m:e>
                    </m:d>
                    <m:r>
                      <a:rPr lang="en-US" altLang="zh-CN" sz="1710" i="1">
                        <a:latin typeface="Cambria Math"/>
                      </a:rPr>
                      <m:t>)</m:t>
                    </m:r>
                  </m:oMath>
                </a14:m>
                <a:r>
                  <a:rPr lang="zh-CN" altLang="en-US" sz="1710" dirty="0"/>
                  <a:t>是半负定的，则为极大点</a:t>
                </a:r>
                <a:endParaRPr lang="en-US" altLang="zh-CN" sz="1710" dirty="0"/>
              </a:p>
              <a:p>
                <a:pPr lvl="1"/>
                <a:r>
                  <a:rPr lang="zh-CN" altLang="en-US" sz="1710" dirty="0"/>
                  <a:t>如果</a:t>
                </a:r>
                <a14:m>
                  <m:oMath xmlns:m="http://schemas.openxmlformats.org/officeDocument/2006/math">
                    <m:r>
                      <a:rPr lang="en-US" altLang="zh-CN" sz="1710" i="1">
                        <a:latin typeface="Cambria Math"/>
                      </a:rPr>
                      <m:t>𝑯</m:t>
                    </m:r>
                    <m:r>
                      <a:rPr lang="en-US" altLang="zh-CN" sz="1710" i="1">
                        <a:latin typeface="Cambria Math"/>
                      </a:rPr>
                      <m:t>(</m:t>
                    </m:r>
                    <m:r>
                      <a:rPr lang="en-US" altLang="zh-CN" sz="1710" i="1">
                        <a:latin typeface="Cambria Math"/>
                      </a:rPr>
                      <m:t>𝒇</m:t>
                    </m:r>
                    <m:d>
                      <m:dPr>
                        <m:ctrlPr>
                          <a:rPr lang="en-US" altLang="zh-CN" sz="1710" i="1">
                            <a:latin typeface="Cambria Math" panose="02040503050406030204" pitchFamily="18" charset="0"/>
                          </a:rPr>
                        </m:ctrlPr>
                      </m:dPr>
                      <m:e>
                        <m:r>
                          <a:rPr lang="en-US" altLang="zh-CN" sz="1710" i="1">
                            <a:latin typeface="Cambria Math"/>
                          </a:rPr>
                          <m:t>𝒙</m:t>
                        </m:r>
                      </m:e>
                    </m:d>
                    <m:r>
                      <a:rPr lang="en-US" altLang="zh-CN" sz="1710" i="1">
                        <a:latin typeface="Cambria Math"/>
                      </a:rPr>
                      <m:t>)</m:t>
                    </m:r>
                  </m:oMath>
                </a14:m>
                <a:r>
                  <a:rPr lang="zh-CN" altLang="en-US" sz="1710" dirty="0"/>
                  <a:t>是不定的，则为拐点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2" b="-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099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单个不等式约束</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解仍然不变，乘子也不变，但与等式约束不同的是这里乘子的符号扮演了重要的作用</a:t>
                </a:r>
                <a:endParaRPr lang="en-US" altLang="zh-CN" dirty="0"/>
              </a:p>
              <a:p>
                <a:r>
                  <a:rPr lang="zh-CN" altLang="en-US" sz="1900" dirty="0">
                    <a:solidFill>
                      <a:srgbClr val="FF0000"/>
                    </a:solidFill>
                  </a:rPr>
                  <a:t>与之前的猜想类似，如果</a:t>
                </a:r>
                <a14:m>
                  <m:oMath xmlns:m="http://schemas.openxmlformats.org/officeDocument/2006/math">
                    <m:sSup>
                      <m:sSupPr>
                        <m:ctrlPr>
                          <a:rPr lang="en-US" altLang="zh-CN" sz="1900" b="1" i="1">
                            <a:solidFill>
                              <a:srgbClr val="FF0000"/>
                            </a:solidFill>
                            <a:latin typeface="Cambria Math" panose="02040503050406030204" pitchFamily="18" charset="0"/>
                          </a:rPr>
                        </m:ctrlPr>
                      </m:sSupPr>
                      <m:e>
                        <m:r>
                          <a:rPr lang="en-US" altLang="zh-CN" sz="1900" b="1" i="1">
                            <a:solidFill>
                              <a:srgbClr val="FF0000"/>
                            </a:solidFill>
                            <a:latin typeface="Cambria Math" panose="02040503050406030204" pitchFamily="18" charset="0"/>
                          </a:rPr>
                          <m:t>𝒙</m:t>
                        </m:r>
                      </m:e>
                      <m:sup>
                        <m:r>
                          <a:rPr lang="en-US" altLang="zh-CN" sz="1900" b="1" i="1">
                            <a:solidFill>
                              <a:srgbClr val="FF0000"/>
                            </a:solidFill>
                            <a:latin typeface="Cambria Math" panose="02040503050406030204" pitchFamily="18" charset="0"/>
                          </a:rPr>
                          <m:t>∗</m:t>
                        </m:r>
                      </m:sup>
                    </m:sSup>
                  </m:oMath>
                </a14:m>
                <a:r>
                  <a:rPr lang="zh-CN" altLang="en-US" sz="1900" dirty="0">
                    <a:solidFill>
                      <a:srgbClr val="FF0000"/>
                    </a:solidFill>
                  </a:rPr>
                  <a:t>不是最优点，意味着存在可行下降方向</a:t>
                </a:r>
                <a:endParaRPr lang="en-US" altLang="zh-CN" sz="1900" dirty="0">
                  <a:solidFill>
                    <a:srgbClr val="FF0000"/>
                  </a:solidFill>
                </a:endParaRPr>
              </a:p>
              <a:p>
                <a:r>
                  <a:rPr lang="zh-CN" altLang="en-US" dirty="0"/>
                  <a:t>因此如果存在迭代步</a:t>
                </a:r>
                <a14:m>
                  <m:oMath xmlns:m="http://schemas.openxmlformats.org/officeDocument/2006/math">
                    <m:r>
                      <a:rPr lang="en-US" altLang="zh-CN" b="1" i="1" smtClean="0">
                        <a:latin typeface="Cambria Math" panose="02040503050406030204" pitchFamily="18" charset="0"/>
                      </a:rPr>
                      <m:t>𝒑</m:t>
                    </m:r>
                  </m:oMath>
                </a14:m>
                <a:r>
                  <a:rPr lang="en-US" altLang="zh-CN" dirty="0"/>
                  <a:t>,</a:t>
                </a:r>
                <a:r>
                  <a:rPr lang="zh-CN" altLang="en-US" dirty="0"/>
                  <a:t>函数值下降，则</a:t>
                </a:r>
                <a14:m>
                  <m:oMath xmlns:m="http://schemas.openxmlformats.org/officeDocument/2006/math">
                    <m:d>
                      <m:dPr>
                        <m:ctrlPr>
                          <a:rPr lang="en-US" altLang="zh-CN" b="1" i="1" smtClean="0">
                            <a:latin typeface="Cambria Math" panose="02040503050406030204" pitchFamily="18" charset="0"/>
                          </a:rPr>
                        </m:ctrlPr>
                      </m:dPr>
                      <m:e>
                        <m:r>
                          <a:rPr lang="en-US" altLang="zh-CN" b="1" i="0" smtClean="0">
                            <a:solidFill>
                              <a:srgbClr val="FF0000"/>
                            </a:solidFill>
                            <a:latin typeface="Cambria Math" panose="02040503050406030204" pitchFamily="18" charset="0"/>
                          </a:rPr>
                          <m:t>𝐚</m:t>
                        </m:r>
                      </m:e>
                    </m:d>
                    <m:r>
                      <a:rPr lang="en-US" altLang="zh-CN" b="1" i="0"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oMath>
                </a14:m>
                <a:r>
                  <a:rPr lang="zh-CN" altLang="en-US" dirty="0"/>
                  <a:t>且可行</a:t>
                </a:r>
                <a14:m>
                  <m:oMath xmlns:m="http://schemas.openxmlformats.org/officeDocument/2006/math">
                    <m:d>
                      <m:dPr>
                        <m:ctrlPr>
                          <a:rPr lang="en-US" altLang="zh-CN" b="1" i="1" smtClean="0">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𝐛</m:t>
                        </m:r>
                      </m:e>
                    </m:d>
                    <m:r>
                      <a:rPr lang="en-US" altLang="zh-CN" i="1">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𝒙</m:t>
                            </m:r>
                          </m:e>
                        </m:d>
                      </m:e>
                      <m:sup>
                        <m:r>
                          <a:rPr lang="en-US" altLang="zh-CN" i="1">
                            <a:latin typeface="Cambria Math" panose="02040503050406030204" pitchFamily="18" charset="0"/>
                          </a:rPr>
                          <m:t>𝑻</m:t>
                        </m:r>
                      </m:sup>
                    </m:sSup>
                    <m:r>
                      <a:rPr lang="en-US" altLang="zh-CN" i="1">
                        <a:latin typeface="Cambria Math" panose="02040503050406030204" pitchFamily="18" charset="0"/>
                      </a:rPr>
                      <m:t>𝒑</m:t>
                    </m:r>
                  </m:oMath>
                </a14:m>
                <a:endParaRPr lang="en-US" altLang="zh-CN" i="1" dirty="0"/>
              </a:p>
              <a:p>
                <a:r>
                  <a:rPr lang="zh-CN" altLang="en-US" dirty="0"/>
                  <a:t>确定是否迭代步</a:t>
                </a:r>
                <a14:m>
                  <m:oMath xmlns:m="http://schemas.openxmlformats.org/officeDocument/2006/math">
                    <m:r>
                      <a:rPr lang="en-US" altLang="zh-CN" b="1" i="1" smtClean="0">
                        <a:latin typeface="Cambria Math" panose="02040503050406030204" pitchFamily="18" charset="0"/>
                      </a:rPr>
                      <m:t>𝒑</m:t>
                    </m:r>
                  </m:oMath>
                </a14:m>
                <a:r>
                  <a:rPr lang="zh-CN" altLang="en-US" dirty="0"/>
                  <a:t>满足上述两个条件，可考虑两种情况</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严格在圆的内部</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正在圆上</a:t>
                </a:r>
                <a:endParaRPr lang="en-US" altLang="zh-CN" dirty="0"/>
              </a:p>
              <a:p>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sp>
        <p:nvSpPr>
          <p:cNvPr id="4" name="标题 1"/>
          <p:cNvSpPr>
            <a:spLocks noGrp="1"/>
          </p:cNvSpPr>
          <p:nvPr>
            <p:ph type="title"/>
          </p:nvPr>
        </p:nvSpPr>
        <p:spPr>
          <a:xfrm>
            <a:off x="838200" y="171941"/>
            <a:ext cx="9225999" cy="725467"/>
          </a:xfrm>
        </p:spPr>
        <p:txBody>
          <a:bodyPr>
            <a:normAutofit fontScale="90000"/>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r>
              <a:rPr lang="zh-CN" altLang="en-US" sz="2660" dirty="0">
                <a:latin typeface="隶书" panose="02010509060101010101" pitchFamily="1" charset="-122"/>
              </a:rPr>
              <a:t>例</a:t>
            </a:r>
            <a:endParaRPr lang="zh-CN" altLang="en-US" sz="266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en-US" altLang="zh-CN" sz="2280" dirty="0">
                    <a:solidFill>
                      <a:srgbClr val="FF0000"/>
                    </a:solidFill>
                  </a:rPr>
                  <a:t>1:</a:t>
                </a:r>
                <a:r>
                  <a:rPr lang="zh-CN" altLang="en-US" sz="2280" dirty="0">
                    <a:solidFill>
                      <a:srgbClr val="FF0000"/>
                    </a:solidFill>
                  </a:rPr>
                  <a:t>在圆内</a:t>
                </a:r>
                <a:r>
                  <a:rPr lang="zh-CN" altLang="en-US" sz="2280" dirty="0"/>
                  <a:t>，则表明</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𝒉</m:t>
                        </m:r>
                      </m:e>
                      <m:sub>
                        <m:r>
                          <a:rPr lang="en-US" altLang="zh-CN" sz="2280" b="1" i="1">
                            <a:latin typeface="Cambria Math" panose="02040503050406030204" pitchFamily="18" charset="0"/>
                          </a:rPr>
                          <m:t>𝟏</m:t>
                        </m:r>
                      </m:sub>
                    </m:sSub>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&lt;</m:t>
                    </m:r>
                    <m:r>
                      <a:rPr lang="en-US" altLang="zh-CN" sz="2280" b="1" i="1">
                        <a:latin typeface="Cambria Math" panose="02040503050406030204" pitchFamily="18" charset="0"/>
                      </a:rPr>
                      <m:t>𝟎</m:t>
                    </m:r>
                  </m:oMath>
                </a14:m>
                <a:r>
                  <a:rPr lang="zh-CN" altLang="en-US" sz="2280" dirty="0"/>
                  <a:t>成立</a:t>
                </a:r>
                <a:r>
                  <a:rPr lang="en-US" altLang="zh-CN" sz="2280" dirty="0"/>
                  <a:t>,</a:t>
                </a:r>
                <a:r>
                  <a:rPr lang="zh-CN" altLang="en-US" sz="2280" dirty="0"/>
                  <a:t>此时任意</a:t>
                </a:r>
                <a14:m>
                  <m:oMath xmlns:m="http://schemas.openxmlformats.org/officeDocument/2006/math">
                    <m:r>
                      <a:rPr lang="en-US" altLang="zh-CN" sz="2280" b="1" i="1">
                        <a:latin typeface="Cambria Math" panose="02040503050406030204" pitchFamily="18" charset="0"/>
                      </a:rPr>
                      <m:t>𝒑</m:t>
                    </m:r>
                  </m:oMath>
                </a14:m>
                <a:r>
                  <a:rPr lang="zh-CN" altLang="en-US" sz="2280" dirty="0"/>
                  <a:t>都满足条件</a:t>
                </a:r>
                <a:r>
                  <a:rPr lang="en-US" altLang="zh-CN" sz="2280" dirty="0"/>
                  <a:t>(</a:t>
                </a:r>
                <a:r>
                  <a:rPr lang="en-US" altLang="zh-CN" sz="2280" dirty="0">
                    <a:solidFill>
                      <a:srgbClr val="FF0000"/>
                    </a:solidFill>
                  </a:rPr>
                  <a:t>b</a:t>
                </a:r>
                <a:r>
                  <a:rPr lang="en-US" altLang="zh-CN" sz="2280" dirty="0"/>
                  <a:t>),</a:t>
                </a:r>
                <a:r>
                  <a:rPr lang="zh-CN" altLang="en-US" sz="2280" dirty="0"/>
                  <a:t>只要步长足够小就可以。实际上，当</a:t>
                </a:r>
                <a14:m>
                  <m:oMath xmlns:m="http://schemas.openxmlformats.org/officeDocument/2006/math">
                    <m:r>
                      <a:rPr lang="en-US" altLang="zh-CN" sz="2280" b="1" i="1">
                        <a:latin typeface="Cambria Math" panose="02040503050406030204" pitchFamily="18" charset="0"/>
                      </a:rPr>
                      <m:t>𝜵</m:t>
                    </m:r>
                    <m:r>
                      <a:rPr lang="en-US" altLang="zh-CN" sz="2280" b="1" i="1">
                        <a:latin typeface="Cambria Math" panose="02040503050406030204" pitchFamily="18" charset="0"/>
                      </a:rPr>
                      <m:t>𝒇</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oMath>
                </a14:m>
                <a:r>
                  <a:rPr lang="zh-CN" altLang="en-US" sz="2280" dirty="0"/>
                  <a:t>设定</a:t>
                </a:r>
                <a14:m>
                  <m:oMath xmlns:m="http://schemas.openxmlformats.org/officeDocument/2006/math">
                    <m:r>
                      <a:rPr lang="en-US" altLang="zh-CN" sz="2280" b="1" i="1" dirty="0">
                        <a:latin typeface="Cambria Math" panose="02040503050406030204" pitchFamily="18" charset="0"/>
                      </a:rPr>
                      <m:t>𝒑</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𝜶𝜵</m:t>
                    </m:r>
                    <m:r>
                      <a:rPr lang="en-US" altLang="zh-CN" sz="2280" b="1" i="1" dirty="0">
                        <a:latin typeface="Cambria Math" panose="02040503050406030204" pitchFamily="18" charset="0"/>
                      </a:rPr>
                      <m:t>𝒇</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𝒙</m:t>
                    </m:r>
                    <m:r>
                      <a:rPr lang="en-US" altLang="zh-CN" sz="2280" b="1" i="1" dirty="0">
                        <a:latin typeface="Cambria Math" panose="02040503050406030204" pitchFamily="18" charset="0"/>
                      </a:rPr>
                      <m:t>)</m:t>
                    </m:r>
                  </m:oMath>
                </a14:m>
                <a:r>
                  <a:rPr lang="en-US" altLang="zh-CN" sz="2280" dirty="0"/>
                  <a:t>,</a:t>
                </a:r>
                <a14:m>
                  <m:oMath xmlns:m="http://schemas.openxmlformats.org/officeDocument/2006/math">
                    <m:r>
                      <a:rPr lang="en-US" altLang="zh-CN" sz="2280" b="1" i="1" dirty="0">
                        <a:latin typeface="Cambria Math" panose="02040503050406030204" pitchFamily="18" charset="0"/>
                      </a:rPr>
                      <m:t>𝜶</m:t>
                    </m:r>
                    <m:r>
                      <a:rPr lang="en-US" altLang="zh-CN" sz="2280" b="1" i="1" dirty="0">
                        <a:latin typeface="Cambria Math" panose="02040503050406030204" pitchFamily="18" charset="0"/>
                      </a:rPr>
                      <m:t>&gt;</m:t>
                    </m:r>
                    <m:r>
                      <a:rPr lang="en-US" altLang="zh-CN" sz="2280" b="1" i="1" dirty="0">
                        <a:latin typeface="Cambria Math" panose="02040503050406030204" pitchFamily="18" charset="0"/>
                      </a:rPr>
                      <m:t>𝟎</m:t>
                    </m:r>
                  </m:oMath>
                </a14:m>
                <a:r>
                  <a:rPr lang="zh-CN" altLang="en-US" sz="2280" dirty="0"/>
                  <a:t>即可以满足条件</a:t>
                </a:r>
                <a14:m>
                  <m:oMath xmlns:m="http://schemas.openxmlformats.org/officeDocument/2006/math">
                    <m:d>
                      <m:dPr>
                        <m:ctrlPr>
                          <a:rPr lang="en-US" altLang="zh-CN" sz="2280" b="1" i="1">
                            <a:solidFill>
                              <a:srgbClr val="FF0000"/>
                            </a:solidFill>
                            <a:latin typeface="Cambria Math" panose="02040503050406030204" pitchFamily="18" charset="0"/>
                          </a:rPr>
                        </m:ctrlPr>
                      </m:dPr>
                      <m:e>
                        <m:r>
                          <a:rPr lang="en-US" altLang="zh-CN" sz="2280" b="1" i="1">
                            <a:solidFill>
                              <a:srgbClr val="FF0000"/>
                            </a:solidFill>
                            <a:latin typeface="Cambria Math" panose="02040503050406030204" pitchFamily="18" charset="0"/>
                          </a:rPr>
                          <m:t>𝒂</m:t>
                        </m:r>
                      </m:e>
                    </m:d>
                    <m:d>
                      <m:dPr>
                        <m:ctrlPr>
                          <a:rPr lang="en-US" altLang="zh-CN" sz="2280" b="1" i="1">
                            <a:solidFill>
                              <a:srgbClr val="FF0000"/>
                            </a:solidFill>
                            <a:latin typeface="Cambria Math" panose="02040503050406030204" pitchFamily="18" charset="0"/>
                          </a:rPr>
                        </m:ctrlPr>
                      </m:dPr>
                      <m:e>
                        <m:r>
                          <a:rPr lang="en-US" altLang="zh-CN" sz="2280" b="1" i="1">
                            <a:solidFill>
                              <a:srgbClr val="FF0000"/>
                            </a:solidFill>
                            <a:latin typeface="Cambria Math" panose="02040503050406030204" pitchFamily="18" charset="0"/>
                          </a:rPr>
                          <m:t>𝒃</m:t>
                        </m:r>
                      </m:e>
                    </m:d>
                  </m:oMath>
                </a14:m>
                <a:r>
                  <a:rPr lang="zh-CN" altLang="en-US" sz="2280" i="1" dirty="0"/>
                  <a:t>。</a:t>
                </a:r>
                <a:r>
                  <a:rPr lang="zh-CN" altLang="en-US" sz="2280" dirty="0"/>
                  <a:t>如果</a:t>
                </a:r>
                <a14:m>
                  <m:oMath xmlns:m="http://schemas.openxmlformats.org/officeDocument/2006/math">
                    <m:r>
                      <a:rPr lang="en-US" altLang="zh-CN" sz="2280" b="1" i="1">
                        <a:latin typeface="Cambria Math" panose="02040503050406030204" pitchFamily="18" charset="0"/>
                      </a:rPr>
                      <m:t>𝜵</m:t>
                    </m:r>
                    <m:r>
                      <a:rPr lang="en-US" altLang="zh-CN" sz="2280" b="1" i="1">
                        <a:latin typeface="Cambria Math" panose="02040503050406030204" pitchFamily="18" charset="0"/>
                      </a:rPr>
                      <m:t>𝒇</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m:t>
                    </m:r>
                    <m:r>
                      <a:rPr lang="en-US" altLang="zh-CN" sz="2280" b="1">
                        <a:latin typeface="Cambria Math" panose="02040503050406030204" pitchFamily="18" charset="0"/>
                      </a:rPr>
                      <m:t>𝟎</m:t>
                    </m:r>
                  </m:oMath>
                </a14:m>
                <a:r>
                  <a:rPr lang="en-US" altLang="zh-CN" sz="2280" i="1" dirty="0"/>
                  <a:t>,</a:t>
                </a:r>
                <a:r>
                  <a:rPr lang="zh-CN" altLang="en-US" sz="2280" dirty="0"/>
                  <a:t>满足要求性质的迭代步没有要求</a:t>
                </a:r>
                <a:endParaRPr lang="en-US" altLang="zh-CN" sz="2280" dirty="0"/>
              </a:p>
              <a:p>
                <a:r>
                  <a:rPr lang="en-US" altLang="zh-CN" sz="2280" dirty="0">
                    <a:solidFill>
                      <a:srgbClr val="FF0000"/>
                    </a:solidFill>
                  </a:rPr>
                  <a:t>2:</a:t>
                </a:r>
                <a:r>
                  <a:rPr lang="zh-CN" altLang="en-US" sz="2280" dirty="0">
                    <a:solidFill>
                      <a:srgbClr val="FF0000"/>
                    </a:solidFill>
                  </a:rPr>
                  <a:t>在圆上</a:t>
                </a:r>
                <a:r>
                  <a:rPr lang="zh-CN" altLang="en-US" sz="2280" dirty="0"/>
                  <a:t>，此时约束为起作用约束</a:t>
                </a:r>
                <a:endParaRPr lang="en-US" altLang="zh-CN" sz="2280" dirty="0"/>
              </a:p>
              <a:p>
                <a:r>
                  <a:rPr lang="zh-CN" altLang="en-US" sz="2280" dirty="0"/>
                  <a:t>此时条件为</a:t>
                </a:r>
                <a14:m>
                  <m:oMath xmlns:m="http://schemas.openxmlformats.org/officeDocument/2006/math">
                    <m:r>
                      <a:rPr lang="en-US" altLang="zh-CN" sz="2280" b="1">
                        <a:latin typeface="Cambria Math" panose="02040503050406030204" pitchFamily="18" charset="0"/>
                      </a:rPr>
                      <m:t>𝛁</m:t>
                    </m:r>
                    <m:r>
                      <a:rPr lang="en-US" altLang="zh-CN" sz="2280" b="1" i="1">
                        <a:latin typeface="Cambria Math" panose="02040503050406030204" pitchFamily="18" charset="0"/>
                      </a:rPr>
                      <m:t>𝒇</m:t>
                    </m:r>
                    <m:sSup>
                      <m:sSupPr>
                        <m:ctrlPr>
                          <a:rPr lang="en-US" altLang="zh-CN" sz="2280" b="1" i="1">
                            <a:latin typeface="Cambria Math" panose="02040503050406030204" pitchFamily="18" charset="0"/>
                          </a:rPr>
                        </m:ctrlPr>
                      </m:sSupPr>
                      <m:e>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e>
                      <m:sup>
                        <m:r>
                          <a:rPr lang="en-US" altLang="zh-CN" sz="2280" b="1" i="1">
                            <a:latin typeface="Cambria Math" panose="02040503050406030204" pitchFamily="18" charset="0"/>
                          </a:rPr>
                          <m:t>𝑻</m:t>
                        </m:r>
                      </m:sup>
                    </m:sSup>
                    <m:r>
                      <a:rPr lang="en-US" altLang="zh-CN" sz="2280" b="1" i="1">
                        <a:latin typeface="Cambria Math" panose="02040503050406030204" pitchFamily="18" charset="0"/>
                      </a:rPr>
                      <m:t>𝒑</m:t>
                    </m:r>
                    <m:r>
                      <a:rPr lang="en-US" altLang="zh-CN" sz="2280" b="1" i="1">
                        <a:latin typeface="Cambria Math" panose="02040503050406030204" pitchFamily="18" charset="0"/>
                      </a:rPr>
                      <m:t>&lt;</m:t>
                    </m:r>
                    <m:r>
                      <a:rPr lang="en-US" altLang="zh-CN" sz="2280" b="1" i="1">
                        <a:latin typeface="Cambria Math" panose="02040503050406030204" pitchFamily="18" charset="0"/>
                      </a:rPr>
                      <m:t>𝟎</m:t>
                    </m:r>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a:latin typeface="Cambria Math" panose="02040503050406030204" pitchFamily="18" charset="0"/>
                          </a:rPr>
                          <m:t>𝛁</m:t>
                        </m:r>
                        <m:r>
                          <a:rPr lang="en-US" altLang="zh-CN" sz="2280" b="1" i="1">
                            <a:latin typeface="Cambria Math" panose="02040503050406030204" pitchFamily="18" charset="0"/>
                          </a:rPr>
                          <m:t>𝒉</m:t>
                        </m:r>
                      </m:e>
                      <m:sub>
                        <m:r>
                          <a:rPr lang="en-US" altLang="zh-CN" sz="2280" b="1" i="1">
                            <a:latin typeface="Cambria Math" panose="02040503050406030204" pitchFamily="18" charset="0"/>
                          </a:rPr>
                          <m:t>𝟏</m:t>
                        </m:r>
                      </m:sub>
                    </m:sSub>
                    <m:sSup>
                      <m:sSupPr>
                        <m:ctrlPr>
                          <a:rPr lang="en-US" altLang="zh-CN" sz="2280" b="1" i="1">
                            <a:latin typeface="Cambria Math" panose="02040503050406030204" pitchFamily="18" charset="0"/>
                          </a:rPr>
                        </m:ctrlPr>
                      </m:sSupPr>
                      <m:e>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e>
                      <m:sup>
                        <m:r>
                          <a:rPr lang="en-US" altLang="zh-CN" sz="2280" b="1" i="1">
                            <a:latin typeface="Cambria Math" panose="02040503050406030204" pitchFamily="18" charset="0"/>
                          </a:rPr>
                          <m:t>𝑻</m:t>
                        </m:r>
                      </m:sup>
                    </m:sSup>
                    <m:r>
                      <a:rPr lang="en-US" altLang="zh-CN" sz="2280" b="1" i="1">
                        <a:latin typeface="Cambria Math" panose="02040503050406030204" pitchFamily="18" charset="0"/>
                      </a:rPr>
                      <m:t>𝒑</m:t>
                    </m:r>
                    <m:r>
                      <a:rPr lang="en-US" altLang="zh-CN" sz="2280" b="1" i="1">
                        <a:latin typeface="Cambria Math" panose="02040503050406030204" pitchFamily="18" charset="0"/>
                      </a:rPr>
                      <m:t>≤</m:t>
                    </m:r>
                    <m:r>
                      <a:rPr lang="en-US" altLang="zh-CN" sz="2280" b="1" i="1">
                        <a:latin typeface="Cambria Math" panose="02040503050406030204" pitchFamily="18" charset="0"/>
                      </a:rPr>
                      <m:t>𝟎</m:t>
                    </m:r>
                  </m:oMath>
                </a14:m>
                <a:endParaRPr lang="en-US" altLang="zh-CN" sz="2280" dirty="0"/>
              </a:p>
              <a:p>
                <a:r>
                  <a:rPr lang="zh-CN" altLang="en-US" sz="2280" dirty="0"/>
                  <a:t>第一个定义了开半空间，第二个定义了闭半空间，                        从右图可以看出，两个空间交中的任意方向都满足可行下降，要想其为空集，必须</a:t>
                </a:r>
                <a14:m>
                  <m:oMath xmlns:m="http://schemas.openxmlformats.org/officeDocument/2006/math">
                    <m:r>
                      <a:rPr lang="en-US" altLang="zh-CN" sz="2280">
                        <a:latin typeface="Cambria Math" panose="02040503050406030204" pitchFamily="18" charset="0"/>
                      </a:rPr>
                      <m:t>𝛁</m:t>
                    </m:r>
                    <m:r>
                      <a:rPr lang="en-US" altLang="zh-CN" sz="2280" i="1">
                        <a:latin typeface="Cambria Math" panose="02040503050406030204" pitchFamily="18" charset="0"/>
                      </a:rPr>
                      <m:t>𝒇</m:t>
                    </m:r>
                    <m:d>
                      <m:dPr>
                        <m:ctrlPr>
                          <a:rPr lang="en-US" altLang="zh-CN" sz="2280" i="1">
                            <a:latin typeface="Cambria Math" panose="02040503050406030204" pitchFamily="18" charset="0"/>
                          </a:rPr>
                        </m:ctrlPr>
                      </m:dPr>
                      <m:e>
                        <m:r>
                          <a:rPr lang="en-US" altLang="zh-CN" sz="2280" i="1">
                            <a:latin typeface="Cambria Math" panose="02040503050406030204" pitchFamily="18" charset="0"/>
                          </a:rPr>
                          <m:t>𝒙</m:t>
                        </m:r>
                      </m:e>
                    </m:d>
                    <m:r>
                      <a:rPr lang="en-US" altLang="zh-CN" sz="2280"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a:latin typeface="Cambria Math" panose="02040503050406030204" pitchFamily="18" charset="0"/>
                          </a:rPr>
                          <m:t>𝛁</m:t>
                        </m:r>
                        <m:r>
                          <a:rPr lang="en-US" altLang="zh-CN" sz="2280" b="1" i="1">
                            <a:latin typeface="Cambria Math" panose="02040503050406030204" pitchFamily="18" charset="0"/>
                          </a:rPr>
                          <m:t>𝒉</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𝒙</m:t>
                    </m:r>
                    <m:r>
                      <a:rPr lang="en-US" altLang="zh-CN" sz="2280" b="1" i="1">
                        <a:latin typeface="Cambria Math" panose="02040503050406030204" pitchFamily="18" charset="0"/>
                      </a:rPr>
                      <m:t>)</m:t>
                    </m:r>
                  </m:oMath>
                </a14:m>
                <a:r>
                  <a:rPr lang="zh-CN" altLang="en-US" sz="2280" dirty="0"/>
                  <a:t>为同一方向，</a:t>
                </a:r>
                <a14:m>
                  <m:oMath xmlns:m="http://schemas.openxmlformats.org/officeDocument/2006/math">
                    <m:r>
                      <a:rPr lang="en-US" altLang="zh-CN" sz="2280" b="1">
                        <a:latin typeface="Cambria Math" panose="02040503050406030204" pitchFamily="18" charset="0"/>
                      </a:rPr>
                      <m:t>𝛁</m:t>
                    </m:r>
                    <m:r>
                      <a:rPr lang="en-US" altLang="zh-CN" sz="2280" b="1" i="1">
                        <a:latin typeface="Cambria Math" panose="02040503050406030204" pitchFamily="18" charset="0"/>
                      </a:rPr>
                      <m:t>𝒇</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𝝀</m:t>
                        </m:r>
                      </m:e>
                      <m:sub>
                        <m:r>
                          <a:rPr lang="en-US" altLang="zh-CN" sz="2280" b="1" i="1">
                            <a:latin typeface="Cambria Math" panose="02040503050406030204" pitchFamily="18" charset="0"/>
                          </a:rPr>
                          <m:t>𝟏</m:t>
                        </m:r>
                      </m:sub>
                    </m:sSub>
                    <m:r>
                      <a:rPr lang="en-US" altLang="zh-CN" sz="2280" b="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𝒉</m:t>
                        </m:r>
                      </m:e>
                      <m:sub>
                        <m:r>
                          <a:rPr lang="en-US" altLang="zh-CN" sz="2280" b="1" i="1">
                            <a:latin typeface="Cambria Math" panose="02040503050406030204" pitchFamily="18" charset="0"/>
                          </a:rPr>
                          <m:t>𝟏</m:t>
                        </m:r>
                      </m:sub>
                    </m:sSub>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𝝀</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𝟎</m:t>
                    </m:r>
                  </m:oMath>
                </a14:m>
                <a:r>
                  <a:rPr lang="en-US" altLang="zh-CN" sz="2280" dirty="0"/>
                  <a:t>,</a:t>
                </a:r>
              </a:p>
              <a:p>
                <a:r>
                  <a:rPr lang="zh-CN" altLang="en-US" sz="1710" dirty="0"/>
                  <a:t>注意符号的正负性。原来约束为等式的时候，符号的正负性没有限制</a:t>
                </a:r>
                <a:endParaRPr lang="en-US" altLang="zh-CN" sz="1710" dirty="0"/>
              </a:p>
              <a:p>
                <a:r>
                  <a:rPr lang="zh-CN" altLang="en-US" sz="2280" dirty="0"/>
                  <a:t>这两种情况的最优性条件可用拉格朗日函数表达为：</a:t>
                </a:r>
                <a:endParaRPr lang="en-US" altLang="zh-CN" sz="228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80" b="1" i="1">
                              <a:latin typeface="Cambria Math" panose="02040503050406030204" pitchFamily="18" charset="0"/>
                            </a:rPr>
                          </m:ctrlPr>
                        </m:sSubPr>
                        <m:e>
                          <m:r>
                            <a:rPr lang="en-US" altLang="zh-CN" sz="2280" b="1">
                              <a:latin typeface="Cambria Math" panose="02040503050406030204" pitchFamily="18" charset="0"/>
                            </a:rPr>
                            <m:t>𝛁</m:t>
                          </m:r>
                        </m:e>
                        <m:sub>
                          <m:r>
                            <a:rPr lang="en-US" altLang="zh-CN" sz="2280" b="1" i="1">
                              <a:latin typeface="Cambria Math" panose="02040503050406030204" pitchFamily="18" charset="0"/>
                            </a:rPr>
                            <m:t>𝒙</m:t>
                          </m:r>
                        </m:sub>
                      </m:sSub>
                      <m:r>
                        <a:rPr lang="en-US" altLang="zh-CN" sz="2280" b="1" i="1">
                          <a:latin typeface="Cambria Math" panose="02040503050406030204" pitchFamily="18" charset="0"/>
                        </a:rPr>
                        <m:t>𝑳</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𝒙</m:t>
                              </m:r>
                            </m:e>
                            <m:sup>
                              <m:r>
                                <a:rPr lang="en-US" altLang="zh-CN" sz="2280" b="1" i="1">
                                  <a:latin typeface="Cambria Math" panose="02040503050406030204" pitchFamily="18" charset="0"/>
                                </a:rPr>
                                <m:t>∗</m:t>
                              </m:r>
                            </m:sup>
                          </m:sSup>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𝝀</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m:t>
                              </m:r>
                            </m:sup>
                          </m:sSubSup>
                        </m:e>
                      </m:d>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 </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𝝀</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m:t>
                          </m:r>
                        </m:sup>
                      </m:sSubSup>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 </m:t>
                      </m:r>
                      <m:d>
                        <m:dPr>
                          <m:ctrlPr>
                            <a:rPr lang="en-US" altLang="zh-CN" sz="2280" b="1" i="1">
                              <a:latin typeface="Cambria Math" panose="02040503050406030204" pitchFamily="18" charset="0"/>
                            </a:rPr>
                          </m:ctrlPr>
                        </m:dPr>
                        <m:e>
                          <m:r>
                            <a:rPr lang="en-US" altLang="zh-CN" sz="2280" b="1" i="1">
                              <a:solidFill>
                                <a:srgbClr val="FF0000"/>
                              </a:solidFill>
                              <a:latin typeface="Cambria Math" panose="02040503050406030204" pitchFamily="18" charset="0"/>
                            </a:rPr>
                            <m:t>𝒄</m:t>
                          </m:r>
                        </m:e>
                      </m:d>
                      <m:r>
                        <a:rPr lang="en-US" altLang="zh-CN" sz="2280" b="1" i="1">
                          <a:latin typeface="Cambria Math" panose="02040503050406030204" pitchFamily="18" charset="0"/>
                        </a:rPr>
                        <m:t>:</m:t>
                      </m:r>
                      <m:sSubSup>
                        <m:sSubSupPr>
                          <m:ctrlPr>
                            <a:rPr lang="en-US" altLang="zh-CN" sz="2280" i="1">
                              <a:latin typeface="Cambria Math" panose="02040503050406030204" pitchFamily="18" charset="0"/>
                            </a:rPr>
                          </m:ctrlPr>
                        </m:sSubSupPr>
                        <m:e>
                          <m:r>
                            <a:rPr lang="en-US" altLang="zh-CN" sz="2280" i="1">
                              <a:latin typeface="Cambria Math" panose="02040503050406030204" pitchFamily="18" charset="0"/>
                            </a:rPr>
                            <m:t>𝝀</m:t>
                          </m:r>
                        </m:e>
                        <m:sub>
                          <m:r>
                            <a:rPr lang="en-US" altLang="zh-CN" sz="2280" i="1">
                              <a:latin typeface="Cambria Math" panose="02040503050406030204" pitchFamily="18" charset="0"/>
                            </a:rPr>
                            <m:t>𝟏</m:t>
                          </m:r>
                        </m:sub>
                        <m:sup>
                          <m:r>
                            <a:rPr lang="en-US" altLang="zh-CN" sz="2280" i="1">
                              <a:latin typeface="Cambria Math" panose="02040503050406030204" pitchFamily="18" charset="0"/>
                            </a:rPr>
                            <m:t>∗</m:t>
                          </m:r>
                        </m:sup>
                      </m:sSubSup>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𝒉</m:t>
                          </m:r>
                        </m:e>
                        <m:sub>
                          <m:r>
                            <a:rPr lang="en-US" altLang="zh-CN" sz="2280" i="1">
                              <a:latin typeface="Cambria Math" panose="02040503050406030204" pitchFamily="18" charset="0"/>
                            </a:rPr>
                            <m:t>𝟏</m:t>
                          </m:r>
                        </m:sub>
                      </m:sSub>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r>
                                <a:rPr lang="en-US" altLang="zh-CN" sz="2280" i="1">
                                  <a:latin typeface="Cambria Math" panose="02040503050406030204" pitchFamily="18" charset="0"/>
                                </a:rPr>
                                <m:t>𝒙</m:t>
                              </m:r>
                            </m:e>
                            <m:sup>
                              <m:r>
                                <a:rPr lang="en-US" altLang="zh-CN" sz="2280" i="1">
                                  <a:latin typeface="Cambria Math" panose="02040503050406030204" pitchFamily="18" charset="0"/>
                                </a:rPr>
                                <m:t>∗</m:t>
                              </m:r>
                            </m:sup>
                          </m:sSup>
                        </m:e>
                      </m:d>
                      <m:r>
                        <a:rPr lang="en-US" altLang="zh-CN" sz="2280" i="1">
                          <a:latin typeface="Cambria Math" panose="02040503050406030204" pitchFamily="18" charset="0"/>
                        </a:rPr>
                        <m:t>=</m:t>
                      </m:r>
                      <m:r>
                        <a:rPr lang="en-US" altLang="zh-CN" sz="2280" i="1">
                          <a:latin typeface="Cambria Math" panose="02040503050406030204" pitchFamily="18" charset="0"/>
                        </a:rPr>
                        <m:t>𝟎</m:t>
                      </m:r>
                    </m:oMath>
                  </m:oMathPara>
                </a14:m>
                <a:endParaRPr lang="en-US" altLang="zh-CN" sz="2280" dirty="0"/>
              </a:p>
              <a:p>
                <a:r>
                  <a:rPr lang="zh-CN" altLang="en-US" sz="2280" dirty="0"/>
                  <a:t>条件</a:t>
                </a:r>
                <a14:m>
                  <m:oMath xmlns:m="http://schemas.openxmlformats.org/officeDocument/2006/math">
                    <m:r>
                      <a:rPr lang="en-US" altLang="zh-CN" sz="2280" b="1" i="1">
                        <a:latin typeface="Cambria Math" panose="02040503050406030204" pitchFamily="18" charset="0"/>
                      </a:rPr>
                      <m:t>(</m:t>
                    </m:r>
                    <m:r>
                      <a:rPr lang="en-US" altLang="zh-CN" sz="2280" b="1" i="1">
                        <a:solidFill>
                          <a:srgbClr val="FF0000"/>
                        </a:solidFill>
                        <a:latin typeface="Cambria Math" panose="02040503050406030204" pitchFamily="18" charset="0"/>
                      </a:rPr>
                      <m:t>𝒄</m:t>
                    </m:r>
                    <m:r>
                      <a:rPr lang="en-US" altLang="zh-CN" sz="2280" b="1" i="1">
                        <a:latin typeface="Cambria Math" panose="02040503050406030204" pitchFamily="18" charset="0"/>
                      </a:rPr>
                      <m:t>)</m:t>
                    </m:r>
                  </m:oMath>
                </a14:m>
                <a:r>
                  <a:rPr lang="zh-CN" altLang="en-US" sz="2280" dirty="0"/>
                  <a:t>称为互补性条件，意味着拉格朗日乘子当约束为起作用约束时，对应乘子严格为正</a:t>
                </a:r>
                <a:endParaRPr lang="en-US" altLang="zh-CN" sz="2280" dirty="0"/>
              </a:p>
              <a:p>
                <a:endParaRPr lang="en-US" altLang="zh-CN" sz="228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80" t="-2101"/>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171941"/>
            <a:ext cx="9225999" cy="725467"/>
          </a:xfrm>
        </p:spPr>
        <p:txBody>
          <a:bodyPr>
            <a:normAutofit fontScale="90000"/>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r>
              <a:rPr lang="zh-CN" altLang="en-US" sz="2660" dirty="0">
                <a:latin typeface="隶书" panose="02010509060101010101" pitchFamily="1" charset="-122"/>
              </a:rPr>
              <a:t>例</a:t>
            </a:r>
            <a:endParaRPr lang="zh-CN" altLang="en-US" sz="2660" dirty="0"/>
          </a:p>
        </p:txBody>
      </p:sp>
      <p:grpSp>
        <p:nvGrpSpPr>
          <p:cNvPr id="8" name="组合 7"/>
          <p:cNvGrpSpPr/>
          <p:nvPr/>
        </p:nvGrpSpPr>
        <p:grpSpPr>
          <a:xfrm>
            <a:off x="8802335" y="2121887"/>
            <a:ext cx="1795417" cy="1717592"/>
            <a:chOff x="0" y="35999"/>
            <a:chExt cx="1890217" cy="1808328"/>
          </a:xfrm>
        </p:grpSpPr>
        <p:sp>
          <p:nvSpPr>
            <p:cNvPr id="9" name="矩形 8"/>
            <p:cNvSpPr/>
            <p:nvPr/>
          </p:nvSpPr>
          <p:spPr>
            <a:xfrm>
              <a:off x="54593" y="35999"/>
              <a:ext cx="1835624" cy="180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875" tIns="43438" rIns="86875" bIns="43438" numCol="1" spcCol="0" rtlCol="0" fromWordArt="0" anchor="ctr" anchorCtr="0" forceAA="0" compatLnSpc="1">
              <a:noAutofit/>
            </a:bodyPr>
            <a:lstStyle/>
            <a:p>
              <a:endParaRPr lang="zh-CN" altLang="en-US" sz="1710"/>
            </a:p>
          </p:txBody>
        </p:sp>
        <p:sp>
          <p:nvSpPr>
            <p:cNvPr id="10" name="椭圆 9"/>
            <p:cNvSpPr/>
            <p:nvPr/>
          </p:nvSpPr>
          <p:spPr>
            <a:xfrm>
              <a:off x="218366" y="192948"/>
              <a:ext cx="1487606" cy="1555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875" tIns="43438" rIns="86875" bIns="43438" numCol="1" spcCol="0" rtlCol="0" fromWordArt="0" anchor="ctr" anchorCtr="0" forceAA="0" compatLnSpc="1">
              <a:noAutofit/>
            </a:bodyPr>
            <a:lstStyle/>
            <a:p>
              <a:endParaRPr lang="zh-CN" altLang="en-US" sz="1710"/>
            </a:p>
          </p:txBody>
        </p:sp>
        <p:sp>
          <p:nvSpPr>
            <p:cNvPr id="11" name="流程图: 接点 10"/>
            <p:cNvSpPr/>
            <p:nvPr/>
          </p:nvSpPr>
          <p:spPr>
            <a:xfrm>
              <a:off x="211542" y="786626"/>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875" tIns="43438" rIns="86875" bIns="43438" numCol="1" spcCol="0" rtlCol="0" fromWordArt="0" anchor="ctr" anchorCtr="0" forceAA="0" compatLnSpc="1">
              <a:noAutofit/>
            </a:bodyPr>
            <a:lstStyle/>
            <a:p>
              <a:endParaRPr lang="zh-CN" altLang="en-US" sz="1710"/>
            </a:p>
          </p:txBody>
        </p:sp>
        <p:sp>
          <p:nvSpPr>
            <p:cNvPr id="12" name="流程图: 接点 11"/>
            <p:cNvSpPr/>
            <p:nvPr/>
          </p:nvSpPr>
          <p:spPr>
            <a:xfrm>
              <a:off x="1189940" y="1055340"/>
              <a:ext cx="45085" cy="4508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875" tIns="43438" rIns="86875" bIns="43438" numCol="1" spcCol="0" rtlCol="0" fromWordArt="0" anchor="ctr" anchorCtr="0" forceAA="0" compatLnSpc="1">
              <a:noAutofit/>
            </a:bodyPr>
            <a:lstStyle/>
            <a:p>
              <a:endParaRPr lang="zh-CN" altLang="en-US" sz="1710"/>
            </a:p>
          </p:txBody>
        </p:sp>
        <p:cxnSp>
          <p:nvCxnSpPr>
            <p:cNvPr id="13" name="直接箭头连接符 12"/>
            <p:cNvCxnSpPr/>
            <p:nvPr/>
          </p:nvCxnSpPr>
          <p:spPr>
            <a:xfrm flipV="1">
              <a:off x="250566" y="392760"/>
              <a:ext cx="363585" cy="39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6"/>
            </p:cNvCxnSpPr>
            <p:nvPr/>
          </p:nvCxnSpPr>
          <p:spPr>
            <a:xfrm>
              <a:off x="257261" y="809486"/>
              <a:ext cx="111230" cy="29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50566" y="809486"/>
              <a:ext cx="425000" cy="11361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98208" y="663796"/>
              <a:ext cx="537168" cy="6798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0"/>
                <p:cNvSpPr txBox="1"/>
                <p:nvPr/>
              </p:nvSpPr>
              <p:spPr>
                <a:xfrm>
                  <a:off x="0" y="568260"/>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i="1" kern="100">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文本框 10"/>
                <p:cNvSpPr txBox="1">
                  <a:spLocks noRot="1" noChangeAspect="1" noMove="1" noResize="1" noEditPoints="1" noAdjustHandles="1" noChangeArrowheads="1" noChangeShapeType="1" noTextEdit="1"/>
                </p:cNvSpPr>
                <p:nvPr/>
              </p:nvSpPr>
              <p:spPr>
                <a:xfrm>
                  <a:off x="0" y="568260"/>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1"/>
                <p:cNvSpPr txBox="1"/>
                <p:nvPr/>
              </p:nvSpPr>
              <p:spPr>
                <a:xfrm>
                  <a:off x="941598" y="854863"/>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i="1" kern="100">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1"/>
                <p:cNvSpPr txBox="1">
                  <a:spLocks noRot="1" noChangeAspect="1" noMove="1" noResize="1" noEditPoints="1" noAdjustHandles="1" noChangeArrowheads="1" noChangeShapeType="1" noTextEdit="1"/>
                </p:cNvSpPr>
                <p:nvPr/>
              </p:nvSpPr>
              <p:spPr>
                <a:xfrm>
                  <a:off x="941598" y="854863"/>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文本框 12"/>
                <p:cNvSpPr txBox="1"/>
                <p:nvPr/>
              </p:nvSpPr>
              <p:spPr>
                <a:xfrm>
                  <a:off x="575127" y="704736"/>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en-US" sz="998"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sz="998" i="1" kern="100">
                                <a:latin typeface="Cambria Math" panose="02040503050406030204" pitchFamily="18" charset="0"/>
                                <a:ea typeface="等线" panose="02010600030101010101" pitchFamily="2" charset="-122"/>
                                <a:cs typeface="Times New Roman" panose="02020603050405020304" pitchFamily="18" charset="0"/>
                              </a:rPr>
                              <m:t>h</m:t>
                            </m:r>
                          </m:e>
                          <m:sub>
                            <m:r>
                              <a:rPr lang="en-US" sz="998" i="1" kern="100">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altLang="en-US" sz="998"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9" name="文本框 12"/>
                <p:cNvSpPr txBox="1">
                  <a:spLocks noRot="1" noChangeAspect="1" noMove="1" noResize="1" noEditPoints="1" noAdjustHandles="1" noChangeArrowheads="1" noChangeShapeType="1" noTextEdit="1"/>
                </p:cNvSpPr>
                <p:nvPr/>
              </p:nvSpPr>
              <p:spPr>
                <a:xfrm>
                  <a:off x="575127" y="704736"/>
                  <a:ext cx="293427" cy="286603"/>
                </a:xfrm>
                <a:prstGeom prst="rect">
                  <a:avLst/>
                </a:prstGeom>
                <a:blipFill rotWithShape="1">
                  <a:blip r:embed="rId4"/>
                  <a:stretch>
                    <a:fillRect r="-14583"/>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文本框 13"/>
                <p:cNvSpPr txBox="1"/>
                <p:nvPr/>
              </p:nvSpPr>
              <p:spPr>
                <a:xfrm>
                  <a:off x="534185" y="261184"/>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kern="100">
                            <a:latin typeface="Cambria Math" panose="02040503050406030204" pitchFamily="18" charset="0"/>
                            <a:ea typeface="等线" panose="02010600030101010101" pitchFamily="2" charset="-122"/>
                            <a:cs typeface="Times New Roman" panose="02020603050405020304" pitchFamily="18" charset="0"/>
                          </a:rPr>
                          <m:t>𝛻</m:t>
                        </m:r>
                        <m:r>
                          <a:rPr lang="en-US" sz="998" i="1" kern="100">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3"/>
                <p:cNvSpPr txBox="1">
                  <a:spLocks noRot="1" noChangeAspect="1" noMove="1" noResize="1" noEditPoints="1" noAdjustHandles="1" noChangeArrowheads="1" noChangeShapeType="1" noTextEdit="1"/>
                </p:cNvSpPr>
                <p:nvPr/>
              </p:nvSpPr>
              <p:spPr>
                <a:xfrm>
                  <a:off x="534185" y="261184"/>
                  <a:ext cx="293427" cy="286603"/>
                </a:xfrm>
                <a:prstGeom prst="rect">
                  <a:avLst/>
                </a:prstGeom>
                <a:blipFill rotWithShape="1">
                  <a:blip r:embed="rId5"/>
                  <a:stretch>
                    <a:fillRect r="-4082"/>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文本框 14"/>
                <p:cNvSpPr txBox="1"/>
                <p:nvPr/>
              </p:nvSpPr>
              <p:spPr>
                <a:xfrm>
                  <a:off x="310915" y="1048516"/>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i="1" kern="100">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1" name="文本框 14"/>
                <p:cNvSpPr txBox="1">
                  <a:spLocks noRot="1" noChangeAspect="1" noMove="1" noResize="1" noEditPoints="1" noAdjustHandles="1" noChangeArrowheads="1" noChangeShapeType="1" noTextEdit="1"/>
                </p:cNvSpPr>
                <p:nvPr/>
              </p:nvSpPr>
              <p:spPr>
                <a:xfrm>
                  <a:off x="310915" y="1048516"/>
                  <a:ext cx="293427" cy="286603"/>
                </a:xfrm>
                <a:prstGeom prst="rect">
                  <a:avLst/>
                </a:prstGeom>
                <a:blipFill rotWithShape="1">
                  <a:blip r:embed="rId6"/>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文本框 15"/>
                <p:cNvSpPr txBox="1"/>
                <p:nvPr/>
              </p:nvSpPr>
              <p:spPr>
                <a:xfrm>
                  <a:off x="868554" y="1239585"/>
                  <a:ext cx="293427" cy="286603"/>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i="1" kern="100">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2" name="文本框 15"/>
                <p:cNvSpPr txBox="1">
                  <a:spLocks noRot="1" noChangeAspect="1" noMove="1" noResize="1" noEditPoints="1" noAdjustHandles="1" noChangeArrowheads="1" noChangeShapeType="1" noTextEdit="1"/>
                </p:cNvSpPr>
                <p:nvPr/>
              </p:nvSpPr>
              <p:spPr>
                <a:xfrm>
                  <a:off x="868554" y="1239585"/>
                  <a:ext cx="293427" cy="286603"/>
                </a:xfrm>
                <a:prstGeom prst="rect">
                  <a:avLst/>
                </a:prstGeom>
                <a:blipFill rotWithShape="1">
                  <a:blip r:embed="rId7"/>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文本框 17"/>
                <p:cNvSpPr txBox="1"/>
                <p:nvPr/>
              </p:nvSpPr>
              <p:spPr>
                <a:xfrm>
                  <a:off x="1242006" y="500241"/>
                  <a:ext cx="293370" cy="286385"/>
                </a:xfrm>
                <a:prstGeom prst="rect">
                  <a:avLst/>
                </a:prstGeom>
                <a:solidFill>
                  <a:schemeClr val="lt1">
                    <a:alpha val="0"/>
                  </a:schemeClr>
                </a:solid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i="1">
                            <a:latin typeface="Cambria Math" panose="02040503050406030204" pitchFamily="18" charset="0"/>
                            <a:ea typeface="等线" panose="02010600030101010101" pitchFamily="2" charset="-122"/>
                            <a:cs typeface="Times New Roman" panose="02020603050405020304" pitchFamily="18" charset="0"/>
                          </a:rPr>
                          <m:t>𝛻</m:t>
                        </m:r>
                        <m:r>
                          <a:rPr lang="en-US" sz="998" i="1">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altLang="en-US" sz="114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3" name="文本框 17"/>
                <p:cNvSpPr txBox="1">
                  <a:spLocks noRot="1" noChangeAspect="1" noMove="1" noResize="1" noEditPoints="1" noAdjustHandles="1" noChangeArrowheads="1" noChangeShapeType="1" noTextEdit="1"/>
                </p:cNvSpPr>
                <p:nvPr/>
              </p:nvSpPr>
              <p:spPr>
                <a:xfrm>
                  <a:off x="1242006" y="500241"/>
                  <a:ext cx="293370" cy="286385"/>
                </a:xfrm>
                <a:prstGeom prst="rect">
                  <a:avLst/>
                </a:prstGeom>
                <a:blipFill rotWithShape="1">
                  <a:blip r:embed="rId8"/>
                  <a:stretch>
                    <a:fillRect r="-4082"/>
                  </a:stretch>
                </a:blipFill>
                <a:ln w="6350">
                  <a:noFill/>
                </a:ln>
              </p:spPr>
              <p:txBody>
                <a:bodyPr/>
                <a:lstStyle/>
                <a:p>
                  <a:r>
                    <a:rPr lang="zh-CN" altLang="en-US">
                      <a:noFill/>
                    </a:rPr>
                    <a:t> </a:t>
                  </a:r>
                  <a:endParaRPr lang="zh-CN" altLang="en-US">
                    <a:noFill/>
                  </a:endParaRPr>
                </a:p>
              </p:txBody>
            </p:sp>
          </mc:Fallback>
        </mc:AlternateContent>
      </p:grpSp>
      <p:grpSp>
        <p:nvGrpSpPr>
          <p:cNvPr id="24" name="画布 22"/>
          <p:cNvGrpSpPr/>
          <p:nvPr/>
        </p:nvGrpSpPr>
        <p:grpSpPr>
          <a:xfrm>
            <a:off x="8642289" y="3975956"/>
            <a:ext cx="1984510" cy="2108810"/>
            <a:chOff x="35999" y="-437592"/>
            <a:chExt cx="2251710" cy="2654348"/>
          </a:xfrm>
        </p:grpSpPr>
        <p:sp>
          <p:nvSpPr>
            <p:cNvPr id="25" name="矩形 24"/>
            <p:cNvSpPr/>
            <p:nvPr/>
          </p:nvSpPr>
          <p:spPr>
            <a:xfrm>
              <a:off x="35999" y="-41603"/>
              <a:ext cx="2251710" cy="2241550"/>
            </a:xfrm>
            <a:prstGeom prst="rect">
              <a:avLst/>
            </a:prstGeom>
          </p:spPr>
          <p:txBody>
            <a:bodyPr/>
            <a:lstStyle/>
            <a:p>
              <a:endParaRPr lang="zh-CN" altLang="en-US" sz="1710"/>
            </a:p>
          </p:txBody>
        </p:sp>
        <p:grpSp>
          <p:nvGrpSpPr>
            <p:cNvPr id="26" name="组合 25"/>
            <p:cNvGrpSpPr/>
            <p:nvPr/>
          </p:nvGrpSpPr>
          <p:grpSpPr>
            <a:xfrm>
              <a:off x="35999" y="-437592"/>
              <a:ext cx="2040398" cy="2654348"/>
              <a:chOff x="129617" y="2021"/>
              <a:chExt cx="2040398" cy="2654348"/>
            </a:xfrm>
          </p:grpSpPr>
          <p:cxnSp>
            <p:nvCxnSpPr>
              <p:cNvPr id="27" name="直接连接符 26"/>
              <p:cNvCxnSpPr/>
              <p:nvPr/>
            </p:nvCxnSpPr>
            <p:spPr>
              <a:xfrm flipV="1">
                <a:off x="129617" y="491320"/>
                <a:ext cx="1119153" cy="1665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77672" y="450376"/>
                <a:ext cx="1123893" cy="18356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37304" y="504121"/>
                <a:ext cx="921454" cy="580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37304" y="1084997"/>
                <a:ext cx="921454" cy="5527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529146" y="736875"/>
                <a:ext cx="2106679" cy="63697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6875" tIns="43438" rIns="86875" bIns="43438" numCol="1" spcCol="0" rtlCol="0" fromWordArt="0" anchor="ctr" anchorCtr="0" forceAA="0" compatLnSpc="1">
                <a:noAutofit/>
              </a:bodyPr>
              <a:lstStyle/>
              <a:p>
                <a:endParaRPr lang="zh-CN" altLang="en-US" sz="1710"/>
              </a:p>
            </p:txBody>
          </p:sp>
          <p:cxnSp>
            <p:nvCxnSpPr>
              <p:cNvPr id="32" name="直接箭头连接符 31"/>
              <p:cNvCxnSpPr>
                <a:cxnSpLocks/>
              </p:cNvCxnSpPr>
              <p:nvPr/>
            </p:nvCxnSpPr>
            <p:spPr>
              <a:xfrm flipH="1" flipV="1">
                <a:off x="627450" y="1191107"/>
                <a:ext cx="523984" cy="1094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29"/>
                  <p:cNvSpPr txBox="1"/>
                  <p:nvPr/>
                </p:nvSpPr>
                <p:spPr>
                  <a:xfrm>
                    <a:off x="1692343" y="445101"/>
                    <a:ext cx="477672" cy="307073"/>
                  </a:xfrm>
                  <a:prstGeom prst="rect">
                    <a:avLst/>
                  </a:prstGeom>
                  <a:no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kern="100">
                              <a:latin typeface="Cambria Math" panose="02040503050406030204" pitchFamily="18" charset="0"/>
                              <a:ea typeface="等线" panose="02010600030101010101" pitchFamily="2" charset="-122"/>
                              <a:cs typeface="Times New Roman" panose="02020603050405020304" pitchFamily="18" charset="0"/>
                            </a:rPr>
                            <m:t>𝛻</m:t>
                          </m:r>
                          <m:r>
                            <a:rPr lang="en-US" sz="998" i="1" kern="100">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3" name="文本框 29"/>
                  <p:cNvSpPr txBox="1">
                    <a:spLocks noRot="1" noChangeAspect="1" noMove="1" noResize="1" noEditPoints="1" noAdjustHandles="1" noChangeArrowheads="1" noChangeShapeType="1" noTextEdit="1"/>
                  </p:cNvSpPr>
                  <p:nvPr/>
                </p:nvSpPr>
                <p:spPr>
                  <a:xfrm>
                    <a:off x="1692343" y="445101"/>
                    <a:ext cx="477672" cy="307073"/>
                  </a:xfrm>
                  <a:prstGeom prst="rect">
                    <a:avLst/>
                  </a:prstGeom>
                  <a:blipFill rotWithShape="1">
                    <a:blip r:embed="rId9"/>
                    <a:stretch>
                      <a:fillRect b="-7317"/>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4" name="文本框 30"/>
                  <p:cNvSpPr txBox="1"/>
                  <p:nvPr/>
                </p:nvSpPr>
                <p:spPr>
                  <a:xfrm>
                    <a:off x="1683695" y="1528549"/>
                    <a:ext cx="477672" cy="307074"/>
                  </a:xfrm>
                  <a:prstGeom prst="rect">
                    <a:avLst/>
                  </a:prstGeom>
                  <a:noFill/>
                  <a:ln w="6350">
                    <a:noFill/>
                  </a:ln>
                </p:spPr>
                <p:txBody>
                  <a:bodyPr rot="0" spcFirstLastPara="0" vert="horz" wrap="square" lIns="86875" tIns="43438" rIns="86875" bIns="43438"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r>
                            <a:rPr lang="en-US" sz="998"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en-US" sz="998"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sz="998" i="1" kern="100">
                                  <a:latin typeface="Cambria Math" panose="02040503050406030204" pitchFamily="18" charset="0"/>
                                  <a:ea typeface="等线" panose="02010600030101010101" pitchFamily="2" charset="-122"/>
                                  <a:cs typeface="Times New Roman" panose="02020603050405020304" pitchFamily="18" charset="0"/>
                                </a:rPr>
                                <m:t>h</m:t>
                              </m:r>
                            </m:e>
                            <m:sub>
                              <m:r>
                                <a:rPr lang="en-US" sz="998" i="1" kern="100">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4" name="文本框 30"/>
                  <p:cNvSpPr txBox="1">
                    <a:spLocks noRot="1" noChangeAspect="1" noMove="1" noResize="1" noEditPoints="1" noAdjustHandles="1" noChangeArrowheads="1" noChangeShapeType="1" noTextEdit="1"/>
                  </p:cNvSpPr>
                  <p:nvPr/>
                </p:nvSpPr>
                <p:spPr>
                  <a:xfrm>
                    <a:off x="1683695" y="1528549"/>
                    <a:ext cx="477672" cy="307074"/>
                  </a:xfrm>
                  <a:prstGeom prst="rect">
                    <a:avLst/>
                  </a:prstGeom>
                  <a:blipFill rotWithShape="1">
                    <a:blip r:embed="rId10"/>
                    <a:stretch>
                      <a:fillRect/>
                    </a:stretch>
                  </a:blipFill>
                  <a:ln w="6350">
                    <a:noFill/>
                  </a:ln>
                </p:spPr>
                <p:txBody>
                  <a:bodyPr/>
                  <a:lstStyle/>
                  <a:p>
                    <a:r>
                      <a:rPr lang="zh-CN" altLang="en-US">
                        <a:noFill/>
                      </a:rPr>
                      <a:t> </a:t>
                    </a:r>
                    <a:endParaRPr lang="zh-CN" altLang="en-US">
                      <a:noFill/>
                    </a:endParaRPr>
                  </a:p>
                </p:txBody>
              </p:sp>
            </mc:Fallback>
          </mc:AlternateContent>
          <p:sp>
            <p:nvSpPr>
              <p:cNvPr id="35" name="文本框 31"/>
              <p:cNvSpPr txBox="1"/>
              <p:nvPr/>
            </p:nvSpPr>
            <p:spPr>
              <a:xfrm>
                <a:off x="211512" y="2190465"/>
                <a:ext cx="1951630" cy="465904"/>
              </a:xfrm>
              <a:prstGeom prst="rect">
                <a:avLst/>
              </a:prstGeom>
              <a:noFill/>
              <a:ln w="6350">
                <a:noFill/>
              </a:ln>
            </p:spPr>
            <p:txBody>
              <a:bodyPr rot="0" spcFirstLastPara="0" vert="horz" wrap="square" lIns="86875" tIns="43438" rIns="86875" bIns="43438" numCol="1" spcCol="0" rtlCol="0" fromWordArt="0" anchor="t" anchorCtr="0" forceAA="0" compatLnSpc="1">
                <a:noAutofit/>
              </a:bodyPr>
              <a:lstStyle/>
              <a:p>
                <a:pPr algn="just"/>
                <a:r>
                  <a:rPr lang="zh-CN" altLang="en-US" sz="855" kern="100">
                    <a:latin typeface="等线" panose="02010600030101010101" pitchFamily="2" charset="-122"/>
                    <a:ea typeface="等线" panose="02010600030101010101" pitchFamily="2" charset="-122"/>
                    <a:cs typeface="Times New Roman" panose="02020603050405020304" pitchFamily="18" charset="0"/>
                  </a:rPr>
                  <a:t>任何落入这个锥形区域的方向都是好的搜索方向</a:t>
                </a:r>
                <a:endParaRPr lang="zh-CN" altLang="en-US" sz="998" kern="100">
                  <a:latin typeface="等线" panose="02010600030101010101" pitchFamily="2" charset="-122"/>
                  <a:ea typeface="等线" panose="02010600030101010101" pitchFamily="2"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6.4 </a:t>
            </a:r>
            <a:r>
              <a:rPr lang="zh-CN" altLang="en-US" sz="3600" dirty="0">
                <a:latin typeface="隶书" panose="02010509060101010101" pitchFamily="1" charset="-122"/>
              </a:rPr>
              <a:t>约束</a:t>
            </a:r>
            <a:r>
              <a:rPr lang="zh-CN" altLang="en-US" sz="3200" dirty="0">
                <a:latin typeface="隶书" panose="02010509060101010101" pitchFamily="1" charset="-122"/>
              </a:rPr>
              <a:t>最优化理论</a:t>
            </a:r>
            <a:r>
              <a:rPr lang="en-US" altLang="zh-CN" sz="3200" dirty="0">
                <a:latin typeface="隶书" panose="02010509060101010101" pitchFamily="1" charset="-122"/>
              </a:rPr>
              <a:t>(Theory of Constrained Optimization)-</a:t>
            </a:r>
            <a:r>
              <a:rPr lang="zh-CN" altLang="en-US" sz="3200" dirty="0">
                <a:latin typeface="隶书" panose="02010509060101010101" pitchFamily="1" charset="-122"/>
              </a:rPr>
              <a:t>例</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4"/>
                <a:ext cx="10515600" cy="5032375"/>
              </a:xfrm>
            </p:spPr>
            <p:txBody>
              <a:bodyPr>
                <a:normAutofit/>
              </a:bodyPr>
              <a:lstStyle/>
              <a:p>
                <a:r>
                  <a:rPr lang="zh-CN" altLang="en-US" sz="2400" dirty="0">
                    <a:solidFill>
                      <a:srgbClr val="FF0000"/>
                    </a:solidFill>
                  </a:rPr>
                  <a:t>两个不等式约束</a:t>
                </a:r>
                <a:endParaRPr lang="en-US" altLang="zh-CN" sz="2400" dirty="0">
                  <a:solidFill>
                    <a:srgbClr val="FF0000"/>
                  </a:solidFill>
                </a:endParaRPr>
              </a:p>
              <a:p>
                <a14:m>
                  <m:oMath xmlns:m="http://schemas.openxmlformats.org/officeDocument/2006/math">
                    <m:r>
                      <a:rPr lang="en-US" altLang="zh-CN" sz="2400" b="1" i="1">
                        <a:latin typeface="Cambria Math" panose="02040503050406030204" pitchFamily="18" charset="0"/>
                      </a:rPr>
                      <m:t>𝒎𝒊𝒏</m:t>
                    </m:r>
                    <m:r>
                      <a:rPr lang="en-US" altLang="zh-CN" sz="2400" b="1" i="1">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 </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a:rPr lang="en-US" altLang="zh-CN" sz="2400" b="1" i="1">
                        <a:latin typeface="Cambria Math" panose="02040503050406030204" pitchFamily="18" charset="0"/>
                      </a:rPr>
                      <m:t>𝟐</m:t>
                    </m:r>
                    <m: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𝟎</m:t>
                    </m:r>
                    <m:r>
                      <a:rPr lang="en-US" altLang="zh-CN" sz="2400" b="1" i="1">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𝟎</m:t>
                    </m:r>
                  </m:oMath>
                </a14:m>
                <a:endParaRPr lang="en-US" altLang="zh-CN" sz="2400" dirty="0"/>
              </a:p>
              <a:p>
                <a:r>
                  <a:rPr lang="zh-CN" altLang="en-US" sz="2400" dirty="0"/>
                  <a:t>可行域如图，</a:t>
                </a:r>
                <a14:m>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b="1" i="1">
                            <a:latin typeface="Cambria Math" panose="02040503050406030204" pitchFamily="18" charset="0"/>
                          </a:rPr>
                          <m:t>∗</m:t>
                        </m:r>
                      </m:sup>
                    </m:sSup>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m:t>
                            </m:r>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𝟐</m:t>
                                </m:r>
                              </m:e>
                            </m:rad>
                            <m:r>
                              <a:rPr lang="en-US" altLang="zh-CN" sz="2400" b="1" i="1">
                                <a:latin typeface="Cambria Math" panose="02040503050406030204" pitchFamily="18" charset="0"/>
                              </a:rPr>
                              <m:t>,</m:t>
                            </m:r>
                            <m:r>
                              <a:rPr lang="en-US" altLang="zh-CN" sz="2400" b="1" i="1">
                                <a:latin typeface="Cambria Math" panose="02040503050406030204" pitchFamily="18" charset="0"/>
                              </a:rPr>
                              <m:t>𝟎</m:t>
                            </m:r>
                          </m:e>
                        </m:d>
                      </m:e>
                      <m:sup>
                        <m:r>
                          <a:rPr lang="en-US" altLang="zh-CN" sz="2400" b="1" i="1">
                            <a:latin typeface="Cambria Math" panose="02040503050406030204" pitchFamily="18" charset="0"/>
                          </a:rPr>
                          <m:t>𝑻</m:t>
                        </m:r>
                      </m:sup>
                    </m:sSup>
                  </m:oMath>
                </a14:m>
                <a:r>
                  <a:rPr lang="zh-CN" altLang="en-US" sz="2400" dirty="0"/>
                  <a:t>同时满足两个约束</a:t>
                </a:r>
                <a:endParaRPr lang="en-US" altLang="zh-CN" sz="2400" dirty="0"/>
              </a:p>
              <a:p>
                <a:r>
                  <a:rPr lang="zh-CN" altLang="en-US" sz="2400" dirty="0"/>
                  <a:t>同前述一样，满足一阶下降条件要求</a:t>
                </a:r>
                <a:endParaRPr lang="en-US" altLang="zh-CN" sz="24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r>
                        <a:rPr lang="en-US" altLang="zh-CN" sz="2400" b="1" i="1">
                          <a:solidFill>
                            <a:srgbClr val="FF0000"/>
                          </a:solidFill>
                          <a:latin typeface="Cambria Math" panose="02040503050406030204" pitchFamily="18" charset="0"/>
                        </a:rPr>
                        <m:t>∗</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m:t>
                          </m:r>
                          <m:r>
                            <a:rPr lang="en-US" altLang="zh-CN" sz="2400" b="1" i="1">
                              <a:latin typeface="Cambria Math" panose="02040503050406030204" pitchFamily="18" charset="0"/>
                            </a:rPr>
                            <m:t>𝒉</m:t>
                          </m:r>
                        </m:e>
                        <m:sub>
                          <m:r>
                            <a:rPr lang="en-US" altLang="zh-CN" sz="2400" b="1" i="1">
                              <a:latin typeface="Cambria Math" panose="02040503050406030204" pitchFamily="18" charset="0"/>
                            </a:rPr>
                            <m:t>𝒊</m:t>
                          </m:r>
                        </m:sub>
                      </m:sSub>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e>
                        <m:sup>
                          <m:r>
                            <a:rPr lang="en-US" altLang="zh-CN" sz="2400" b="1" i="1">
                              <a:latin typeface="Cambria Math" panose="02040503050406030204" pitchFamily="18" charset="0"/>
                            </a:rPr>
                            <m:t>𝑻</m:t>
                          </m:r>
                        </m:sup>
                      </m:sSup>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𝑰</m:t>
                      </m:r>
                      <m:r>
                        <a:rPr lang="en-US" altLang="zh-CN" sz="2400" b="1" i="1">
                          <a:latin typeface="Cambria Math" panose="02040503050406030204" pitchFamily="18" charset="0"/>
                        </a:rPr>
                        <m:t>=</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𝟐</m:t>
                          </m:r>
                        </m:e>
                      </m:d>
                      <m:r>
                        <a:rPr lang="en-US" altLang="zh-CN" sz="2400" b="1" i="1">
                          <a:latin typeface="Cambria Math" panose="02040503050406030204" pitchFamily="18" charset="0"/>
                        </a:rPr>
                        <m:t>,</m:t>
                      </m:r>
                      <m:r>
                        <a:rPr lang="en-US" altLang="zh-CN" sz="2400" b="1">
                          <a:latin typeface="Cambria Math" panose="02040503050406030204" pitchFamily="18" charset="0"/>
                        </a:rPr>
                        <m:t>𝛁</m:t>
                      </m:r>
                      <m:r>
                        <a:rPr lang="en-US" altLang="zh-CN" sz="2400" b="1" i="1">
                          <a:latin typeface="Cambria Math" panose="02040503050406030204" pitchFamily="18" charset="0"/>
                        </a:rPr>
                        <m:t>𝒇</m:t>
                      </m:r>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e>
                        <m:sup>
                          <m:r>
                            <a:rPr lang="en-US" altLang="zh-CN" sz="2400" b="1" i="1">
                              <a:latin typeface="Cambria Math" panose="02040503050406030204" pitchFamily="18" charset="0"/>
                            </a:rPr>
                            <m:t>𝑻</m:t>
                          </m:r>
                        </m:sup>
                      </m:sSup>
                      <m:r>
                        <a:rPr lang="en-US" altLang="zh-CN" sz="2400" b="1" i="1">
                          <a:latin typeface="Cambria Math" panose="02040503050406030204" pitchFamily="18" charset="0"/>
                        </a:rPr>
                        <m:t>𝒑</m:t>
                      </m:r>
                      <m:r>
                        <a:rPr lang="en-US" altLang="zh-CN" sz="2400" b="1" i="1">
                          <a:latin typeface="Cambria Math" panose="02040503050406030204" pitchFamily="18" charset="0"/>
                        </a:rPr>
                        <m:t>&lt;</m:t>
                      </m:r>
                      <m:r>
                        <a:rPr lang="en-US" altLang="zh-CN" sz="2400" b="1" i="1">
                          <a:latin typeface="Cambria Math" panose="02040503050406030204" pitchFamily="18" charset="0"/>
                        </a:rPr>
                        <m:t>𝟎</m:t>
                      </m:r>
                    </m:oMath>
                  </m:oMathPara>
                </a14:m>
                <a:endParaRPr lang="en-US" altLang="zh-CN" sz="2400" dirty="0"/>
              </a:p>
              <a:p>
                <a:r>
                  <a:rPr lang="zh-CN" altLang="en-US" sz="2400" dirty="0"/>
                  <a:t>从图中可见</a:t>
                </a:r>
                <a14:m>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b="1" i="1">
                            <a:latin typeface="Cambria Math" panose="02040503050406030204" pitchFamily="18" charset="0"/>
                          </a:rPr>
                          <m:t>∗</m:t>
                        </m:r>
                      </m:sup>
                    </m:sSup>
                  </m:oMath>
                </a14:m>
                <a:r>
                  <a:rPr lang="zh-CN" altLang="en-US" sz="2400" dirty="0"/>
                  <a:t>不存在这样的</a:t>
                </a:r>
                <a14:m>
                  <m:oMath xmlns:m="http://schemas.openxmlformats.org/officeDocument/2006/math">
                    <m:r>
                      <a:rPr lang="en-US" altLang="zh-CN" sz="2400" b="1" i="1">
                        <a:latin typeface="Cambria Math" panose="02040503050406030204" pitchFamily="18" charset="0"/>
                      </a:rPr>
                      <m:t>𝒑</m:t>
                    </m:r>
                  </m:oMath>
                </a14:m>
                <a:endParaRPr lang="en-US" altLang="zh-CN" sz="2400" dirty="0"/>
              </a:p>
              <a:p>
                <a14:m>
                  <m:oMath xmlns:m="http://schemas.openxmlformats.org/officeDocument/2006/math">
                    <m:r>
                      <a:rPr lang="en-US" altLang="zh-CN" sz="2400" b="1" i="1">
                        <a:latin typeface="Cambria Math" panose="02040503050406030204" pitchFamily="18" charset="0"/>
                      </a:rPr>
                      <m:t>𝑳</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r>
                          <a:rPr lang="en-US" altLang="zh-CN" sz="2400" b="1" i="1">
                            <a:latin typeface="Cambria Math" panose="02040503050406030204" pitchFamily="18" charset="0"/>
                          </a:rPr>
                          <m:t>𝝀</m:t>
                        </m:r>
                      </m:e>
                    </m:d>
                    <m:r>
                      <a:rPr lang="en-US" altLang="zh-CN" sz="2400" b="1" i="1">
                        <a:latin typeface="Cambria Math" panose="02040503050406030204" pitchFamily="18" charset="0"/>
                      </a:rPr>
                      <m:t>=</m:t>
                    </m:r>
                    <m:r>
                      <a:rPr lang="en-US" altLang="zh-CN" sz="2400" b="1" i="1">
                        <a:latin typeface="Cambria Math" panose="02040503050406030204" pitchFamily="18" charset="0"/>
                      </a:rPr>
                      <m:t>𝒇</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𝝀</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b="1" i="1">
                            <a:latin typeface="Cambria Math" panose="02040503050406030204" pitchFamily="18" charset="0"/>
                          </a:rPr>
                          <m:t>𝟏</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𝝀</m:t>
                        </m:r>
                      </m:e>
                      <m:sub>
                        <m:r>
                          <a:rPr lang="en-US" altLang="zh-CN" sz="2400" b="1" i="1">
                            <a:latin typeface="Cambria Math" panose="02040503050406030204" pitchFamily="18" charset="0"/>
                          </a:rPr>
                          <m:t>𝟐</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𝒙</m:t>
                    </m:r>
                    <m:r>
                      <a:rPr lang="en-US" altLang="zh-CN" sz="2400" b="1" i="1">
                        <a:latin typeface="Cambria Math" panose="02040503050406030204" pitchFamily="18" charset="0"/>
                      </a:rPr>
                      <m:t>)</m:t>
                    </m:r>
                  </m:oMath>
                </a14:m>
                <a:r>
                  <a:rPr lang="en-US" altLang="zh-CN" sz="2400" dirty="0"/>
                  <a:t>,</a:t>
                </a:r>
                <a14:m>
                  <m:oMath xmlns:m="http://schemas.openxmlformats.org/officeDocument/2006/math">
                    <m:r>
                      <a:rPr lang="en-US" altLang="zh-CN" sz="2400" b="1" i="1" dirty="0">
                        <a:latin typeface="Cambria Math" panose="02040503050406030204" pitchFamily="18" charset="0"/>
                      </a:rPr>
                      <m:t>𝝀</m:t>
                    </m:r>
                    <m:r>
                      <a:rPr lang="en-US" altLang="zh-CN" sz="2400" b="1" i="1" dirty="0">
                        <a:latin typeface="Cambria Math" panose="02040503050406030204" pitchFamily="18" charset="0"/>
                      </a:rPr>
                      <m:t>=</m:t>
                    </m:r>
                    <m:sSup>
                      <m:sSupPr>
                        <m:ctrlPr>
                          <a:rPr lang="en-US" altLang="zh-CN" sz="2400" b="1" i="1" dirty="0">
                            <a:latin typeface="Cambria Math" panose="02040503050406030204" pitchFamily="18" charset="0"/>
                          </a:rPr>
                        </m:ctrlPr>
                      </m:sSupPr>
                      <m:e>
                        <m:d>
                          <m:dPr>
                            <m:ctrlPr>
                              <a:rPr lang="en-US" altLang="zh-CN" sz="2400" b="1" i="1" dirty="0">
                                <a:latin typeface="Cambria Math" panose="02040503050406030204" pitchFamily="18" charset="0"/>
                              </a:rPr>
                            </m:ctrlPr>
                          </m:dPr>
                          <m:e>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𝝀</m:t>
                                </m:r>
                              </m:e>
                              <m:sub>
                                <m:r>
                                  <a:rPr lang="en-US" altLang="zh-CN" sz="2400" b="1" i="1" dirty="0">
                                    <a:latin typeface="Cambria Math" panose="02040503050406030204" pitchFamily="18" charset="0"/>
                                  </a:rPr>
                                  <m:t>𝟏</m:t>
                                </m:r>
                              </m:sub>
                            </m:sSub>
                            <m:r>
                              <a:rPr lang="en-US" altLang="zh-CN" sz="2400" b="1" i="1" dirty="0">
                                <a:latin typeface="Cambria Math" panose="02040503050406030204" pitchFamily="18" charset="0"/>
                              </a:rPr>
                              <m:t>,</m:t>
                            </m:r>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𝝀</m:t>
                                </m:r>
                              </m:e>
                              <m:sub>
                                <m:r>
                                  <a:rPr lang="en-US" altLang="zh-CN" sz="2400" b="1" i="1" dirty="0">
                                    <a:latin typeface="Cambria Math" panose="02040503050406030204" pitchFamily="18" charset="0"/>
                                  </a:rPr>
                                  <m:t>𝟐</m:t>
                                </m:r>
                              </m:sub>
                            </m:sSub>
                          </m:e>
                        </m:d>
                      </m:e>
                      <m:sup>
                        <m:r>
                          <a:rPr lang="en-US" altLang="zh-CN" sz="2400" b="1" i="1" dirty="0">
                            <a:latin typeface="Cambria Math" panose="02040503050406030204" pitchFamily="18" charset="0"/>
                          </a:rPr>
                          <m:t>𝑻</m:t>
                        </m:r>
                      </m:sup>
                    </m:sSup>
                  </m:oMath>
                </a14:m>
                <a:r>
                  <a:rPr lang="en-US" altLang="zh-CN" sz="2400" dirty="0"/>
                  <a:t>,</a:t>
                </a:r>
                <a:r>
                  <a:rPr lang="zh-CN" altLang="en-US" sz="2400" dirty="0"/>
                  <a:t>此时扩展前述结论</a:t>
                </a:r>
                <a:endParaRPr lang="en-US" altLang="zh-CN" sz="2400" dirty="0"/>
              </a:p>
              <a:p>
                <a:pPr lvl="1"/>
                <a14:m>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𝑳</m:t>
                        </m:r>
                      </m:e>
                      <m:sub>
                        <m:r>
                          <a:rPr lang="en-US" altLang="zh-CN" sz="1800" b="1" i="1">
                            <a:latin typeface="Cambria Math" panose="02040503050406030204" pitchFamily="18" charset="0"/>
                          </a:rPr>
                          <m:t>𝒙</m:t>
                        </m:r>
                      </m:sub>
                    </m:sSub>
                    <m:r>
                      <a:rPr lang="en-US" altLang="zh-CN" sz="1800" b="1" i="1">
                        <a:latin typeface="Cambria Math" panose="02040503050406030204" pitchFamily="18" charset="0"/>
                      </a:rPr>
                      <m:t>=</m:t>
                    </m:r>
                    <m:r>
                      <a:rPr lang="en-US" altLang="zh-CN" sz="1800" b="1" i="1">
                        <a:latin typeface="Cambria Math" panose="02040503050406030204" pitchFamily="18" charset="0"/>
                      </a:rPr>
                      <m:t>𝟎</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m:t>
                        </m:r>
                      </m:sup>
                    </m:sSup>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endParaRPr lang="en-US" altLang="zh-CN" sz="1800" dirty="0"/>
              </a:p>
              <a:p>
                <a:pPr lvl="1"/>
                <a:r>
                  <a:rPr lang="zh-CN" altLang="en-US" sz="1800" dirty="0"/>
                  <a:t>应用上页的互补性条件</a:t>
                </a:r>
                <a:r>
                  <a:rPr lang="en-US" altLang="zh-CN" sz="1800" dirty="0"/>
                  <a:t>(</a:t>
                </a:r>
                <a:r>
                  <a:rPr lang="en-US" altLang="zh-CN" sz="1800" dirty="0">
                    <a:solidFill>
                      <a:srgbClr val="FF0000"/>
                    </a:solidFill>
                  </a:rPr>
                  <a:t>c</a:t>
                </a:r>
                <a:r>
                  <a:rPr lang="en-US" altLang="zh-CN" sz="1800" dirty="0"/>
                  <a:t>)</a:t>
                </a:r>
                <a:r>
                  <a:rPr lang="zh-CN" altLang="en-US" sz="1800" dirty="0"/>
                  <a:t>得</a:t>
                </a:r>
                <a14:m>
                  <m:oMath xmlns:m="http://schemas.openxmlformats.org/officeDocument/2006/math">
                    <m:sSubSup>
                      <m:sSubSupPr>
                        <m:ctrlPr>
                          <a:rPr lang="en-US" altLang="zh-CN" sz="1800" b="1" i="1">
                            <a:latin typeface="Cambria Math" panose="02040503050406030204" pitchFamily="18" charset="0"/>
                          </a:rPr>
                        </m:ctrlPr>
                      </m:sSubSupPr>
                      <m:e>
                        <m:r>
                          <a:rPr lang="en-US" altLang="zh-CN" sz="1800" b="1" i="1">
                            <a:latin typeface="Cambria Math" panose="02040503050406030204" pitchFamily="18" charset="0"/>
                          </a:rPr>
                          <m:t>𝝀</m:t>
                        </m:r>
                      </m:e>
                      <m:sub>
                        <m:r>
                          <a:rPr lang="en-US" altLang="zh-CN" sz="1800" b="1" i="1">
                            <a:latin typeface="Cambria Math" panose="02040503050406030204" pitchFamily="18" charset="0"/>
                          </a:rPr>
                          <m:t>𝟏</m:t>
                        </m:r>
                      </m:sub>
                      <m:sup>
                        <m:r>
                          <a:rPr lang="en-US" altLang="zh-CN" sz="1800" b="1" i="1">
                            <a:latin typeface="Cambria Math" panose="02040503050406030204" pitchFamily="18" charset="0"/>
                          </a:rPr>
                          <m:t>∗</m:t>
                        </m:r>
                      </m:sup>
                    </m:sSubSup>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𝒉</m:t>
                        </m:r>
                      </m:e>
                      <m:sub>
                        <m:r>
                          <a:rPr lang="en-US" altLang="zh-CN" sz="1800" b="1" i="1">
                            <a:latin typeface="Cambria Math" panose="02040503050406030204" pitchFamily="18" charset="0"/>
                          </a:rPr>
                          <m:t>𝟏</m:t>
                        </m:r>
                      </m:sub>
                    </m:sSub>
                    <m:d>
                      <m:dPr>
                        <m:ctrlPr>
                          <a:rPr lang="en-US" altLang="zh-CN" sz="1800" b="1" i="1">
                            <a:latin typeface="Cambria Math" panose="02040503050406030204" pitchFamily="18" charset="0"/>
                          </a:rPr>
                        </m:ctrlPr>
                      </m:dPr>
                      <m:e>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m:t>
                            </m:r>
                          </m:sup>
                        </m:sSup>
                      </m:e>
                    </m:d>
                    <m:r>
                      <a:rPr lang="en-US" altLang="zh-CN" sz="1800" b="1" i="1">
                        <a:latin typeface="Cambria Math" panose="02040503050406030204" pitchFamily="18" charset="0"/>
                      </a:rPr>
                      <m:t>=</m:t>
                    </m:r>
                    <m:r>
                      <a:rPr lang="en-US" altLang="zh-CN" sz="1800" b="1" i="1">
                        <a:latin typeface="Cambria Math" panose="02040503050406030204" pitchFamily="18" charset="0"/>
                      </a:rPr>
                      <m:t>𝟎</m:t>
                    </m:r>
                    <m:r>
                      <a:rPr lang="en-US" altLang="zh-CN" sz="1800" b="1" i="1">
                        <a:latin typeface="Cambria Math" panose="02040503050406030204" pitchFamily="18" charset="0"/>
                      </a:rPr>
                      <m:t>,</m:t>
                    </m:r>
                    <m:sSubSup>
                      <m:sSubSupPr>
                        <m:ctrlPr>
                          <a:rPr lang="en-US" altLang="zh-CN" sz="1800" b="1" i="1">
                            <a:latin typeface="Cambria Math" panose="02040503050406030204" pitchFamily="18" charset="0"/>
                          </a:rPr>
                        </m:ctrlPr>
                      </m:sSubSupPr>
                      <m:e>
                        <m:r>
                          <a:rPr lang="en-US" altLang="zh-CN" sz="1800" b="1" i="1">
                            <a:latin typeface="Cambria Math" panose="02040503050406030204" pitchFamily="18" charset="0"/>
                          </a:rPr>
                          <m:t>𝝀</m:t>
                        </m:r>
                      </m:e>
                      <m:sub>
                        <m:r>
                          <a:rPr lang="en-US" altLang="zh-CN" sz="1800" b="1" i="1">
                            <a:latin typeface="Cambria Math" panose="02040503050406030204" pitchFamily="18" charset="0"/>
                          </a:rPr>
                          <m:t>𝟐</m:t>
                        </m:r>
                      </m:sub>
                      <m:sup>
                        <m:r>
                          <a:rPr lang="en-US" altLang="zh-CN" sz="1800" b="1" i="1">
                            <a:latin typeface="Cambria Math" panose="02040503050406030204" pitchFamily="18" charset="0"/>
                          </a:rPr>
                          <m:t>∗</m:t>
                        </m:r>
                      </m:sup>
                    </m:sSubSup>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𝒉</m:t>
                        </m:r>
                      </m:e>
                      <m:sub>
                        <m:r>
                          <a:rPr lang="en-US" altLang="zh-CN" sz="1800" b="1" i="1">
                            <a:latin typeface="Cambria Math" panose="02040503050406030204" pitchFamily="18" charset="0"/>
                          </a:rPr>
                          <m:t>𝟐</m:t>
                        </m:r>
                      </m:sub>
                    </m:sSub>
                    <m:d>
                      <m:dPr>
                        <m:ctrlPr>
                          <a:rPr lang="en-US" altLang="zh-CN" sz="1800" b="1" i="1">
                            <a:latin typeface="Cambria Math" panose="02040503050406030204" pitchFamily="18" charset="0"/>
                          </a:rPr>
                        </m:ctrlPr>
                      </m:dPr>
                      <m:e>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m:t>
                            </m:r>
                          </m:sup>
                        </m:sSup>
                      </m:e>
                    </m:d>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endParaRPr lang="en-US" altLang="zh-CN" sz="1800"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84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497356" y="897409"/>
            <a:ext cx="4115501" cy="1831504"/>
          </a:xfrm>
          <a:prstGeom prst="rect">
            <a:avLst/>
          </a:prstGeom>
        </p:spPr>
      </p:pic>
      <p:pic>
        <p:nvPicPr>
          <p:cNvPr id="5" name="图片 4"/>
          <p:cNvPicPr>
            <a:picLocks noChangeAspect="1"/>
          </p:cNvPicPr>
          <p:nvPr/>
        </p:nvPicPr>
        <p:blipFill>
          <a:blip r:embed="rId4"/>
          <a:stretch>
            <a:fillRect/>
          </a:stretch>
        </p:blipFill>
        <p:spPr>
          <a:xfrm>
            <a:off x="8479198" y="5564098"/>
            <a:ext cx="1687379" cy="792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6.4 </a:t>
            </a:r>
            <a:r>
              <a:rPr lang="zh-CN" altLang="en-US" sz="3600" dirty="0">
                <a:latin typeface="隶书" panose="02010509060101010101" pitchFamily="1" charset="-122"/>
              </a:rPr>
              <a:t>约束</a:t>
            </a:r>
            <a:r>
              <a:rPr lang="zh-CN" altLang="en-US" sz="3200" dirty="0">
                <a:latin typeface="隶书" panose="02010509060101010101" pitchFamily="1" charset="-122"/>
              </a:rPr>
              <a:t>最优化理论</a:t>
            </a:r>
            <a:r>
              <a:rPr lang="en-US" altLang="zh-CN" sz="3200" dirty="0">
                <a:latin typeface="隶书" panose="02010509060101010101" pitchFamily="1" charset="-122"/>
              </a:rPr>
              <a:t>(Theory of Constrained Optimization)-</a:t>
            </a:r>
            <a:r>
              <a:rPr lang="zh-CN" altLang="en-US" sz="3200" dirty="0">
                <a:latin typeface="隶书" panose="02010509060101010101" pitchFamily="1" charset="-122"/>
              </a:rPr>
              <a:t>例</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4"/>
                <a:ext cx="10515600" cy="5032375"/>
              </a:xfrm>
            </p:spPr>
            <p:txBody>
              <a:bodyPr>
                <a:noAutofit/>
              </a:bodyPr>
              <a:lstStyle/>
              <a:p>
                <a:r>
                  <a:rPr lang="zh-CN" altLang="en-US" dirty="0"/>
                  <a:t>代入得 </a:t>
                </a:r>
                <a14:m>
                  <m:oMath xmlns:m="http://schemas.openxmlformats.org/officeDocument/2006/math">
                    <m:r>
                      <a:rPr lang="en-US" altLang="zh-CN" sz="3200" b="1">
                        <a:latin typeface="Cambria Math" panose="02040503050406030204" pitchFamily="18" charset="0"/>
                      </a:rPr>
                      <m:t>𝛁</m:t>
                    </m:r>
                    <m:r>
                      <a:rPr lang="en-US" altLang="zh-CN" sz="3200" b="1" i="1">
                        <a:latin typeface="Cambria Math" panose="02040503050406030204" pitchFamily="18" charset="0"/>
                      </a:rPr>
                      <m:t>𝒇</m:t>
                    </m:r>
                    <m:d>
                      <m:dPr>
                        <m:ctrlPr>
                          <a:rPr lang="en-US" altLang="zh-CN" sz="3200" b="1" i="1">
                            <a:latin typeface="Cambria Math" panose="02040503050406030204" pitchFamily="18" charset="0"/>
                          </a:rPr>
                        </m:ctrlPr>
                      </m:dPr>
                      <m:e>
                        <m:sSup>
                          <m:sSupPr>
                            <m:ctrlPr>
                              <a:rPr lang="en-US" altLang="zh-CN" sz="3200" b="1" i="1">
                                <a:latin typeface="Cambria Math" panose="02040503050406030204" pitchFamily="18" charset="0"/>
                              </a:rPr>
                            </m:ctrlPr>
                          </m:sSupPr>
                          <m:e>
                            <m:r>
                              <a:rPr lang="en-US" altLang="zh-CN" sz="3200" b="1" i="1">
                                <a:latin typeface="Cambria Math" panose="02040503050406030204" pitchFamily="18" charset="0"/>
                              </a:rPr>
                              <m:t>𝒙</m:t>
                            </m:r>
                          </m:e>
                          <m:sup>
                            <m:r>
                              <a:rPr lang="en-US" altLang="zh-CN" sz="3200" b="1" i="1">
                                <a:latin typeface="Cambria Math" panose="02040503050406030204" pitchFamily="18" charset="0"/>
                              </a:rPr>
                              <m:t>∗</m:t>
                            </m:r>
                          </m:sup>
                        </m:sSup>
                      </m:e>
                    </m:d>
                    <m:r>
                      <a:rPr lang="en-US" altLang="zh-CN" sz="3200" b="1" i="1">
                        <a:latin typeface="Cambria Math" panose="02040503050406030204" pitchFamily="18" charset="0"/>
                      </a:rPr>
                      <m:t>=</m:t>
                    </m:r>
                    <m:sSup>
                      <m:sSupPr>
                        <m:ctrlPr>
                          <a:rPr lang="en-US" altLang="zh-CN" sz="3200" b="1" i="1">
                            <a:latin typeface="Cambria Math" panose="02040503050406030204" pitchFamily="18" charset="0"/>
                          </a:rPr>
                        </m:ctrlPr>
                      </m:sSupPr>
                      <m:e>
                        <m:d>
                          <m:dPr>
                            <m:ctrlPr>
                              <a:rPr lang="en-US" altLang="zh-CN" sz="3200" b="1" i="1">
                                <a:latin typeface="Cambria Math" panose="02040503050406030204" pitchFamily="18" charset="0"/>
                              </a:rPr>
                            </m:ctrlPr>
                          </m:dPr>
                          <m:e>
                            <m:r>
                              <a:rPr lang="en-US" altLang="zh-CN" sz="3200" b="1" i="1">
                                <a:latin typeface="Cambria Math" panose="02040503050406030204" pitchFamily="18" charset="0"/>
                              </a:rPr>
                              <m:t>𝟏</m:t>
                            </m:r>
                            <m:r>
                              <a:rPr lang="en-US" altLang="zh-CN" sz="3200" b="1" i="1">
                                <a:latin typeface="Cambria Math" panose="02040503050406030204" pitchFamily="18" charset="0"/>
                              </a:rPr>
                              <m:t>,</m:t>
                            </m:r>
                            <m:r>
                              <a:rPr lang="en-US" altLang="zh-CN" sz="3200" b="1" i="1">
                                <a:latin typeface="Cambria Math" panose="02040503050406030204" pitchFamily="18" charset="0"/>
                              </a:rPr>
                              <m:t>𝟏</m:t>
                            </m:r>
                          </m:e>
                        </m:d>
                      </m:e>
                      <m:sup>
                        <m:r>
                          <a:rPr lang="en-US" altLang="zh-CN" sz="3200" b="1" i="1">
                            <a:latin typeface="Cambria Math" panose="02040503050406030204" pitchFamily="18" charset="0"/>
                          </a:rPr>
                          <m:t>𝑻</m:t>
                        </m:r>
                      </m:sup>
                    </m:sSup>
                    <m:r>
                      <a:rPr lang="en-US" altLang="zh-CN" sz="3200" b="1" i="1">
                        <a:latin typeface="Cambria Math" panose="02040503050406030204" pitchFamily="18" charset="0"/>
                      </a:rPr>
                      <m:t>,</m:t>
                    </m:r>
                    <m:r>
                      <a:rPr lang="en-US" altLang="zh-CN" sz="3200" b="1">
                        <a:latin typeface="Cambria Math" panose="02040503050406030204" pitchFamily="18" charset="0"/>
                      </a:rPr>
                      <m:t>𝛁</m:t>
                    </m:r>
                    <m:sSub>
                      <m:sSubPr>
                        <m:ctrlPr>
                          <a:rPr lang="en-US" altLang="zh-CN" sz="3200" b="1" i="1">
                            <a:latin typeface="Cambria Math" panose="02040503050406030204" pitchFamily="18" charset="0"/>
                          </a:rPr>
                        </m:ctrlPr>
                      </m:sSubPr>
                      <m:e>
                        <m:r>
                          <a:rPr lang="en-US" altLang="zh-CN" sz="3200" b="1" i="1">
                            <a:latin typeface="Cambria Math" panose="02040503050406030204" pitchFamily="18" charset="0"/>
                          </a:rPr>
                          <m:t>𝒉</m:t>
                        </m:r>
                      </m:e>
                      <m:sub>
                        <m:r>
                          <a:rPr lang="en-US" altLang="zh-CN" sz="3200" b="1" i="1">
                            <a:latin typeface="Cambria Math" panose="02040503050406030204" pitchFamily="18" charset="0"/>
                          </a:rPr>
                          <m:t>𝟏</m:t>
                        </m:r>
                      </m:sub>
                    </m:sSub>
                    <m:d>
                      <m:dPr>
                        <m:ctrlPr>
                          <a:rPr lang="en-US" altLang="zh-CN" sz="3200" b="1" i="1">
                            <a:latin typeface="Cambria Math" panose="02040503050406030204" pitchFamily="18" charset="0"/>
                          </a:rPr>
                        </m:ctrlPr>
                      </m:dPr>
                      <m:e>
                        <m:sSup>
                          <m:sSupPr>
                            <m:ctrlPr>
                              <a:rPr lang="en-US" altLang="zh-CN" sz="3200" b="1" i="1">
                                <a:latin typeface="Cambria Math" panose="02040503050406030204" pitchFamily="18" charset="0"/>
                              </a:rPr>
                            </m:ctrlPr>
                          </m:sSupPr>
                          <m:e>
                            <m:r>
                              <a:rPr lang="en-US" altLang="zh-CN" sz="3200" b="1" i="1">
                                <a:latin typeface="Cambria Math" panose="02040503050406030204" pitchFamily="18" charset="0"/>
                              </a:rPr>
                              <m:t>𝒙</m:t>
                            </m:r>
                          </m:e>
                          <m:sup>
                            <m:r>
                              <a:rPr lang="en-US" altLang="zh-CN" sz="3200" b="1" i="1">
                                <a:latin typeface="Cambria Math" panose="02040503050406030204" pitchFamily="18" charset="0"/>
                              </a:rPr>
                              <m:t>∗</m:t>
                            </m:r>
                          </m:sup>
                        </m:sSup>
                      </m:e>
                    </m:d>
                    <m:r>
                      <a:rPr lang="en-US" altLang="zh-CN" sz="3200" b="1" i="1">
                        <a:latin typeface="Cambria Math" panose="02040503050406030204" pitchFamily="18" charset="0"/>
                      </a:rPr>
                      <m:t>=</m:t>
                    </m:r>
                    <m:sSup>
                      <m:sSupPr>
                        <m:ctrlPr>
                          <a:rPr lang="en-US" altLang="zh-CN" sz="3200" b="1" i="1">
                            <a:latin typeface="Cambria Math" panose="02040503050406030204" pitchFamily="18" charset="0"/>
                          </a:rPr>
                        </m:ctrlPr>
                      </m:sSupPr>
                      <m:e>
                        <m:d>
                          <m:dPr>
                            <m:ctrlPr>
                              <a:rPr lang="en-US" altLang="zh-CN" sz="3200" b="1" i="1">
                                <a:latin typeface="Cambria Math" panose="02040503050406030204" pitchFamily="18" charset="0"/>
                              </a:rPr>
                            </m:ctrlPr>
                          </m:dPr>
                          <m:e>
                            <m:r>
                              <a:rPr lang="en-US" altLang="zh-CN" sz="3200" b="1" i="1">
                                <a:latin typeface="Cambria Math" panose="02040503050406030204" pitchFamily="18" charset="0"/>
                              </a:rPr>
                              <m:t>𝟐</m:t>
                            </m:r>
                            <m:rad>
                              <m:radPr>
                                <m:degHide m:val="on"/>
                                <m:ctrlPr>
                                  <a:rPr lang="en-US" altLang="zh-CN" sz="3200" b="1" i="1">
                                    <a:latin typeface="Cambria Math" panose="02040503050406030204" pitchFamily="18" charset="0"/>
                                  </a:rPr>
                                </m:ctrlPr>
                              </m:radPr>
                              <m:deg/>
                              <m:e>
                                <m:r>
                                  <a:rPr lang="en-US" altLang="zh-CN" sz="3200" b="1" i="1">
                                    <a:latin typeface="Cambria Math" panose="02040503050406030204" pitchFamily="18" charset="0"/>
                                  </a:rPr>
                                  <m:t>𝟐</m:t>
                                </m:r>
                              </m:e>
                            </m:rad>
                            <m:r>
                              <a:rPr lang="en-US" altLang="zh-CN" sz="3200" b="1" i="1">
                                <a:latin typeface="Cambria Math" panose="02040503050406030204" pitchFamily="18" charset="0"/>
                              </a:rPr>
                              <m:t>,</m:t>
                            </m:r>
                            <m:r>
                              <a:rPr lang="en-US" altLang="zh-CN" sz="3200" b="1" i="1">
                                <a:latin typeface="Cambria Math" panose="02040503050406030204" pitchFamily="18" charset="0"/>
                              </a:rPr>
                              <m:t>𝟎</m:t>
                            </m:r>
                          </m:e>
                        </m:d>
                      </m:e>
                      <m:sup>
                        <m:r>
                          <a:rPr lang="en-US" altLang="zh-CN" sz="3200" b="1" i="1">
                            <a:latin typeface="Cambria Math" panose="02040503050406030204" pitchFamily="18" charset="0"/>
                          </a:rPr>
                          <m:t>𝑻</m:t>
                        </m:r>
                      </m:sup>
                    </m:sSup>
                    <m:r>
                      <a:rPr lang="en-US" altLang="zh-CN" sz="3200" b="1" i="1">
                        <a:latin typeface="Cambria Math" panose="02040503050406030204" pitchFamily="18" charset="0"/>
                      </a:rPr>
                      <m:t>,</m:t>
                    </m:r>
                    <m:r>
                      <a:rPr lang="en-US" altLang="zh-CN" sz="3200" b="1">
                        <a:latin typeface="Cambria Math" panose="02040503050406030204" pitchFamily="18" charset="0"/>
                      </a:rPr>
                      <m:t>𝛁</m:t>
                    </m:r>
                    <m:sSub>
                      <m:sSubPr>
                        <m:ctrlPr>
                          <a:rPr lang="en-US" altLang="zh-CN" sz="3200" b="1" i="1">
                            <a:latin typeface="Cambria Math" panose="02040503050406030204" pitchFamily="18" charset="0"/>
                          </a:rPr>
                        </m:ctrlPr>
                      </m:sSubPr>
                      <m:e>
                        <m:r>
                          <a:rPr lang="en-US" altLang="zh-CN" sz="3200" b="1" i="1">
                            <a:latin typeface="Cambria Math" panose="02040503050406030204" pitchFamily="18" charset="0"/>
                          </a:rPr>
                          <m:t>𝒉</m:t>
                        </m:r>
                      </m:e>
                      <m:sub>
                        <m:r>
                          <a:rPr lang="en-US" altLang="zh-CN" sz="3200" b="1" i="1">
                            <a:latin typeface="Cambria Math" panose="02040503050406030204" pitchFamily="18" charset="0"/>
                          </a:rPr>
                          <m:t>𝟐</m:t>
                        </m:r>
                      </m:sub>
                    </m:sSub>
                    <m:d>
                      <m:dPr>
                        <m:ctrlPr>
                          <a:rPr lang="en-US" altLang="zh-CN" sz="3200" b="1" i="1">
                            <a:latin typeface="Cambria Math" panose="02040503050406030204" pitchFamily="18" charset="0"/>
                          </a:rPr>
                        </m:ctrlPr>
                      </m:dPr>
                      <m:e>
                        <m:sSup>
                          <m:sSupPr>
                            <m:ctrlPr>
                              <a:rPr lang="en-US" altLang="zh-CN" sz="3200" b="1" i="1">
                                <a:latin typeface="Cambria Math" panose="02040503050406030204" pitchFamily="18" charset="0"/>
                              </a:rPr>
                            </m:ctrlPr>
                          </m:sSupPr>
                          <m:e>
                            <m:r>
                              <a:rPr lang="en-US" altLang="zh-CN" sz="3200" b="1" i="1">
                                <a:latin typeface="Cambria Math" panose="02040503050406030204" pitchFamily="18" charset="0"/>
                              </a:rPr>
                              <m:t>𝒙</m:t>
                            </m:r>
                          </m:e>
                          <m:sup>
                            <m:r>
                              <a:rPr lang="en-US" altLang="zh-CN" sz="3200" b="1" i="1">
                                <a:latin typeface="Cambria Math" panose="02040503050406030204" pitchFamily="18" charset="0"/>
                              </a:rPr>
                              <m:t>∗</m:t>
                            </m:r>
                          </m:sup>
                        </m:sSup>
                      </m:e>
                    </m:d>
                    <m:r>
                      <a:rPr lang="en-US" altLang="zh-CN" sz="3200" b="1" i="1">
                        <a:latin typeface="Cambria Math" panose="02040503050406030204" pitchFamily="18" charset="0"/>
                      </a:rPr>
                      <m:t>=</m:t>
                    </m:r>
                    <m:sSup>
                      <m:sSupPr>
                        <m:ctrlPr>
                          <a:rPr lang="en-US" altLang="zh-CN" sz="3200" b="1" i="1">
                            <a:latin typeface="Cambria Math" panose="02040503050406030204" pitchFamily="18" charset="0"/>
                          </a:rPr>
                        </m:ctrlPr>
                      </m:sSupPr>
                      <m:e>
                        <m:d>
                          <m:dPr>
                            <m:ctrlPr>
                              <a:rPr lang="en-US" altLang="zh-CN" sz="3200" b="1" i="1">
                                <a:latin typeface="Cambria Math" panose="02040503050406030204" pitchFamily="18" charset="0"/>
                              </a:rPr>
                            </m:ctrlPr>
                          </m:dPr>
                          <m:e>
                            <m:r>
                              <a:rPr lang="en-US" altLang="zh-CN" sz="3200" b="1" i="1">
                                <a:latin typeface="Cambria Math" panose="02040503050406030204" pitchFamily="18" charset="0"/>
                              </a:rPr>
                              <m:t>𝟎</m:t>
                            </m:r>
                            <m:r>
                              <a:rPr lang="en-US" altLang="zh-CN" sz="3200" b="1" i="1">
                                <a:latin typeface="Cambria Math" panose="02040503050406030204" pitchFamily="18" charset="0"/>
                              </a:rPr>
                              <m:t>,</m:t>
                            </m:r>
                            <m:r>
                              <a:rPr lang="en-US" altLang="zh-CN" sz="3200" b="1" i="1">
                                <a:latin typeface="Cambria Math" panose="02040503050406030204" pitchFamily="18" charset="0"/>
                              </a:rPr>
                              <m:t>𝟏</m:t>
                            </m:r>
                          </m:e>
                        </m:d>
                      </m:e>
                      <m:sup>
                        <m:r>
                          <a:rPr lang="en-US" altLang="zh-CN" sz="3200" b="1" i="1">
                            <a:latin typeface="Cambria Math" panose="02040503050406030204" pitchFamily="18" charset="0"/>
                          </a:rPr>
                          <m:t>𝑻</m:t>
                        </m:r>
                      </m:sup>
                    </m:sSup>
                  </m:oMath>
                </a14:m>
                <a:endParaRPr lang="en-US" altLang="zh-CN" sz="3200" dirty="0"/>
              </a:p>
              <a:p>
                <a:r>
                  <a:rPr lang="zh-CN" altLang="en-US" dirty="0"/>
                  <a:t>易验证若</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𝝀</m:t>
                        </m:r>
                      </m:e>
                      <m:sup>
                        <m:r>
                          <a:rPr lang="en-US" altLang="zh-CN" b="1" i="1">
                            <a:latin typeface="Cambria Math" panose="02040503050406030204" pitchFamily="18" charset="0"/>
                          </a:rPr>
                          <m:t>∗</m:t>
                        </m:r>
                      </m:sup>
                    </m:sSup>
                    <m:r>
                      <a:rPr lang="en-US" altLang="zh-CN" b="1" i="1">
                        <a:latin typeface="Cambria Math" panose="02040503050406030204" pitchFamily="18" charset="0"/>
                      </a:rPr>
                      <m:t>=</m:t>
                    </m:r>
                    <m:d>
                      <m:dPr>
                        <m:ctrlPr>
                          <a:rPr lang="en-US" altLang="zh-CN" b="1" i="1">
                            <a:latin typeface="Cambria Math" panose="02040503050406030204" pitchFamily="18" charset="0"/>
                          </a:rPr>
                        </m:ctrlPr>
                      </m:dPr>
                      <m:e>
                        <m:m>
                          <m:mPr>
                            <m:mcs>
                              <m:mc>
                                <m:mcPr>
                                  <m:count m:val="1"/>
                                  <m:mcJc m:val="center"/>
                                </m:mcPr>
                              </m:mc>
                            </m:mcs>
                            <m:ctrlPr>
                              <a:rPr lang="en-US" altLang="zh-CN" b="1" i="1">
                                <a:latin typeface="Cambria Math" panose="02040503050406030204" pitchFamily="18" charset="0"/>
                              </a:rPr>
                            </m:ctrlPr>
                          </m:mPr>
                          <m:mr>
                            <m:e>
                              <m:f>
                                <m:fPr>
                                  <m:ctrlPr>
                                    <a:rPr lang="en-US" altLang="zh-CN" b="1" i="1">
                                      <a:latin typeface="Cambria Math" panose="02040503050406030204" pitchFamily="18" charset="0"/>
                                    </a:rPr>
                                  </m:ctrlPr>
                                </m:fPr>
                                <m:num>
                                  <m:r>
                                    <m:rPr>
                                      <m:brk m:alnAt="7"/>
                                    </m:rPr>
                                    <a:rPr lang="en-US" altLang="zh-CN" b="1" i="1">
                                      <a:latin typeface="Cambria Math" panose="02040503050406030204" pitchFamily="18" charset="0"/>
                                    </a:rPr>
                                    <m:t>𝟏</m:t>
                                  </m:r>
                                </m:num>
                                <m:den>
                                  <m:r>
                                    <m:rPr>
                                      <m:brk m:alnAt="7"/>
                                    </m:rPr>
                                    <a:rPr lang="en-US" altLang="zh-CN" b="1" i="1">
                                      <a:latin typeface="Cambria Math" panose="02040503050406030204" pitchFamily="18" charset="0"/>
                                    </a:rPr>
                                    <m:t>𝟐</m:t>
                                  </m:r>
                                  <m:rad>
                                    <m:radPr>
                                      <m:degHide m:val="on"/>
                                      <m:ctrlPr>
                                        <a:rPr lang="en-US" altLang="zh-CN" b="1" i="1">
                                          <a:latin typeface="Cambria Math" panose="02040503050406030204" pitchFamily="18" charset="0"/>
                                        </a:rPr>
                                      </m:ctrlPr>
                                    </m:radPr>
                                    <m:deg/>
                                    <m:e>
                                      <m:r>
                                        <a:rPr lang="en-US" altLang="zh-CN" b="1" i="1">
                                          <a:latin typeface="Cambria Math" panose="02040503050406030204" pitchFamily="18" charset="0"/>
                                        </a:rPr>
                                        <m:t>𝟐</m:t>
                                      </m:r>
                                    </m:e>
                                  </m:rad>
                                </m:den>
                              </m:f>
                            </m:e>
                          </m:mr>
                          <m:mr>
                            <m:e>
                              <m:r>
                                <a:rPr lang="en-US" altLang="zh-CN" b="1" i="1">
                                  <a:latin typeface="Cambria Math" panose="02040503050406030204" pitchFamily="18" charset="0"/>
                                </a:rPr>
                                <m:t>𝟏</m:t>
                              </m:r>
                            </m:e>
                          </m:mr>
                        </m:m>
                      </m:e>
                    </m:d>
                  </m:oMath>
                </a14:m>
                <a:r>
                  <a:rPr lang="en-US" altLang="zh-CN" b="1" dirty="0">
                    <a:latin typeface="Cambria Math" panose="02040503050406030204" pitchFamily="18" charset="0"/>
                  </a:rPr>
                  <a:t>,</a:t>
                </a:r>
                <a14:m>
                  <m:oMath xmlns:m="http://schemas.openxmlformats.org/officeDocument/2006/math">
                    <m:r>
                      <a:rPr lang="en-US" altLang="zh-CN" b="1">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a:latin typeface="Cambria Math" panose="02040503050406030204" pitchFamily="18" charset="0"/>
                          </a:rPr>
                          <m:t>𝛁</m:t>
                        </m:r>
                      </m:e>
                      <m:sub>
                        <m:r>
                          <a:rPr lang="en-US" altLang="zh-CN" b="1" i="1">
                            <a:latin typeface="Cambria Math" panose="02040503050406030204" pitchFamily="18" charset="0"/>
                          </a:rPr>
                          <m:t>𝒙</m:t>
                        </m:r>
                      </m:sub>
                    </m:sSub>
                    <m:r>
                      <a:rPr lang="en-US" altLang="zh-CN" b="1" i="1">
                        <a:latin typeface="Cambria Math" panose="02040503050406030204" pitchFamily="18" charset="0"/>
                      </a:rPr>
                      <m:t>𝑳</m:t>
                    </m:r>
                    <m:d>
                      <m:dPr>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𝝀</m:t>
                            </m:r>
                          </m:e>
                          <m:sup>
                            <m:r>
                              <a:rPr lang="en-US" altLang="zh-CN" b="1" i="1">
                                <a:latin typeface="Cambria Math" panose="02040503050406030204" pitchFamily="18" charset="0"/>
                              </a:rPr>
                              <m:t>∗</m:t>
                            </m:r>
                          </m:sup>
                        </m:sSup>
                      </m:e>
                    </m:d>
                    <m:r>
                      <a:rPr lang="en-US" altLang="zh-CN" b="1" i="1">
                        <a:latin typeface="Cambria Math" panose="02040503050406030204" pitchFamily="18" charset="0"/>
                      </a:rPr>
                      <m:t>=</m:t>
                    </m:r>
                    <m:r>
                      <a:rPr lang="en-US" altLang="zh-CN" b="1" i="1">
                        <a:latin typeface="Cambria Math" panose="02040503050406030204" pitchFamily="18" charset="0"/>
                      </a:rPr>
                      <m:t>𝟎</m:t>
                    </m:r>
                  </m:oMath>
                </a14:m>
                <a:endParaRPr lang="en-US" altLang="zh-CN" dirty="0"/>
              </a:p>
              <a:p>
                <a:r>
                  <a:rPr lang="zh-CN" altLang="en-US" dirty="0"/>
                  <a:t>若看看别的不是问题解的可行点，是否也满足拉格朗日和其梯度方程</a:t>
                </a:r>
                <a:endParaRPr lang="en-US" altLang="zh-CN" dirty="0"/>
              </a:p>
              <a:p>
                <a:r>
                  <a:rPr lang="zh-CN" altLang="en-US" dirty="0"/>
                  <a:t>点</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ad>
                              <m:radPr>
                                <m:degHide m:val="on"/>
                                <m:ctrlPr>
                                  <a:rPr lang="en-US" altLang="zh-CN" b="1" i="1">
                                    <a:latin typeface="Cambria Math" panose="02040503050406030204" pitchFamily="18" charset="0"/>
                                  </a:rPr>
                                </m:ctrlPr>
                              </m:radPr>
                              <m:deg/>
                              <m:e>
                                <m:r>
                                  <a:rPr lang="en-US" altLang="zh-CN" b="1" i="1">
                                    <a:latin typeface="Cambria Math" panose="02040503050406030204" pitchFamily="18" charset="0"/>
                                  </a:rPr>
                                  <m:t>𝟐</m:t>
                                </m:r>
                              </m:e>
                            </m:rad>
                            <m:r>
                              <a:rPr lang="en-US" altLang="zh-CN" b="1" i="1">
                                <a:latin typeface="Cambria Math" panose="02040503050406030204" pitchFamily="18" charset="0"/>
                              </a:rPr>
                              <m:t>,</m:t>
                            </m:r>
                            <m:r>
                              <a:rPr lang="en-US" altLang="zh-CN" b="1" i="1">
                                <a:latin typeface="Cambria Math" panose="02040503050406030204" pitchFamily="18" charset="0"/>
                              </a:rPr>
                              <m:t>𝟎</m:t>
                            </m:r>
                          </m:e>
                        </m:d>
                      </m:e>
                      <m:sup>
                        <m:r>
                          <a:rPr lang="en-US" altLang="zh-CN" b="1" i="1">
                            <a:latin typeface="Cambria Math" panose="02040503050406030204" pitchFamily="18" charset="0"/>
                          </a:rPr>
                          <m:t>𝑻</m:t>
                        </m:r>
                      </m:sup>
                    </m:sSup>
                  </m:oMath>
                </a14:m>
                <a:r>
                  <a:rPr lang="en-US" altLang="zh-CN" dirty="0"/>
                  <a:t>,</a:t>
                </a:r>
                <a:r>
                  <a:rPr lang="zh-CN" altLang="en-US" dirty="0"/>
                  <a:t>显然这点也是起作用约束点</a:t>
                </a:r>
                <a:r>
                  <a:rPr lang="en-US" altLang="zh-CN" dirty="0"/>
                  <a:t>,</a:t>
                </a:r>
                <a:r>
                  <a:rPr lang="zh-CN" altLang="en-US" dirty="0"/>
                  <a:t>但</a:t>
                </a:r>
                <a14:m>
                  <m:oMath xmlns:m="http://schemas.openxmlformats.org/officeDocument/2006/math">
                    <m:r>
                      <a:rPr lang="en-US" altLang="zh-CN" b="1" i="1">
                        <a:latin typeface="Cambria Math" panose="02040503050406030204" pitchFamily="18" charset="0"/>
                      </a:rPr>
                      <m:t>𝒑</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𝟎</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oMath>
                </a14:m>
                <a:r>
                  <a:rPr lang="zh-CN" altLang="en-US" dirty="0"/>
                  <a:t>就满足</a:t>
                </a:r>
                <a14:m>
                  <m:oMath xmlns:m="http://schemas.openxmlformats.org/officeDocument/2006/math">
                    <m:r>
                      <a:rPr lang="en-US" altLang="zh-CN" i="1">
                        <a:latin typeface="Cambria Math" panose="02040503050406030204" pitchFamily="18" charset="0"/>
                      </a:rPr>
                      <m:t>(</m:t>
                    </m:r>
                    <m:r>
                      <a:rPr lang="en-US" altLang="zh-CN" i="1">
                        <a:solidFill>
                          <a:srgbClr val="FF0000"/>
                        </a:solidFill>
                        <a:latin typeface="Cambria Math" panose="02040503050406030204" pitchFamily="18" charset="0"/>
                      </a:rPr>
                      <m:t>∗</m:t>
                    </m:r>
                    <m:r>
                      <a:rPr lang="en-US" altLang="zh-CN" i="1">
                        <a:latin typeface="Cambria Math" panose="02040503050406030204" pitchFamily="18" charset="0"/>
                      </a:rPr>
                      <m:t>)</m:t>
                    </m:r>
                  </m:oMath>
                </a14:m>
                <a:r>
                  <a:rPr lang="zh-CN" altLang="en-US" dirty="0"/>
                  <a:t>式，此时拉格朗日方程梯度为</a:t>
                </a:r>
                <a:r>
                  <a:rPr lang="en-US" altLang="zh-CN" dirty="0"/>
                  <a:t>0</a:t>
                </a:r>
                <a:r>
                  <a:rPr lang="zh-CN" altLang="en-US" dirty="0"/>
                  <a:t>得</a:t>
                </a:r>
                <a:r>
                  <a:rPr lang="en-US" altLang="zh-CN" dirty="0"/>
                  <a:t>:</a:t>
                </a:r>
                <a14:m>
                  <m:oMath xmlns:m="http://schemas.openxmlformats.org/officeDocument/2006/math">
                    <m:r>
                      <a:rPr lang="en-US" altLang="zh-CN" b="1" i="1">
                        <a:latin typeface="Cambria Math" panose="02040503050406030204" pitchFamily="18" charset="0"/>
                      </a:rPr>
                      <m:t>𝝀</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a:latin typeface="Cambria Math" panose="02040503050406030204" pitchFamily="18" charset="0"/>
                              </a:rPr>
                              <m:t>−</m:t>
                            </m:r>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ad>
                                  <m:radPr>
                                    <m:degHide m:val="on"/>
                                    <m:ctrlPr>
                                      <a:rPr lang="en-US" altLang="zh-CN" b="1" i="1">
                                        <a:latin typeface="Cambria Math" panose="02040503050406030204" pitchFamily="18" charset="0"/>
                                      </a:rPr>
                                    </m:ctrlPr>
                                  </m:radPr>
                                  <m:deg/>
                                  <m:e>
                                    <m:r>
                                      <a:rPr lang="en-US" altLang="zh-CN" b="1" i="1">
                                        <a:latin typeface="Cambria Math" panose="02040503050406030204" pitchFamily="18" charset="0"/>
                                      </a:rPr>
                                      <m:t>𝟐</m:t>
                                    </m:r>
                                  </m:e>
                                </m:rad>
                              </m:den>
                            </m:f>
                            <m:r>
                              <a:rPr lang="en-US" altLang="zh-CN" b="1" i="1">
                                <a:latin typeface="Cambria Math" panose="02040503050406030204" pitchFamily="18" charset="0"/>
                              </a:rPr>
                              <m:t>,</m:t>
                            </m:r>
                            <m:r>
                              <a:rPr lang="en-US" altLang="zh-CN" b="1" i="1">
                                <a:latin typeface="Cambria Math" panose="02040503050406030204" pitchFamily="18" charset="0"/>
                              </a:rPr>
                              <m:t>𝟏</m:t>
                            </m:r>
                          </m:e>
                        </m:d>
                      </m:e>
                      <m:sup>
                        <m:r>
                          <a:rPr lang="en-US" altLang="zh-CN" b="1" i="1">
                            <a:latin typeface="Cambria Math" panose="02040503050406030204" pitchFamily="18" charset="0"/>
                          </a:rPr>
                          <m:t>𝑻</m:t>
                        </m:r>
                      </m:sup>
                    </m:sSup>
                  </m:oMath>
                </a14:m>
                <a:r>
                  <a:rPr lang="en-US" altLang="zh-CN" dirty="0"/>
                  <a:t>,</a:t>
                </a:r>
                <a:r>
                  <a:rPr lang="zh-CN" altLang="en-US" dirty="0"/>
                  <a:t>但</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𝝀</m:t>
                        </m:r>
                      </m:e>
                      <m:sub>
                        <m:r>
                          <a:rPr lang="en-US" altLang="zh-CN" b="1" i="1">
                            <a:latin typeface="Cambria Math" panose="02040503050406030204" pitchFamily="18" charset="0"/>
                          </a:rPr>
                          <m:t>𝟏</m:t>
                        </m:r>
                      </m:sub>
                    </m:sSub>
                    <m:r>
                      <a:rPr lang="en-US" altLang="zh-CN" b="1" i="1">
                        <a:latin typeface="Cambria Math" panose="02040503050406030204" pitchFamily="18" charset="0"/>
                      </a:rPr>
                      <m:t>&lt;</m:t>
                    </m:r>
                    <m:r>
                      <a:rPr lang="en-US" altLang="zh-CN" b="1" i="1">
                        <a:latin typeface="Cambria Math" panose="02040503050406030204" pitchFamily="18" charset="0"/>
                      </a:rPr>
                      <m:t>𝟎</m:t>
                    </m:r>
                  </m:oMath>
                </a14:m>
                <a:r>
                  <a:rPr lang="en-US" altLang="zh-CN" dirty="0"/>
                  <a:t>,</a:t>
                </a:r>
                <a:r>
                  <a:rPr lang="zh-CN" altLang="en-US" dirty="0"/>
                  <a:t>此时互补性条件</a:t>
                </a:r>
                <a:r>
                  <a:rPr lang="en-US" altLang="zh-CN" dirty="0"/>
                  <a:t>(</a:t>
                </a:r>
                <a:r>
                  <a:rPr lang="en-US" altLang="zh-CN" dirty="0">
                    <a:solidFill>
                      <a:srgbClr val="FF0000"/>
                    </a:solidFill>
                  </a:rPr>
                  <a:t>c</a:t>
                </a:r>
                <a:r>
                  <a:rPr lang="en-US" altLang="zh-CN" dirty="0"/>
                  <a:t>)</a:t>
                </a:r>
                <a:r>
                  <a:rPr lang="zh-CN" altLang="en-US" dirty="0"/>
                  <a:t>不满足</a:t>
                </a:r>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r="-174" b="-762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9213379" y="-145257"/>
            <a:ext cx="2978621" cy="1325563"/>
          </a:xfrm>
          <a:prstGeom prst="rect">
            <a:avLst/>
          </a:prstGeom>
        </p:spPr>
      </p:pic>
      <p:pic>
        <p:nvPicPr>
          <p:cNvPr id="5" name="图片 4"/>
          <p:cNvPicPr>
            <a:picLocks noChangeAspect="1"/>
          </p:cNvPicPr>
          <p:nvPr/>
        </p:nvPicPr>
        <p:blipFill>
          <a:blip r:embed="rId4"/>
          <a:stretch>
            <a:fillRect/>
          </a:stretch>
        </p:blipFill>
        <p:spPr>
          <a:xfrm>
            <a:off x="8064861" y="2721738"/>
            <a:ext cx="3288939" cy="1545641"/>
          </a:xfrm>
          <a:prstGeom prst="rect">
            <a:avLst/>
          </a:prstGeom>
        </p:spPr>
      </p:pic>
    </p:spTree>
    <p:extLst>
      <p:ext uri="{BB962C8B-B14F-4D97-AF65-F5344CB8AC3E}">
        <p14:creationId xmlns:p14="http://schemas.microsoft.com/office/powerpoint/2010/main" val="13072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sz="3040" dirty="0"/>
                  <a:t>两个不等式约束</a:t>
                </a:r>
                <a:endParaRPr lang="en-US" altLang="zh-CN" sz="3040" dirty="0"/>
              </a:p>
              <a:p>
                <a:pPr marL="0" indent="0">
                  <a:buNone/>
                </a:pPr>
                <a14:m>
                  <m:oMathPara xmlns:m="http://schemas.openxmlformats.org/officeDocument/2006/math">
                    <m:oMathParaPr>
                      <m:jc m:val="centerGroup"/>
                    </m:oMathParaPr>
                    <m:oMath xmlns:m="http://schemas.openxmlformats.org/officeDocument/2006/math">
                      <m:r>
                        <a:rPr lang="en-US" altLang="zh-CN" sz="3040" i="1">
                          <a:latin typeface="Cambria Math" panose="02040503050406030204" pitchFamily="18" charset="0"/>
                        </a:rPr>
                        <m:t>𝒎𝒊𝒏</m:t>
                      </m:r>
                      <m:r>
                        <a:rPr lang="en-US" altLang="zh-CN" sz="3040" i="1">
                          <a:latin typeface="Cambria Math" panose="02040503050406030204" pitchFamily="18" charset="0"/>
                        </a:rPr>
                        <m:t> </m:t>
                      </m:r>
                      <m:sSub>
                        <m:sSubPr>
                          <m:ctrlPr>
                            <a:rPr lang="en-US" altLang="zh-CN" sz="3040" i="1">
                              <a:latin typeface="Cambria Math" panose="02040503050406030204" pitchFamily="18" charset="0"/>
                            </a:rPr>
                          </m:ctrlPr>
                        </m:sSubPr>
                        <m:e>
                          <m:r>
                            <a:rPr lang="en-US" altLang="zh-CN" sz="3040" i="1">
                              <a:latin typeface="Cambria Math" panose="02040503050406030204" pitchFamily="18" charset="0"/>
                            </a:rPr>
                            <m:t>𝒙</m:t>
                          </m:r>
                        </m:e>
                        <m:sub>
                          <m:r>
                            <a:rPr lang="en-US" altLang="zh-CN" sz="3040" i="1">
                              <a:latin typeface="Cambria Math" panose="02040503050406030204" pitchFamily="18" charset="0"/>
                            </a:rPr>
                            <m:t>𝟏</m:t>
                          </m:r>
                        </m:sub>
                      </m:sSub>
                      <m:r>
                        <a:rPr lang="en-US" altLang="zh-CN" sz="3040" i="1">
                          <a:latin typeface="Cambria Math" panose="02040503050406030204" pitchFamily="18" charset="0"/>
                        </a:rPr>
                        <m:t>+</m:t>
                      </m:r>
                      <m:sSub>
                        <m:sSubPr>
                          <m:ctrlPr>
                            <a:rPr lang="en-US" altLang="zh-CN" sz="3040" i="1">
                              <a:latin typeface="Cambria Math" panose="02040503050406030204" pitchFamily="18" charset="0"/>
                            </a:rPr>
                          </m:ctrlPr>
                        </m:sSubPr>
                        <m:e>
                          <m:r>
                            <a:rPr lang="en-US" altLang="zh-CN" sz="3040" i="1">
                              <a:latin typeface="Cambria Math" panose="02040503050406030204" pitchFamily="18" charset="0"/>
                            </a:rPr>
                            <m:t>𝒙</m:t>
                          </m:r>
                        </m:e>
                        <m:sub>
                          <m:r>
                            <a:rPr lang="en-US" altLang="zh-CN" sz="3040" i="1">
                              <a:latin typeface="Cambria Math" panose="02040503050406030204" pitchFamily="18" charset="0"/>
                            </a:rPr>
                            <m:t>𝟐</m:t>
                          </m:r>
                        </m:sub>
                      </m:sSub>
                      <m:r>
                        <a:rPr lang="en-US" altLang="zh-CN" sz="3040" i="1">
                          <a:latin typeface="Cambria Math" panose="02040503050406030204" pitchFamily="18" charset="0"/>
                        </a:rPr>
                        <m:t>, </m:t>
                      </m:r>
                      <m:r>
                        <a:rPr lang="en-US" altLang="zh-CN" sz="3040" i="1">
                          <a:latin typeface="Cambria Math" panose="02040503050406030204" pitchFamily="18" charset="0"/>
                        </a:rPr>
                        <m:t>𝒔</m:t>
                      </m:r>
                      <m:r>
                        <a:rPr lang="en-US" altLang="zh-CN" sz="3040" i="1">
                          <a:latin typeface="Cambria Math" panose="02040503050406030204" pitchFamily="18" charset="0"/>
                        </a:rPr>
                        <m:t>.</m:t>
                      </m:r>
                      <m:r>
                        <a:rPr lang="en-US" altLang="zh-CN" sz="3040" i="1">
                          <a:latin typeface="Cambria Math" panose="02040503050406030204" pitchFamily="18" charset="0"/>
                        </a:rPr>
                        <m:t>𝒕</m:t>
                      </m:r>
                      <m:r>
                        <a:rPr lang="en-US" altLang="zh-CN" sz="3040" i="1">
                          <a:latin typeface="Cambria Math" panose="02040503050406030204" pitchFamily="18" charset="0"/>
                        </a:rPr>
                        <m:t>.</m:t>
                      </m:r>
                      <m:r>
                        <a:rPr lang="en-US" altLang="zh-CN" sz="3040" i="1">
                          <a:latin typeface="Cambria Math" panose="02040503050406030204" pitchFamily="18" charset="0"/>
                        </a:rPr>
                        <m:t>𝟐</m:t>
                      </m:r>
                      <m:r>
                        <a:rPr lang="en-US" altLang="zh-CN" sz="3040" i="1">
                          <a:latin typeface="Cambria Math" panose="02040503050406030204" pitchFamily="18" charset="0"/>
                        </a:rPr>
                        <m:t>−</m:t>
                      </m:r>
                      <m:sSubSup>
                        <m:sSubSupPr>
                          <m:ctrlPr>
                            <a:rPr lang="en-US" altLang="zh-CN" sz="3040" i="1">
                              <a:latin typeface="Cambria Math" panose="02040503050406030204" pitchFamily="18" charset="0"/>
                            </a:rPr>
                          </m:ctrlPr>
                        </m:sSubSupPr>
                        <m:e>
                          <m:r>
                            <a:rPr lang="en-US" altLang="zh-CN" sz="3040" i="1">
                              <a:latin typeface="Cambria Math" panose="02040503050406030204" pitchFamily="18" charset="0"/>
                            </a:rPr>
                            <m:t>𝒙</m:t>
                          </m:r>
                        </m:e>
                        <m:sub>
                          <m:r>
                            <a:rPr lang="en-US" altLang="zh-CN" sz="3040" i="1">
                              <a:latin typeface="Cambria Math" panose="02040503050406030204" pitchFamily="18" charset="0"/>
                            </a:rPr>
                            <m:t>𝟏</m:t>
                          </m:r>
                        </m:sub>
                        <m:sup>
                          <m:r>
                            <a:rPr lang="en-US" altLang="zh-CN" sz="3040" i="1">
                              <a:latin typeface="Cambria Math" panose="02040503050406030204" pitchFamily="18" charset="0"/>
                            </a:rPr>
                            <m:t>𝟐</m:t>
                          </m:r>
                        </m:sup>
                      </m:sSubSup>
                      <m:r>
                        <a:rPr lang="en-US" altLang="zh-CN" sz="3040" i="1">
                          <a:latin typeface="Cambria Math" panose="02040503050406030204" pitchFamily="18" charset="0"/>
                        </a:rPr>
                        <m:t>−</m:t>
                      </m:r>
                      <m:sSubSup>
                        <m:sSubSupPr>
                          <m:ctrlPr>
                            <a:rPr lang="en-US" altLang="zh-CN" sz="3040" i="1">
                              <a:latin typeface="Cambria Math" panose="02040503050406030204" pitchFamily="18" charset="0"/>
                            </a:rPr>
                          </m:ctrlPr>
                        </m:sSubSupPr>
                        <m:e>
                          <m:r>
                            <a:rPr lang="en-US" altLang="zh-CN" sz="3040" i="1">
                              <a:latin typeface="Cambria Math" panose="02040503050406030204" pitchFamily="18" charset="0"/>
                            </a:rPr>
                            <m:t>𝒙</m:t>
                          </m:r>
                        </m:e>
                        <m:sub>
                          <m:r>
                            <a:rPr lang="en-US" altLang="zh-CN" sz="3040" i="1">
                              <a:latin typeface="Cambria Math" panose="02040503050406030204" pitchFamily="18" charset="0"/>
                            </a:rPr>
                            <m:t>𝟐</m:t>
                          </m:r>
                        </m:sub>
                        <m:sup>
                          <m:r>
                            <a:rPr lang="en-US" altLang="zh-CN" sz="3040" i="1">
                              <a:latin typeface="Cambria Math" panose="02040503050406030204" pitchFamily="18" charset="0"/>
                            </a:rPr>
                            <m:t>𝟐</m:t>
                          </m:r>
                        </m:sup>
                      </m:sSubSup>
                      <m:r>
                        <a:rPr lang="en-US" altLang="zh-CN" sz="3040" i="1">
                          <a:latin typeface="Cambria Math" panose="02040503050406030204" pitchFamily="18" charset="0"/>
                        </a:rPr>
                        <m:t>≥</m:t>
                      </m:r>
                      <m:r>
                        <a:rPr lang="en-US" altLang="zh-CN" sz="3040" i="1">
                          <a:latin typeface="Cambria Math" panose="02040503050406030204" pitchFamily="18" charset="0"/>
                        </a:rPr>
                        <m:t>𝟎</m:t>
                      </m:r>
                      <m:r>
                        <a:rPr lang="en-US" altLang="zh-CN" sz="3040" i="1">
                          <a:latin typeface="Cambria Math" panose="02040503050406030204" pitchFamily="18" charset="0"/>
                        </a:rPr>
                        <m:t>, </m:t>
                      </m:r>
                      <m:sSub>
                        <m:sSubPr>
                          <m:ctrlPr>
                            <a:rPr lang="en-US" altLang="zh-CN" sz="3040" i="1">
                              <a:latin typeface="Cambria Math" panose="02040503050406030204" pitchFamily="18" charset="0"/>
                            </a:rPr>
                          </m:ctrlPr>
                        </m:sSubPr>
                        <m:e>
                          <m:r>
                            <a:rPr lang="en-US" altLang="zh-CN" sz="3040" i="1">
                              <a:latin typeface="Cambria Math" panose="02040503050406030204" pitchFamily="18" charset="0"/>
                            </a:rPr>
                            <m:t>𝒙</m:t>
                          </m:r>
                        </m:e>
                        <m:sub>
                          <m:r>
                            <a:rPr lang="en-US" altLang="zh-CN" sz="3040" i="1">
                              <a:latin typeface="Cambria Math" panose="02040503050406030204" pitchFamily="18" charset="0"/>
                            </a:rPr>
                            <m:t>𝟐</m:t>
                          </m:r>
                        </m:sub>
                      </m:sSub>
                      <m:r>
                        <a:rPr lang="en-US" altLang="zh-CN" sz="3040" i="1">
                          <a:latin typeface="Cambria Math" panose="02040503050406030204" pitchFamily="18" charset="0"/>
                        </a:rPr>
                        <m:t>≥</m:t>
                      </m:r>
                      <m:r>
                        <a:rPr lang="en-US" altLang="zh-CN" sz="3040" i="1">
                          <a:latin typeface="Cambria Math" panose="02040503050406030204" pitchFamily="18" charset="0"/>
                        </a:rPr>
                        <m:t>𝟎</m:t>
                      </m:r>
                    </m:oMath>
                  </m:oMathPara>
                </a14:m>
                <a:endParaRPr lang="en-US" altLang="zh-CN" sz="3040" dirty="0"/>
              </a:p>
              <a:p>
                <a:r>
                  <a:rPr lang="zh-CN" altLang="en-US" dirty="0">
                    <a:solidFill>
                      <a:srgbClr val="FF0000"/>
                    </a:solidFill>
                  </a:rPr>
                  <a:t>练习</a:t>
                </a:r>
                <a:r>
                  <a:rPr lang="en-US" altLang="zh-CN" dirty="0">
                    <a:solidFill>
                      <a:srgbClr val="FF0000"/>
                    </a:solidFill>
                  </a:rPr>
                  <a:t>:</a:t>
                </a:r>
                <a:r>
                  <a:rPr lang="zh-CN" altLang="en-US" dirty="0"/>
                  <a:t>验证点</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e>
                      <m:sup>
                        <m:r>
                          <a:rPr lang="en-US" altLang="zh-CN" b="1" i="1" smtClean="0">
                            <a:latin typeface="Cambria Math" panose="02040503050406030204" pitchFamily="18" charset="0"/>
                          </a:rPr>
                          <m:t>𝑻</m:t>
                        </m:r>
                      </m:sup>
                    </m:sSup>
                  </m:oMath>
                </a14:m>
                <a:r>
                  <a:rPr lang="zh-CN" altLang="en-US" dirty="0"/>
                  <a:t>是否满足问题的拉格朗日函数及其梯度和约束所构成的条件</a:t>
                </a:r>
                <a:endParaRPr lang="en-US" altLang="zh-CN" dirty="0"/>
              </a:p>
              <a:p>
                <a:pPr marL="0" indent="0" algn="ctr">
                  <a:buNone/>
                </a:pP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r>
                  <a:rPr lang="zh-CN" altLang="en-US" dirty="0"/>
                  <a:t>某个</a:t>
                </a:r>
                <a14:m>
                  <m:oMath xmlns:m="http://schemas.openxmlformats.org/officeDocument/2006/math">
                    <m:r>
                      <a:rPr lang="en-US" altLang="zh-CN" b="1" i="1" dirty="0" smtClean="0">
                        <a:latin typeface="Cambria Math" panose="02040503050406030204" pitchFamily="18" charset="0"/>
                      </a:rPr>
                      <m:t>𝝀</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sz="3040" dirty="0"/>
                  <a:t>寻找</a:t>
                </a:r>
                <a14:m>
                  <m:oMath xmlns:m="http://schemas.openxmlformats.org/officeDocument/2006/math">
                    <m:r>
                      <a:rPr lang="en-US" altLang="zh-CN" sz="3040" b="1" i="1">
                        <a:latin typeface="Cambria Math" panose="02040503050406030204" pitchFamily="18" charset="0"/>
                      </a:rPr>
                      <m:t>𝒑</m:t>
                    </m:r>
                  </m:oMath>
                </a14:m>
                <a:r>
                  <a:rPr lang="zh-CN" altLang="en-US" sz="3040" dirty="0"/>
                  <a:t>满足</a:t>
                </a:r>
                <a14:m>
                  <m:oMath xmlns:m="http://schemas.openxmlformats.org/officeDocument/2006/math">
                    <m:d>
                      <m:dPr>
                        <m:ctrlPr>
                          <a:rPr lang="en-US" altLang="zh-CN" sz="3040" i="1">
                            <a:solidFill>
                              <a:srgbClr val="FF0000"/>
                            </a:solidFill>
                            <a:latin typeface="Cambria Math" panose="02040503050406030204" pitchFamily="18" charset="0"/>
                          </a:rPr>
                        </m:ctrlPr>
                      </m:dPr>
                      <m:e>
                        <m:r>
                          <a:rPr lang="en-US" altLang="zh-CN" sz="3040" i="1">
                            <a:solidFill>
                              <a:srgbClr val="FF0000"/>
                            </a:solidFill>
                            <a:latin typeface="Cambria Math" panose="02040503050406030204" pitchFamily="18" charset="0"/>
                          </a:rPr>
                          <m:t>∗</m:t>
                        </m:r>
                      </m:e>
                    </m:d>
                    <m:r>
                      <a:rPr lang="en-US" altLang="zh-CN" sz="3040" b="1">
                        <a:latin typeface="Cambria Math" panose="02040503050406030204" pitchFamily="18" charset="0"/>
                      </a:rPr>
                      <m:t>𝛁</m:t>
                    </m:r>
                    <m:sSub>
                      <m:sSubPr>
                        <m:ctrlPr>
                          <a:rPr lang="en-US" altLang="zh-CN" sz="3040" i="1">
                            <a:latin typeface="Cambria Math" panose="02040503050406030204" pitchFamily="18" charset="0"/>
                          </a:rPr>
                        </m:ctrlPr>
                      </m:sSubPr>
                      <m:e>
                        <m:r>
                          <a:rPr lang="en-US" altLang="zh-CN" sz="3040" i="1">
                            <a:latin typeface="Cambria Math" panose="02040503050406030204" pitchFamily="18" charset="0"/>
                          </a:rPr>
                          <m:t>𝒉</m:t>
                        </m:r>
                      </m:e>
                      <m:sub>
                        <m:r>
                          <a:rPr lang="en-US" altLang="zh-CN" sz="3040" i="1">
                            <a:latin typeface="Cambria Math" panose="02040503050406030204" pitchFamily="18" charset="0"/>
                          </a:rPr>
                          <m:t>𝒊</m:t>
                        </m:r>
                      </m:sub>
                    </m:sSub>
                    <m:sSup>
                      <m:sSupPr>
                        <m:ctrlPr>
                          <a:rPr lang="en-US" altLang="zh-CN" sz="3040" i="1">
                            <a:latin typeface="Cambria Math" panose="02040503050406030204" pitchFamily="18" charset="0"/>
                          </a:rPr>
                        </m:ctrlPr>
                      </m:sSupPr>
                      <m:e>
                        <m:d>
                          <m:dPr>
                            <m:ctrlPr>
                              <a:rPr lang="en-US" altLang="zh-CN" sz="3040" i="1">
                                <a:latin typeface="Cambria Math" panose="02040503050406030204" pitchFamily="18" charset="0"/>
                              </a:rPr>
                            </m:ctrlPr>
                          </m:dPr>
                          <m:e>
                            <m:r>
                              <a:rPr lang="en-US" altLang="zh-CN" sz="3040" i="1">
                                <a:latin typeface="Cambria Math" panose="02040503050406030204" pitchFamily="18" charset="0"/>
                              </a:rPr>
                              <m:t>𝒙</m:t>
                            </m:r>
                          </m:e>
                        </m:d>
                      </m:e>
                      <m:sup>
                        <m:r>
                          <a:rPr lang="en-US" altLang="zh-CN" sz="3040" i="1">
                            <a:latin typeface="Cambria Math" panose="02040503050406030204" pitchFamily="18" charset="0"/>
                          </a:rPr>
                          <m:t>𝑻</m:t>
                        </m:r>
                      </m:sup>
                    </m:sSup>
                    <m:r>
                      <a:rPr lang="en-US" altLang="zh-CN" sz="3040" i="1">
                        <a:latin typeface="Cambria Math" panose="02040503050406030204" pitchFamily="18" charset="0"/>
                      </a:rPr>
                      <m:t>𝒑</m:t>
                    </m:r>
                    <m:r>
                      <a:rPr lang="en-US" altLang="zh-CN" sz="3040" i="1">
                        <a:latin typeface="Cambria Math" panose="02040503050406030204" pitchFamily="18" charset="0"/>
                      </a:rPr>
                      <m:t>≥</m:t>
                    </m:r>
                    <m:r>
                      <a:rPr lang="en-US" altLang="zh-CN" sz="3040" i="1">
                        <a:latin typeface="Cambria Math" panose="02040503050406030204" pitchFamily="18" charset="0"/>
                      </a:rPr>
                      <m:t>𝟎</m:t>
                    </m:r>
                    <m:r>
                      <a:rPr lang="en-US" altLang="zh-CN" sz="3040" i="1">
                        <a:latin typeface="Cambria Math" panose="02040503050406030204" pitchFamily="18" charset="0"/>
                      </a:rPr>
                      <m:t>,</m:t>
                    </m:r>
                    <m:r>
                      <a:rPr lang="en-US" altLang="zh-CN" sz="3040" i="1">
                        <a:latin typeface="Cambria Math" panose="02040503050406030204" pitchFamily="18" charset="0"/>
                      </a:rPr>
                      <m:t>𝒊</m:t>
                    </m:r>
                    <m:r>
                      <a:rPr lang="en-US" altLang="zh-CN" sz="3040" i="1">
                        <a:latin typeface="Cambria Math" panose="02040503050406030204" pitchFamily="18" charset="0"/>
                      </a:rPr>
                      <m:t>∈</m:t>
                    </m:r>
                    <m:r>
                      <a:rPr lang="en-US" altLang="zh-CN" sz="3040" i="1">
                        <a:latin typeface="Cambria Math" panose="02040503050406030204" pitchFamily="18" charset="0"/>
                      </a:rPr>
                      <m:t>𝑰</m:t>
                    </m:r>
                    <m:r>
                      <a:rPr lang="en-US" altLang="zh-CN" sz="3040" i="1">
                        <a:latin typeface="Cambria Math" panose="02040503050406030204" pitchFamily="18" charset="0"/>
                      </a:rPr>
                      <m:t>=</m:t>
                    </m:r>
                    <m:d>
                      <m:dPr>
                        <m:begChr m:val="{"/>
                        <m:endChr m:val="}"/>
                        <m:ctrlPr>
                          <a:rPr lang="en-US" altLang="zh-CN" sz="3040" i="1">
                            <a:latin typeface="Cambria Math" panose="02040503050406030204" pitchFamily="18" charset="0"/>
                          </a:rPr>
                        </m:ctrlPr>
                      </m:dPr>
                      <m:e>
                        <m:r>
                          <a:rPr lang="en-US" altLang="zh-CN" sz="3040" i="1">
                            <a:latin typeface="Cambria Math" panose="02040503050406030204" pitchFamily="18" charset="0"/>
                          </a:rPr>
                          <m:t>𝟐</m:t>
                        </m:r>
                      </m:e>
                    </m:d>
                    <m:r>
                      <a:rPr lang="en-US" altLang="zh-CN" sz="3040" i="1">
                        <a:latin typeface="Cambria Math" panose="02040503050406030204" pitchFamily="18" charset="0"/>
                      </a:rPr>
                      <m:t>,</m:t>
                    </m:r>
                    <m:r>
                      <a:rPr lang="en-US" altLang="zh-CN" sz="3040">
                        <a:latin typeface="Cambria Math" panose="02040503050406030204" pitchFamily="18" charset="0"/>
                      </a:rPr>
                      <m:t>𝛁</m:t>
                    </m:r>
                    <m:r>
                      <a:rPr lang="en-US" altLang="zh-CN" sz="3040" i="1">
                        <a:latin typeface="Cambria Math" panose="02040503050406030204" pitchFamily="18" charset="0"/>
                      </a:rPr>
                      <m:t>𝒇</m:t>
                    </m:r>
                    <m:sSup>
                      <m:sSupPr>
                        <m:ctrlPr>
                          <a:rPr lang="en-US" altLang="zh-CN" sz="3040" i="1">
                            <a:latin typeface="Cambria Math" panose="02040503050406030204" pitchFamily="18" charset="0"/>
                          </a:rPr>
                        </m:ctrlPr>
                      </m:sSupPr>
                      <m:e>
                        <m:d>
                          <m:dPr>
                            <m:ctrlPr>
                              <a:rPr lang="en-US" altLang="zh-CN" sz="3040" i="1">
                                <a:latin typeface="Cambria Math" panose="02040503050406030204" pitchFamily="18" charset="0"/>
                              </a:rPr>
                            </m:ctrlPr>
                          </m:dPr>
                          <m:e>
                            <m:r>
                              <a:rPr lang="en-US" altLang="zh-CN" sz="3040" i="1">
                                <a:latin typeface="Cambria Math" panose="02040503050406030204" pitchFamily="18" charset="0"/>
                              </a:rPr>
                              <m:t>𝒙</m:t>
                            </m:r>
                          </m:e>
                        </m:d>
                      </m:e>
                      <m:sup>
                        <m:r>
                          <a:rPr lang="en-US" altLang="zh-CN" sz="3040" i="1">
                            <a:latin typeface="Cambria Math" panose="02040503050406030204" pitchFamily="18" charset="0"/>
                          </a:rPr>
                          <m:t>𝑻</m:t>
                        </m:r>
                      </m:sup>
                    </m:sSup>
                    <m:r>
                      <a:rPr lang="en-US" altLang="zh-CN" sz="3040" i="1">
                        <a:latin typeface="Cambria Math" panose="02040503050406030204" pitchFamily="18" charset="0"/>
                      </a:rPr>
                      <m:t>𝒑</m:t>
                    </m:r>
                    <m:r>
                      <a:rPr lang="en-US" altLang="zh-CN" sz="3040" i="1">
                        <a:latin typeface="Cambria Math" panose="02040503050406030204" pitchFamily="18" charset="0"/>
                      </a:rPr>
                      <m:t>&lt;</m:t>
                    </m:r>
                    <m:r>
                      <a:rPr lang="en-US" altLang="zh-CN" sz="3040" i="1">
                        <a:latin typeface="Cambria Math" panose="02040503050406030204" pitchFamily="18" charset="0"/>
                      </a:rPr>
                      <m:t>𝟎</m:t>
                    </m:r>
                  </m:oMath>
                </a14:m>
                <a:endParaRPr lang="en-US" altLang="zh-CN" sz="3040" dirty="0"/>
              </a:p>
              <a:p>
                <a:r>
                  <a:rPr lang="zh-CN" altLang="en-US" sz="3040" dirty="0"/>
                  <a:t>例如方向</a:t>
                </a:r>
                <a14:m>
                  <m:oMath xmlns:m="http://schemas.openxmlformats.org/officeDocument/2006/math">
                    <m:r>
                      <a:rPr lang="en-US" altLang="zh-CN" sz="3040" b="1" i="1">
                        <a:latin typeface="Cambria Math" panose="02040503050406030204" pitchFamily="18" charset="0"/>
                      </a:rPr>
                      <m:t>𝒑</m:t>
                    </m:r>
                    <m:r>
                      <a:rPr lang="en-US" altLang="zh-CN" sz="3040" b="1" i="1">
                        <a:latin typeface="Cambria Math" panose="02040503050406030204" pitchFamily="18" charset="0"/>
                      </a:rPr>
                      <m:t>=</m:t>
                    </m:r>
                    <m:sSup>
                      <m:sSupPr>
                        <m:ctrlPr>
                          <a:rPr lang="en-US" altLang="zh-CN" sz="3040" b="1" i="1">
                            <a:latin typeface="Cambria Math" panose="02040503050406030204" pitchFamily="18" charset="0"/>
                          </a:rPr>
                        </m:ctrlPr>
                      </m:sSupPr>
                      <m:e>
                        <m:d>
                          <m:dPr>
                            <m:ctrlPr>
                              <a:rPr lang="en-US" altLang="zh-CN" sz="3040" b="1" i="1">
                                <a:latin typeface="Cambria Math" panose="02040503050406030204" pitchFamily="18" charset="0"/>
                              </a:rPr>
                            </m:ctrlPr>
                          </m:dPr>
                          <m:e>
                            <m:r>
                              <a:rPr lang="en-US" altLang="zh-CN" sz="3040" b="1" i="1">
                                <a:latin typeface="Cambria Math" panose="02040503050406030204" pitchFamily="18" charset="0"/>
                              </a:rPr>
                              <m:t>−</m:t>
                            </m:r>
                            <m:f>
                              <m:fPr>
                                <m:ctrlPr>
                                  <a:rPr lang="en-US" altLang="zh-CN" sz="3040" b="1" i="1">
                                    <a:latin typeface="Cambria Math" panose="02040503050406030204" pitchFamily="18" charset="0"/>
                                  </a:rPr>
                                </m:ctrlPr>
                              </m:fPr>
                              <m:num>
                                <m:r>
                                  <a:rPr lang="en-US" altLang="zh-CN" sz="3040" b="1" i="1">
                                    <a:latin typeface="Cambria Math" panose="02040503050406030204" pitchFamily="18" charset="0"/>
                                  </a:rPr>
                                  <m:t>𝟏</m:t>
                                </m:r>
                              </m:num>
                              <m:den>
                                <m:r>
                                  <a:rPr lang="en-US" altLang="zh-CN" sz="3040" b="1" i="1">
                                    <a:latin typeface="Cambria Math" panose="02040503050406030204" pitchFamily="18" charset="0"/>
                                  </a:rPr>
                                  <m:t>𝟐</m:t>
                                </m:r>
                              </m:den>
                            </m:f>
                            <m:r>
                              <a:rPr lang="en-US" altLang="zh-CN" sz="3040" b="1" i="1">
                                <a:latin typeface="Cambria Math" panose="02040503050406030204" pitchFamily="18" charset="0"/>
                              </a:rPr>
                              <m:t>,</m:t>
                            </m:r>
                            <m:f>
                              <m:fPr>
                                <m:ctrlPr>
                                  <a:rPr lang="en-US" altLang="zh-CN" sz="3040" b="1" i="1">
                                    <a:latin typeface="Cambria Math" panose="02040503050406030204" pitchFamily="18" charset="0"/>
                                  </a:rPr>
                                </m:ctrlPr>
                              </m:fPr>
                              <m:num>
                                <m:r>
                                  <a:rPr lang="en-US" altLang="zh-CN" sz="3040" b="1" i="1">
                                    <a:latin typeface="Cambria Math" panose="02040503050406030204" pitchFamily="18" charset="0"/>
                                  </a:rPr>
                                  <m:t>𝟏</m:t>
                                </m:r>
                              </m:num>
                              <m:den>
                                <m:r>
                                  <a:rPr lang="en-US" altLang="zh-CN" sz="3040" b="1" i="1">
                                    <a:latin typeface="Cambria Math" panose="02040503050406030204" pitchFamily="18" charset="0"/>
                                  </a:rPr>
                                  <m:t>𝟒</m:t>
                                </m:r>
                              </m:den>
                            </m:f>
                          </m:e>
                        </m:d>
                      </m:e>
                      <m:sup>
                        <m:r>
                          <a:rPr lang="en-US" altLang="zh-CN" sz="3040" b="1" i="1">
                            <a:latin typeface="Cambria Math" panose="02040503050406030204" pitchFamily="18" charset="0"/>
                          </a:rPr>
                          <m:t>𝑻</m:t>
                        </m:r>
                      </m:sup>
                    </m:sSup>
                  </m:oMath>
                </a14:m>
                <a:endParaRPr lang="en-US" altLang="zh-CN" sz="3040" dirty="0"/>
              </a:p>
              <a:p>
                <a:endParaRPr lang="en-US" altLang="zh-CN" b="1"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7" t="-2801"/>
                </a:stretch>
              </a:blipFill>
            </p:spPr>
            <p:txBody>
              <a:bodyPr/>
              <a:lstStyle/>
              <a:p>
                <a:r>
                  <a:rPr lang="zh-CN" altLang="en-US">
                    <a:noFill/>
                  </a:rPr>
                  <a:t> </a:t>
                </a:r>
              </a:p>
            </p:txBody>
          </p:sp>
        </mc:Fallback>
      </mc:AlternateContent>
      <p:sp>
        <p:nvSpPr>
          <p:cNvPr id="4" name="标题 1"/>
          <p:cNvSpPr>
            <a:spLocks noGrp="1"/>
          </p:cNvSpPr>
          <p:nvPr>
            <p:ph type="title"/>
          </p:nvPr>
        </p:nvSpPr>
        <p:spPr>
          <a:xfrm>
            <a:off x="614364" y="171941"/>
            <a:ext cx="9449836" cy="1171084"/>
          </a:xfrm>
        </p:spPr>
        <p:txBody>
          <a:bodyPr>
            <a:normAutofit/>
          </a:bodyPr>
          <a:lstStyle/>
          <a:p>
            <a:r>
              <a:rPr lang="en-US" altLang="zh-CN" sz="2800" dirty="0"/>
              <a:t>6.4 </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13488-3B90-4473-AE23-1CA5C3FF1A7C}"/>
              </a:ext>
            </a:extLst>
          </p:cNvPr>
          <p:cNvSpPr>
            <a:spLocks noGrp="1"/>
          </p:cNvSpPr>
          <p:nvPr>
            <p:ph type="title"/>
          </p:nvPr>
        </p:nvSpPr>
        <p:spPr/>
        <p:txBody>
          <a:bodyPr>
            <a:normAutofit/>
          </a:bodyPr>
          <a:lstStyle/>
          <a:p>
            <a:r>
              <a:rPr lang="en-US" altLang="zh-CN" sz="3200" dirty="0"/>
              <a:t>6.4 </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p:sp>
        <p:nvSpPr>
          <p:cNvPr id="3" name="内容占位符 2">
            <a:extLst>
              <a:ext uri="{FF2B5EF4-FFF2-40B4-BE49-F238E27FC236}">
                <a16:creationId xmlns:a16="http://schemas.microsoft.com/office/drawing/2014/main" id="{3714F0C7-9416-445C-BF52-4DBF0B8F3D2F}"/>
              </a:ext>
            </a:extLst>
          </p:cNvPr>
          <p:cNvSpPr>
            <a:spLocks noGrp="1"/>
          </p:cNvSpPr>
          <p:nvPr>
            <p:ph idx="1"/>
          </p:nvPr>
        </p:nvSpPr>
        <p:spPr/>
        <p:txBody>
          <a:bodyPr>
            <a:normAutofit lnSpcReduction="10000"/>
          </a:bodyPr>
          <a:lstStyle/>
          <a:p>
            <a:r>
              <a:rPr lang="zh-CN" altLang="en-US" dirty="0"/>
              <a:t>有约束问题求解也是从下降方向开始，在可行域中前进</a:t>
            </a:r>
            <a:endParaRPr lang="en-US" altLang="zh-CN" dirty="0"/>
          </a:p>
          <a:p>
            <a:pPr lvl="1"/>
            <a:r>
              <a:rPr lang="zh-CN" altLang="en-US" dirty="0"/>
              <a:t>并且从几何上看，给出了最优点的一些直观的印象</a:t>
            </a:r>
            <a:endParaRPr lang="en-US" altLang="zh-CN" dirty="0"/>
          </a:p>
          <a:p>
            <a:pPr lvl="1"/>
            <a:r>
              <a:rPr lang="zh-CN" altLang="en-US" dirty="0"/>
              <a:t>可行方向集合不包含使得目标函数值下降的方向</a:t>
            </a:r>
            <a:endParaRPr lang="en-US" altLang="zh-CN" dirty="0"/>
          </a:p>
          <a:p>
            <a:r>
              <a:rPr lang="zh-CN" altLang="en-US" dirty="0"/>
              <a:t>如何从直觉转化为可计算的形式呢？</a:t>
            </a:r>
            <a:endParaRPr lang="en-US" altLang="zh-CN" dirty="0"/>
          </a:p>
          <a:p>
            <a:pPr lvl="1"/>
            <a:r>
              <a:rPr lang="zh-CN" altLang="en-US" dirty="0"/>
              <a:t>上述直觉用切锥来精确描述（定义见后），但不容易计算</a:t>
            </a:r>
            <a:endParaRPr lang="en-US" altLang="zh-CN" dirty="0"/>
          </a:p>
          <a:p>
            <a:pPr lvl="1"/>
            <a:r>
              <a:rPr lang="zh-CN" altLang="en-US" dirty="0"/>
              <a:t>为了易于计算，线性化可行方向</a:t>
            </a:r>
            <a:endParaRPr lang="en-US" altLang="zh-CN" dirty="0"/>
          </a:p>
          <a:p>
            <a:pPr lvl="2"/>
            <a:r>
              <a:rPr lang="zh-CN" altLang="en-US" dirty="0"/>
              <a:t>等式约束：满足梯度与可行方向垂直</a:t>
            </a:r>
            <a:endParaRPr lang="en-US" altLang="zh-CN" dirty="0"/>
          </a:p>
          <a:p>
            <a:pPr lvl="2"/>
            <a:r>
              <a:rPr lang="zh-CN" altLang="en-US" dirty="0"/>
              <a:t>起作用约束：满足可行方向</a:t>
            </a:r>
            <a:endParaRPr lang="en-US" altLang="zh-CN" dirty="0"/>
          </a:p>
          <a:p>
            <a:pPr lvl="1"/>
            <a:r>
              <a:rPr lang="zh-CN" altLang="en-US" dirty="0"/>
              <a:t>但这与切锥不一样，切锥包含于线性化可行方向集合</a:t>
            </a:r>
            <a:endParaRPr lang="en-US" altLang="zh-CN" dirty="0"/>
          </a:p>
          <a:p>
            <a:pPr lvl="1"/>
            <a:r>
              <a:rPr lang="zh-CN" altLang="en-US" dirty="0"/>
              <a:t>因此，引入一些约束，使得这两个一样，最基本的称为</a:t>
            </a:r>
            <a:r>
              <a:rPr lang="zh-CN" altLang="en-US" dirty="0">
                <a:solidFill>
                  <a:srgbClr val="FF0000"/>
                </a:solidFill>
              </a:rPr>
              <a:t>线性无关约束规范</a:t>
            </a:r>
            <a:r>
              <a:rPr lang="zh-CN" altLang="en-US" dirty="0"/>
              <a:t>！要求</a:t>
            </a:r>
            <a:r>
              <a:rPr lang="zh-CN" altLang="en-US" dirty="0">
                <a:solidFill>
                  <a:srgbClr val="0000FF"/>
                </a:solidFill>
              </a:rPr>
              <a:t>起作用约束的梯度是线性无关的</a:t>
            </a:r>
            <a:r>
              <a:rPr lang="zh-CN" altLang="en-US" dirty="0"/>
              <a:t>！</a:t>
            </a:r>
            <a:endParaRPr lang="en-US" altLang="zh-CN" dirty="0"/>
          </a:p>
          <a:p>
            <a:pPr lvl="2"/>
            <a:endParaRPr lang="en-US" altLang="zh-CN" dirty="0"/>
          </a:p>
          <a:p>
            <a:pPr lvl="1"/>
            <a:endParaRPr lang="zh-CN" altLang="en-US" dirty="0"/>
          </a:p>
        </p:txBody>
      </p:sp>
    </p:spTree>
    <p:extLst>
      <p:ext uri="{BB962C8B-B14F-4D97-AF65-F5344CB8AC3E}">
        <p14:creationId xmlns:p14="http://schemas.microsoft.com/office/powerpoint/2010/main" val="299694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6.4 </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zh-CN" altLang="en-US" sz="1900" dirty="0"/>
                  <a:t>显然，问题</a:t>
                </a:r>
                <a:r>
                  <a:rPr lang="en-US" altLang="zh-CN" sz="1900" dirty="0"/>
                  <a:t>P</a:t>
                </a:r>
                <a:r>
                  <a:rPr lang="zh-CN" altLang="en-US" sz="1900" dirty="0"/>
                  <a:t>的局部极小点</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oMath>
                </a14:m>
                <a:r>
                  <a:rPr lang="zh-CN" altLang="en-US" sz="1900" dirty="0"/>
                  <a:t>如果直接由定义来判别，则需要判别无穷多个点，有必要给出只依赖</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oMath>
                </a14:m>
                <a:r>
                  <a:rPr lang="zh-CN" altLang="en-US" sz="1900" dirty="0"/>
                  <a:t>处的目标函数和约束函数信息，且与定义等价的条件，这些条件称为最优性条件</a:t>
                </a:r>
                <a:r>
                  <a:rPr lang="en-US" altLang="zh-CN" sz="1900" dirty="0"/>
                  <a:t>(Optimality Conditions)</a:t>
                </a:r>
              </a:p>
              <a:p>
                <a:r>
                  <a:rPr lang="zh-CN" altLang="en-US" sz="1900" dirty="0">
                    <a:solidFill>
                      <a:srgbClr val="FF0000"/>
                    </a:solidFill>
                  </a:rPr>
                  <a:t>约束规范</a:t>
                </a:r>
                <a:r>
                  <a:rPr lang="en-US" altLang="zh-CN" sz="1900" dirty="0">
                    <a:solidFill>
                      <a:srgbClr val="FF0000"/>
                    </a:solidFill>
                  </a:rPr>
                  <a:t>(Constraint Qualifications): </a:t>
                </a:r>
                <a:r>
                  <a:rPr lang="zh-CN" altLang="en-US" sz="1900" dirty="0"/>
                  <a:t>前面根据目标函数</a:t>
                </a:r>
                <a14:m>
                  <m:oMath xmlns:m="http://schemas.openxmlformats.org/officeDocument/2006/math">
                    <m:r>
                      <a:rPr lang="en-US" altLang="zh-CN" sz="1900" b="1" i="1">
                        <a:latin typeface="Cambria Math" panose="02040503050406030204" pitchFamily="18" charset="0"/>
                      </a:rPr>
                      <m:t>𝒇</m:t>
                    </m:r>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oMath>
                </a14:m>
                <a:r>
                  <a:rPr lang="zh-CN" altLang="en-US" sz="1900" dirty="0"/>
                  <a:t>和约束函数</a:t>
                </a:r>
                <a14:m>
                  <m:oMath xmlns:m="http://schemas.openxmlformats.org/officeDocument/2006/math">
                    <m:r>
                      <a:rPr lang="en-US" altLang="zh-CN" sz="1900" b="1" i="1">
                        <a:latin typeface="Cambria Math" panose="02040503050406030204" pitchFamily="18" charset="0"/>
                      </a:rPr>
                      <m:t>𝒉</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i="1">
                        <a:latin typeface="Cambria Math" panose="02040503050406030204" pitchFamily="18" charset="0"/>
                      </a:rPr>
                      <m:t>𝒈</m:t>
                    </m:r>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oMath>
                </a14:m>
                <a:r>
                  <a:rPr lang="zh-CN" altLang="en-US" sz="1900" dirty="0"/>
                  <a:t>的梯度来判断是否从给定的可行点</a:t>
                </a:r>
                <a14:m>
                  <m:oMath xmlns:m="http://schemas.openxmlformats.org/officeDocument/2006/math">
                    <m:r>
                      <a:rPr lang="en-US" altLang="zh-CN" sz="1900" b="1" i="1">
                        <a:latin typeface="Cambria Math" panose="02040503050406030204" pitchFamily="18" charset="0"/>
                      </a:rPr>
                      <m:t>𝒙</m:t>
                    </m:r>
                  </m:oMath>
                </a14:m>
                <a:r>
                  <a:rPr lang="zh-CN" altLang="en-US" sz="1900" dirty="0"/>
                  <a:t>可以找到可行下降方向</a:t>
                </a:r>
                <a:r>
                  <a:rPr lang="en-US" altLang="zh-CN" sz="1900" dirty="0"/>
                  <a:t>.</a:t>
                </a:r>
                <a:r>
                  <a:rPr lang="zh-CN" altLang="en-US" sz="1900" dirty="0"/>
                  <a:t>实际上采用一阶泰勒级数来形成一个逼近问题，其中目标和约束函数都是线性的，但这种方法只有当线性逼近捕获了</a:t>
                </a:r>
                <a14:m>
                  <m:oMath xmlns:m="http://schemas.openxmlformats.org/officeDocument/2006/math">
                    <m:r>
                      <a:rPr lang="en-US" altLang="zh-CN" sz="1900" b="1" i="1">
                        <a:latin typeface="Cambria Math" panose="02040503050406030204" pitchFamily="18" charset="0"/>
                      </a:rPr>
                      <m:t>𝒙</m:t>
                    </m:r>
                  </m:oMath>
                </a14:m>
                <a:r>
                  <a:rPr lang="zh-CN" altLang="en-US" sz="1900" dirty="0"/>
                  <a:t>附近可行集的本质几何特征的时候，方法才有意义。因此必须对</a:t>
                </a:r>
                <a14:m>
                  <m:oMath xmlns:m="http://schemas.openxmlformats.org/officeDocument/2006/math">
                    <m:r>
                      <a:rPr lang="en-US" altLang="zh-CN" sz="1900" b="1" i="1">
                        <a:latin typeface="Cambria Math" panose="02040503050406030204" pitchFamily="18" charset="0"/>
                      </a:rPr>
                      <m:t>𝒙</m:t>
                    </m:r>
                  </m:oMath>
                </a14:m>
                <a:r>
                  <a:rPr lang="zh-CN" altLang="en-US" sz="1900" dirty="0"/>
                  <a:t>附近起作用约束的本质做</a:t>
                </a:r>
                <a:r>
                  <a:rPr lang="zh-CN" altLang="en-US" sz="1900" dirty="0">
                    <a:solidFill>
                      <a:srgbClr val="FF0000"/>
                    </a:solidFill>
                  </a:rPr>
                  <a:t>一些假设</a:t>
                </a:r>
                <a:r>
                  <a:rPr lang="zh-CN" altLang="en-US" sz="1900" dirty="0"/>
                  <a:t>，来确保这种线性化处理在</a:t>
                </a:r>
                <a14:m>
                  <m:oMath xmlns:m="http://schemas.openxmlformats.org/officeDocument/2006/math">
                    <m:r>
                      <a:rPr lang="en-US" altLang="zh-CN" sz="1900" i="1">
                        <a:latin typeface="Cambria Math" panose="02040503050406030204" pitchFamily="18" charset="0"/>
                      </a:rPr>
                      <m:t>𝒙</m:t>
                    </m:r>
                  </m:oMath>
                </a14:m>
                <a:r>
                  <a:rPr lang="zh-CN" altLang="en-US" sz="1900" dirty="0"/>
                  <a:t>附近与可行集相似</a:t>
                </a:r>
                <a:endParaRPr lang="en-US" altLang="zh-CN" sz="1900" dirty="0"/>
              </a:p>
              <a:p>
                <a:r>
                  <a:rPr lang="zh-CN" altLang="en-US" sz="1900" dirty="0"/>
                  <a:t>可行方向</a:t>
                </a:r>
                <a:r>
                  <a:rPr lang="en-US" altLang="zh-CN" sz="1900" dirty="0"/>
                  <a:t>(Feasible Direction):</a:t>
                </a:r>
                <a:r>
                  <a:rPr lang="zh-CN" altLang="en-US" sz="1900" dirty="0"/>
                  <a:t>设</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𝒅</m:t>
                    </m:r>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𝑹</m:t>
                        </m:r>
                      </m:e>
                      <m:sup>
                        <m:r>
                          <a:rPr lang="en-US" altLang="zh-CN" sz="1900" b="1" i="1">
                            <a:latin typeface="Cambria Math"/>
                          </a:rPr>
                          <m:t>𝒏</m:t>
                        </m:r>
                      </m:sup>
                    </m:sSup>
                  </m:oMath>
                </a14:m>
                <a:r>
                  <a:rPr lang="en-US" altLang="zh-CN" sz="1900" dirty="0"/>
                  <a:t>,</a:t>
                </a:r>
                <a:r>
                  <a:rPr lang="zh-CN" altLang="en-US" sz="1900" dirty="0"/>
                  <a:t>如果存在</a:t>
                </a:r>
                <a14:m>
                  <m:oMath xmlns:m="http://schemas.openxmlformats.org/officeDocument/2006/math">
                    <m:r>
                      <a:rPr lang="en-US" altLang="zh-CN" sz="1900" b="1" i="1">
                        <a:latin typeface="Cambria Math"/>
                      </a:rPr>
                      <m:t>𝜹</m:t>
                    </m:r>
                    <m:r>
                      <a:rPr lang="en-US" altLang="zh-CN" sz="1900" b="1" i="1">
                        <a:latin typeface="Cambria Math"/>
                      </a:rPr>
                      <m:t>&gt;</m:t>
                    </m:r>
                    <m:r>
                      <a:rPr lang="en-US" altLang="zh-CN" sz="1900" b="1" i="1">
                        <a:latin typeface="Cambria Math"/>
                      </a:rPr>
                      <m:t>𝟎</m:t>
                    </m:r>
                  </m:oMath>
                </a14:m>
                <a:r>
                  <a:rPr lang="en-US" altLang="zh-CN" sz="1900" dirty="0"/>
                  <a:t>,</a:t>
                </a:r>
                <a:r>
                  <a:rPr lang="zh-CN" altLang="en-US" sz="1900" dirty="0"/>
                  <a:t>使得</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𝒕𝒅</m:t>
                    </m:r>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𝒕</m:t>
                    </m:r>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𝜹</m:t>
                    </m:r>
                    <m:r>
                      <a:rPr lang="en-US" altLang="zh-CN" sz="1900" b="1" i="1">
                        <a:latin typeface="Cambria Math"/>
                      </a:rPr>
                      <m:t>]</m:t>
                    </m:r>
                  </m:oMath>
                </a14:m>
                <a:r>
                  <a:rPr lang="en-US" altLang="zh-CN" sz="1900" dirty="0"/>
                  <a:t>,</a:t>
                </a:r>
                <a:r>
                  <a:rPr lang="zh-CN" altLang="en-US" sz="1900" dirty="0"/>
                  <a:t>则称</a:t>
                </a:r>
                <a14:m>
                  <m:oMath xmlns:m="http://schemas.openxmlformats.org/officeDocument/2006/math">
                    <m:r>
                      <a:rPr lang="en-US" altLang="zh-CN" sz="1900" b="1" i="1">
                        <a:latin typeface="Cambria Math"/>
                      </a:rPr>
                      <m:t>𝒅</m:t>
                    </m:r>
                  </m:oMath>
                </a14:m>
                <a:r>
                  <a:rPr lang="zh-CN" altLang="en-US" sz="1900" dirty="0"/>
                  <a:t>是</a:t>
                </a:r>
                <a14:m>
                  <m:oMath xmlns:m="http://schemas.openxmlformats.org/officeDocument/2006/math">
                    <m:r>
                      <a:rPr lang="en-US" altLang="zh-CN" sz="1900" b="1" i="1" dirty="0">
                        <a:latin typeface="Cambria Math"/>
                      </a:rPr>
                      <m:t>𝑿</m:t>
                    </m:r>
                  </m:oMath>
                </a14:m>
                <a:r>
                  <a:rPr lang="zh-CN" altLang="en-US" sz="1900" dirty="0"/>
                  <a:t>在</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dirty="0">
                            <a:latin typeface="Cambria Math"/>
                          </a:rPr>
                          <m:t>∗</m:t>
                        </m:r>
                      </m:sup>
                    </m:sSup>
                  </m:oMath>
                </a14:m>
                <a:r>
                  <a:rPr lang="zh-CN" altLang="en-US" sz="1900" dirty="0"/>
                  <a:t>处的可行方向，所有可行方向的集合定义为</a:t>
                </a:r>
                <a14:m>
                  <m:oMath xmlns:m="http://schemas.openxmlformats.org/officeDocument/2006/math">
                    <m:r>
                      <a:rPr lang="en-US" altLang="zh-CN" sz="1900" b="1" i="1">
                        <a:latin typeface="Cambria Math"/>
                      </a:rPr>
                      <m:t>𝑭𝑫</m:t>
                    </m:r>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r>
                      <a:rPr lang="en-US" altLang="zh-CN" sz="1900" b="1" i="1">
                        <a:latin typeface="Cambria Math"/>
                      </a:rPr>
                      <m:t>)</m:t>
                    </m:r>
                  </m:oMath>
                </a14:m>
                <a:r>
                  <a:rPr lang="en-US" altLang="zh-CN" sz="1900" dirty="0"/>
                  <a:t>,</a:t>
                </a:r>
                <a:r>
                  <a:rPr lang="zh-CN" altLang="en-US" sz="1900" dirty="0"/>
                  <a:t>这是一个锥，称为</a:t>
                </a:r>
                <a14:m>
                  <m:oMath xmlns:m="http://schemas.openxmlformats.org/officeDocument/2006/math">
                    <m:r>
                      <a:rPr lang="en-US" altLang="zh-CN" sz="1900" b="1" i="1">
                        <a:latin typeface="Cambria Math"/>
                      </a:rPr>
                      <m:t>𝑿</m:t>
                    </m:r>
                  </m:oMath>
                </a14:m>
                <a:r>
                  <a:rPr lang="zh-CN" altLang="en-US" sz="1900" dirty="0"/>
                  <a:t>在</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dirty="0">
                            <a:latin typeface="Cambria Math"/>
                          </a:rPr>
                          <m:t>∗</m:t>
                        </m:r>
                      </m:sup>
                    </m:sSup>
                  </m:oMath>
                </a14:m>
                <a:r>
                  <a:rPr lang="zh-CN" altLang="en-US" sz="1900" dirty="0"/>
                  <a:t>处的可行方向锥</a:t>
                </a:r>
                <a:endParaRPr lang="en-US" altLang="zh-CN" sz="1900" dirty="0"/>
              </a:p>
              <a:p>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𝒅</m:t>
                    </m:r>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𝑹</m:t>
                        </m:r>
                      </m:e>
                      <m:sup>
                        <m:r>
                          <a:rPr lang="en-US" altLang="zh-CN" sz="1900" b="1" i="1">
                            <a:latin typeface="Cambria Math"/>
                          </a:rPr>
                          <m:t>𝒏</m:t>
                        </m:r>
                      </m:sup>
                    </m:sSup>
                  </m:oMath>
                </a14:m>
                <a:r>
                  <a:rPr lang="en-US" altLang="zh-CN" sz="1900" dirty="0"/>
                  <a:t>,</a:t>
                </a:r>
                <a:r>
                  <a:rPr lang="zh-CN" altLang="en-US" sz="1900" dirty="0"/>
                  <a:t>若</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𝒅</m:t>
                        </m:r>
                      </m:e>
                      <m:sup>
                        <m:r>
                          <a:rPr lang="en-US" altLang="zh-CN" sz="1900" b="1" i="1" dirty="0">
                            <a:latin typeface="Cambria Math"/>
                          </a:rPr>
                          <m:t>𝑻</m:t>
                        </m:r>
                      </m:sup>
                    </m:sSup>
                    <m:sSub>
                      <m:sSubPr>
                        <m:ctrlPr>
                          <a:rPr lang="en-US" altLang="zh-CN" sz="1900" b="1" i="1" dirty="0">
                            <a:latin typeface="Cambria Math" panose="02040503050406030204" pitchFamily="18" charset="0"/>
                          </a:rPr>
                        </m:ctrlPr>
                      </m:sSubPr>
                      <m:e>
                        <m:r>
                          <a:rPr lang="en-US" altLang="zh-CN" sz="1900" b="1" dirty="0">
                            <a:latin typeface="Cambria Math"/>
                          </a:rPr>
                          <m:t>𝛁</m:t>
                        </m:r>
                        <m:r>
                          <a:rPr lang="en-US" altLang="zh-CN" sz="1900" b="1" i="1" dirty="0">
                            <a:latin typeface="Cambria Math"/>
                          </a:rPr>
                          <m:t>𝒉</m:t>
                        </m:r>
                      </m:e>
                      <m:sub>
                        <m:r>
                          <a:rPr lang="en-US" altLang="zh-CN" sz="1900" b="1" i="1" dirty="0">
                            <a:latin typeface="Cambria Math"/>
                          </a:rPr>
                          <m:t>𝒊</m:t>
                        </m:r>
                      </m:sub>
                    </m:sSub>
                    <m:d>
                      <m:dPr>
                        <m:ctrlPr>
                          <a:rPr lang="en-US" altLang="zh-CN" sz="1900" b="1" i="1" dirty="0">
                            <a:latin typeface="Cambria Math" panose="02040503050406030204" pitchFamily="18" charset="0"/>
                          </a:rPr>
                        </m:ctrlPr>
                      </m:dPr>
                      <m:e>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i="1" dirty="0">
                                <a:latin typeface="Cambria Math"/>
                              </a:rPr>
                              <m:t>∗</m:t>
                            </m:r>
                          </m:sup>
                        </m:sSup>
                      </m:e>
                    </m:d>
                    <m:r>
                      <a:rPr lang="en-US" altLang="zh-CN" sz="1900" b="1" i="1" dirty="0">
                        <a:latin typeface="Cambria Math"/>
                      </a:rPr>
                      <m:t>=</m:t>
                    </m:r>
                    <m:r>
                      <a:rPr lang="en-US" altLang="zh-CN" sz="1900" b="1" i="1" dirty="0">
                        <a:latin typeface="Cambria Math"/>
                      </a:rPr>
                      <m:t>𝟎</m:t>
                    </m:r>
                    <m:r>
                      <a:rPr lang="en-US" altLang="zh-CN" sz="1900" b="1" i="1" dirty="0">
                        <a:latin typeface="Cambria Math"/>
                      </a:rPr>
                      <m:t>,</m:t>
                    </m:r>
                    <m:sSup>
                      <m:sSupPr>
                        <m:ctrlPr>
                          <a:rPr lang="en-US" altLang="zh-CN" sz="1900" b="1" i="1" dirty="0">
                            <a:latin typeface="Cambria Math" panose="02040503050406030204" pitchFamily="18" charset="0"/>
                          </a:rPr>
                        </m:ctrlPr>
                      </m:sSupPr>
                      <m:e>
                        <m:r>
                          <a:rPr lang="en-US" altLang="zh-CN" sz="1900" b="1" i="1" dirty="0">
                            <a:latin typeface="Cambria Math"/>
                          </a:rPr>
                          <m:t>𝒅</m:t>
                        </m:r>
                      </m:e>
                      <m:sup>
                        <m:r>
                          <a:rPr lang="en-US" altLang="zh-CN" sz="1900" b="1" i="1" dirty="0">
                            <a:latin typeface="Cambria Math"/>
                          </a:rPr>
                          <m:t>𝑻</m:t>
                        </m:r>
                      </m:sup>
                    </m:sSup>
                    <m:r>
                      <a:rPr lang="en-US" altLang="zh-CN" sz="1900" b="1" dirty="0">
                        <a:latin typeface="Cambria Math"/>
                      </a:rPr>
                      <m:t>𝛁</m:t>
                    </m:r>
                    <m:sSub>
                      <m:sSubPr>
                        <m:ctrlPr>
                          <a:rPr lang="en-US" altLang="zh-CN" sz="1900" b="1" i="1" dirty="0">
                            <a:latin typeface="Cambria Math" panose="02040503050406030204" pitchFamily="18" charset="0"/>
                          </a:rPr>
                        </m:ctrlPr>
                      </m:sSubPr>
                      <m:e>
                        <m:r>
                          <a:rPr lang="en-US" altLang="zh-CN" sz="1900" b="1" i="1" dirty="0">
                            <a:latin typeface="Cambria Math"/>
                          </a:rPr>
                          <m:t>𝒈</m:t>
                        </m:r>
                      </m:e>
                      <m:sub>
                        <m:r>
                          <a:rPr lang="en-US" altLang="zh-CN" sz="1900" b="1" i="1" dirty="0">
                            <a:latin typeface="Cambria Math"/>
                          </a:rPr>
                          <m:t>𝒊</m:t>
                        </m:r>
                      </m:sub>
                    </m:sSub>
                    <m:d>
                      <m:dPr>
                        <m:ctrlPr>
                          <a:rPr lang="en-US" altLang="zh-CN" sz="1900" b="1" i="1" dirty="0">
                            <a:latin typeface="Cambria Math" panose="02040503050406030204" pitchFamily="18" charset="0"/>
                          </a:rPr>
                        </m:ctrlPr>
                      </m:dPr>
                      <m:e>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i="1" dirty="0">
                                <a:latin typeface="Cambria Math"/>
                              </a:rPr>
                              <m:t>∗</m:t>
                            </m:r>
                          </m:sup>
                        </m:sSup>
                      </m:e>
                    </m:d>
                    <m:r>
                      <a:rPr lang="en-US" altLang="zh-CN" sz="1900" b="1" i="1" dirty="0">
                        <a:solidFill>
                          <a:srgbClr val="FF0000"/>
                        </a:solidFill>
                        <a:latin typeface="Cambria Math"/>
                      </a:rPr>
                      <m:t>≥</m:t>
                    </m:r>
                    <m:r>
                      <a:rPr lang="en-US" altLang="zh-CN" sz="1900" b="1" i="1" dirty="0">
                        <a:latin typeface="Cambria Math"/>
                      </a:rPr>
                      <m:t>𝟎</m:t>
                    </m:r>
                    <m:r>
                      <a:rPr lang="en-US" altLang="zh-CN" sz="1900" b="1" i="1" dirty="0">
                        <a:latin typeface="Cambria Math" panose="02040503050406030204" pitchFamily="18" charset="0"/>
                      </a:rPr>
                      <m:t>,</m:t>
                    </m:r>
                    <m:r>
                      <a:rPr lang="en-US" altLang="zh-CN" sz="1900" b="1" i="1" dirty="0">
                        <a:latin typeface="Cambria Math" panose="02040503050406030204" pitchFamily="18" charset="0"/>
                      </a:rPr>
                      <m:t>𝒊</m:t>
                    </m:r>
                    <m:r>
                      <a:rPr lang="en-US" altLang="zh-CN" sz="1900" b="1" i="1" dirty="0">
                        <a:latin typeface="Cambria Math" panose="02040503050406030204" pitchFamily="18" charset="0"/>
                      </a:rPr>
                      <m:t>∈</m:t>
                    </m:r>
                    <m:r>
                      <a:rPr lang="en-US" altLang="zh-CN" sz="1900" b="1" i="1" dirty="0">
                        <a:latin typeface="Cambria Math" panose="02040503050406030204" pitchFamily="18" charset="0"/>
                      </a:rPr>
                      <m:t>𝑰</m:t>
                    </m:r>
                  </m:oMath>
                </a14:m>
                <a:r>
                  <a:rPr lang="en-US" altLang="zh-CN" sz="1900" dirty="0"/>
                  <a:t>,</a:t>
                </a:r>
                <a:r>
                  <a:rPr lang="zh-CN" altLang="en-US" sz="1900" dirty="0"/>
                  <a:t>则称</a:t>
                </a:r>
                <a14:m>
                  <m:oMath xmlns:m="http://schemas.openxmlformats.org/officeDocument/2006/math">
                    <m:r>
                      <a:rPr lang="en-US" altLang="zh-CN" sz="1900" b="1" i="1">
                        <a:latin typeface="Cambria Math"/>
                      </a:rPr>
                      <m:t>𝒅</m:t>
                    </m:r>
                  </m:oMath>
                </a14:m>
                <a:r>
                  <a:rPr lang="zh-CN" altLang="en-US" sz="1900" dirty="0"/>
                  <a:t>是</a:t>
                </a:r>
                <a14:m>
                  <m:oMath xmlns:m="http://schemas.openxmlformats.org/officeDocument/2006/math">
                    <m:r>
                      <a:rPr lang="en-US" altLang="zh-CN" sz="1900" b="1" i="1" dirty="0">
                        <a:latin typeface="Cambria Math"/>
                      </a:rPr>
                      <m:t>𝑿</m:t>
                    </m:r>
                  </m:oMath>
                </a14:m>
                <a:r>
                  <a:rPr lang="zh-CN" altLang="en-US" sz="1900" dirty="0"/>
                  <a:t>在</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i="1" dirty="0">
                            <a:latin typeface="Cambria Math"/>
                          </a:rPr>
                          <m:t>∗</m:t>
                        </m:r>
                      </m:sup>
                    </m:sSup>
                  </m:oMath>
                </a14:m>
                <a:r>
                  <a:rPr lang="zh-CN" altLang="en-US" sz="1900" dirty="0"/>
                  <a:t>处的线性化可行方向</a:t>
                </a:r>
                <a:r>
                  <a:rPr lang="en-US" altLang="zh-CN" sz="1900" dirty="0"/>
                  <a:t>(Linearized feasible direction)</a:t>
                </a:r>
                <a:r>
                  <a:rPr lang="zh-CN" altLang="en-US" sz="1900" dirty="0"/>
                  <a:t>。所有在</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oMath>
                </a14:m>
                <a:r>
                  <a:rPr lang="zh-CN" altLang="en-US" sz="1900" dirty="0"/>
                  <a:t>处的线性化可行方向记为</a:t>
                </a:r>
                <a14:m>
                  <m:oMath xmlns:m="http://schemas.openxmlformats.org/officeDocument/2006/math">
                    <m:r>
                      <a:rPr lang="en-US" altLang="zh-CN" sz="1900" b="1" i="1">
                        <a:latin typeface="Cambria Math"/>
                      </a:rPr>
                      <m:t>𝑳𝑭𝑫</m:t>
                    </m:r>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r>
                      <a:rPr lang="en-US" altLang="zh-CN" sz="1900" b="1" i="1">
                        <a:latin typeface="Cambria Math"/>
                      </a:rPr>
                      <m:t>)</m:t>
                    </m:r>
                  </m:oMath>
                </a14:m>
                <a:r>
                  <a:rPr lang="en-US" altLang="zh-CN" sz="1900" dirty="0"/>
                  <a:t>(</a:t>
                </a:r>
                <a:r>
                  <a:rPr lang="zh-CN" altLang="en-US" sz="1900" dirty="0">
                    <a:solidFill>
                      <a:srgbClr val="FF0000"/>
                    </a:solidFill>
                  </a:rPr>
                  <a:t>注意</a:t>
                </a:r>
                <a:r>
                  <a:rPr lang="zh-CN" altLang="en-US" sz="1900" dirty="0"/>
                  <a:t>这里</a:t>
                </a:r>
                <a14:m>
                  <m:oMath xmlns:m="http://schemas.openxmlformats.org/officeDocument/2006/math">
                    <m:r>
                      <a:rPr lang="en-US" altLang="zh-CN" sz="1900" b="1" i="1">
                        <a:solidFill>
                          <a:srgbClr val="FF0000"/>
                        </a:solidFill>
                        <a:latin typeface="Cambria Math" panose="02040503050406030204" pitchFamily="18" charset="0"/>
                      </a:rPr>
                      <m:t>≥</m:t>
                    </m:r>
                  </m:oMath>
                </a14:m>
                <a:r>
                  <a:rPr lang="zh-CN" altLang="en-US" sz="1900" dirty="0"/>
                  <a:t>是针对</a:t>
                </a:r>
                <a14:m>
                  <m:oMath xmlns:m="http://schemas.openxmlformats.org/officeDocument/2006/math">
                    <m:r>
                      <a:rPr lang="en-US" altLang="zh-CN" sz="1900" b="1" i="1">
                        <a:latin typeface="Cambria Math" panose="02040503050406030204" pitchFamily="18" charset="0"/>
                      </a:rPr>
                      <m:t>𝒈</m:t>
                    </m:r>
                    <m:r>
                      <a:rPr lang="en-US" altLang="zh-CN" sz="1900" b="1" i="1">
                        <a:solidFill>
                          <a:srgbClr val="FF0000"/>
                        </a:solidFill>
                        <a:latin typeface="Cambria Math" panose="02040503050406030204" pitchFamily="18" charset="0"/>
                      </a:rPr>
                      <m:t>≥</m:t>
                    </m:r>
                    <m:r>
                      <a:rPr lang="en-US" altLang="zh-CN" sz="1900" b="1" i="1">
                        <a:latin typeface="Cambria Math" panose="02040503050406030204" pitchFamily="18" charset="0"/>
                      </a:rPr>
                      <m:t>𝟎</m:t>
                    </m:r>
                  </m:oMath>
                </a14:m>
                <a:r>
                  <a:rPr lang="zh-CN" altLang="en-US" sz="1900" dirty="0"/>
                  <a:t>的约束，如果约束为</a:t>
                </a:r>
                <a14:m>
                  <m:oMath xmlns:m="http://schemas.openxmlformats.org/officeDocument/2006/math">
                    <m:r>
                      <a:rPr lang="en-US" altLang="zh-CN" sz="1900" b="1" i="1">
                        <a:solidFill>
                          <a:srgbClr val="FF0000"/>
                        </a:solidFill>
                        <a:latin typeface="Cambria Math" panose="02040503050406030204" pitchFamily="18" charset="0"/>
                      </a:rPr>
                      <m:t>≤</m:t>
                    </m:r>
                    <m:r>
                      <a:rPr lang="en-US" altLang="zh-CN" sz="1900" b="1" i="1">
                        <a:latin typeface="Cambria Math" panose="02040503050406030204" pitchFamily="18" charset="0"/>
                      </a:rPr>
                      <m:t>𝟎</m:t>
                    </m:r>
                  </m:oMath>
                </a14:m>
                <a:r>
                  <a:rPr lang="en-US" altLang="zh-CN" sz="1900" dirty="0"/>
                  <a:t>,</a:t>
                </a:r>
                <a:r>
                  <a:rPr lang="zh-CN" altLang="en-US" sz="1900" dirty="0"/>
                  <a:t>则这里也是</a:t>
                </a:r>
                <a14:m>
                  <m:oMath xmlns:m="http://schemas.openxmlformats.org/officeDocument/2006/math">
                    <m:r>
                      <a:rPr lang="en-US" altLang="zh-CN" sz="1900" b="1" i="1">
                        <a:solidFill>
                          <a:srgbClr val="FF0000"/>
                        </a:solidFill>
                        <a:latin typeface="Cambria Math" panose="02040503050406030204" pitchFamily="18" charset="0"/>
                      </a:rPr>
                      <m:t>≤</m:t>
                    </m:r>
                  </m:oMath>
                </a14:m>
                <a:r>
                  <a:rPr lang="en-US" altLang="zh-CN" sz="1900" dirty="0"/>
                  <a:t>)</a:t>
                </a:r>
                <a:endParaRPr lang="zh-CN" alt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401" r="-8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6.4 </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zh-CN" altLang="en-US" sz="2280" dirty="0"/>
                  <a:t>序列可行方向</a:t>
                </a:r>
                <a:r>
                  <a:rPr lang="en-US" altLang="zh-CN" sz="2280" dirty="0"/>
                  <a:t>SFD(Sequential feasible direction):</a:t>
                </a:r>
                <a:r>
                  <a:rPr lang="zh-CN" altLang="en-US" sz="2280" dirty="0"/>
                  <a:t>存在</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𝒅</m:t>
                        </m:r>
                      </m:e>
                      <m:sub>
                        <m:r>
                          <a:rPr lang="en-US" altLang="zh-CN" sz="2280" b="1" i="1">
                            <a:latin typeface="Cambria Math"/>
                          </a:rPr>
                          <m:t>𝒌</m:t>
                        </m:r>
                      </m:sub>
                    </m:sSub>
                    <m:d>
                      <m:dPr>
                        <m:ctrlPr>
                          <a:rPr lang="en-US" altLang="zh-CN" sz="2280" b="1" i="1">
                            <a:latin typeface="Cambria Math" panose="02040503050406030204" pitchFamily="18" charset="0"/>
                          </a:rPr>
                        </m:ctrlPr>
                      </m:dPr>
                      <m:e>
                        <m:r>
                          <a:rPr lang="en-US" altLang="zh-CN" sz="2280" b="1" i="1">
                            <a:latin typeface="Cambria Math"/>
                          </a:rPr>
                          <m:t>𝒌</m:t>
                        </m:r>
                        <m:r>
                          <a:rPr lang="en-US" altLang="zh-CN" sz="2280" b="1" i="1">
                            <a:latin typeface="Cambria Math"/>
                          </a:rPr>
                          <m:t>=</m:t>
                        </m:r>
                        <m:r>
                          <a:rPr lang="en-US" altLang="zh-CN" sz="2280" b="1" i="1">
                            <a:latin typeface="Cambria Math"/>
                          </a:rPr>
                          <m:t>𝟏</m:t>
                        </m:r>
                        <m:r>
                          <a:rPr lang="en-US" altLang="zh-CN" sz="2280" b="1" i="1">
                            <a:latin typeface="Cambria Math"/>
                          </a:rPr>
                          <m:t>,</m:t>
                        </m:r>
                        <m:r>
                          <a:rPr lang="en-US" altLang="zh-CN" sz="2280" b="1" i="1">
                            <a:latin typeface="Cambria Math"/>
                          </a:rPr>
                          <m:t>𝟐</m:t>
                        </m:r>
                        <m:r>
                          <a:rPr lang="en-US" altLang="zh-CN" sz="2280" b="1" i="1">
                            <a:latin typeface="Cambria Math"/>
                          </a:rPr>
                          <m:t>,⋯</m:t>
                        </m:r>
                      </m:e>
                    </m:d>
                    <m:r>
                      <a:rPr lang="zh-CN" altLang="en-US" sz="2280" b="1" i="1">
                        <a:latin typeface="Cambria Math"/>
                      </a:rPr>
                      <m:t>和</m:t>
                    </m:r>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𝒌</m:t>
                        </m:r>
                      </m:sub>
                    </m:sSub>
                    <m:r>
                      <a:rPr lang="en-US" altLang="zh-CN" sz="2280" b="1" i="1">
                        <a:latin typeface="Cambria Math"/>
                      </a:rPr>
                      <m:t>(</m:t>
                    </m:r>
                    <m:r>
                      <a:rPr lang="en-US" altLang="zh-CN" sz="2280" b="1" i="1">
                        <a:latin typeface="Cambria Math"/>
                      </a:rPr>
                      <m:t>𝒌</m:t>
                    </m:r>
                    <m:r>
                      <a:rPr lang="en-US" altLang="zh-CN" sz="2280" b="1" i="1">
                        <a:latin typeface="Cambria Math"/>
                      </a:rPr>
                      <m:t>=</m:t>
                    </m:r>
                    <m:r>
                      <a:rPr lang="en-US" altLang="zh-CN" sz="2280" b="1" i="1">
                        <a:latin typeface="Cambria Math"/>
                      </a:rPr>
                      <m:t>𝟏</m:t>
                    </m:r>
                    <m:r>
                      <a:rPr lang="en-US" altLang="zh-CN" sz="2280" b="1" i="1">
                        <a:latin typeface="Cambria Math"/>
                      </a:rPr>
                      <m:t>,</m:t>
                    </m:r>
                    <m:r>
                      <a:rPr lang="en-US" altLang="zh-CN" sz="2280" b="1" i="1">
                        <a:latin typeface="Cambria Math"/>
                      </a:rPr>
                      <m:t>𝟐</m:t>
                    </m:r>
                    <m:r>
                      <a:rPr lang="en-US" altLang="zh-CN" sz="2280" b="1" i="1">
                        <a:latin typeface="Cambria Math"/>
                      </a:rPr>
                      <m:t>,⋯)</m:t>
                    </m:r>
                  </m:oMath>
                </a14:m>
                <a:r>
                  <a:rPr lang="en-US" altLang="zh-CN" sz="2280" dirty="0"/>
                  <a:t>,</a:t>
                </a:r>
                <a:r>
                  <a:rPr lang="zh-CN" altLang="en-US" sz="2280" dirty="0"/>
                  <a:t>使得</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𝒌</m:t>
                        </m:r>
                      </m:sub>
                    </m:sSub>
                    <m:sSub>
                      <m:sSubPr>
                        <m:ctrlPr>
                          <a:rPr lang="en-US" altLang="zh-CN" sz="2280" b="1" i="1">
                            <a:latin typeface="Cambria Math" panose="02040503050406030204" pitchFamily="18" charset="0"/>
                          </a:rPr>
                        </m:ctrlPr>
                      </m:sSubPr>
                      <m:e>
                        <m:r>
                          <a:rPr lang="en-US" altLang="zh-CN" sz="2280" b="1" i="1">
                            <a:latin typeface="Cambria Math"/>
                          </a:rPr>
                          <m:t>𝒅</m:t>
                        </m:r>
                      </m:e>
                      <m:sub>
                        <m:r>
                          <a:rPr lang="en-US" altLang="zh-CN" sz="2280" b="1" i="1">
                            <a:latin typeface="Cambria Math"/>
                          </a:rPr>
                          <m:t>𝒌</m:t>
                        </m:r>
                      </m:sub>
                    </m:sSub>
                    <m:r>
                      <a:rPr lang="en-US" altLang="zh-CN" sz="2280" b="1" i="1">
                        <a:latin typeface="Cambria Math"/>
                      </a:rPr>
                      <m:t>∈</m:t>
                    </m:r>
                    <m:r>
                      <a:rPr lang="en-US" altLang="zh-CN" sz="2280" b="1" i="1">
                        <a:latin typeface="Cambria Math"/>
                      </a:rPr>
                      <m:t>𝑿</m:t>
                    </m:r>
                    <m:r>
                      <a:rPr lang="en-US" altLang="zh-CN" sz="2280" b="1" i="1">
                        <a:latin typeface="Cambria Math"/>
                      </a:rPr>
                      <m:t>,∀</m:t>
                    </m:r>
                    <m:r>
                      <a:rPr lang="en-US" altLang="zh-CN" sz="2280" b="1" i="1">
                        <a:latin typeface="Cambria Math"/>
                      </a:rPr>
                      <m:t>𝒌</m:t>
                    </m:r>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𝒅</m:t>
                        </m:r>
                      </m:e>
                      <m:sub>
                        <m:r>
                          <a:rPr lang="en-US" altLang="zh-CN" sz="2280" b="1" i="1">
                            <a:latin typeface="Cambria Math"/>
                          </a:rPr>
                          <m:t>𝒌</m:t>
                        </m:r>
                      </m:sub>
                    </m:sSub>
                    <m:r>
                      <a:rPr lang="en-US" altLang="zh-CN" sz="2280" b="1" i="1">
                        <a:latin typeface="Cambria Math"/>
                      </a:rPr>
                      <m:t>→</m:t>
                    </m:r>
                    <m:r>
                      <a:rPr lang="en-US" altLang="zh-CN" sz="2280" b="1" i="1">
                        <a:latin typeface="Cambria Math"/>
                      </a:rPr>
                      <m:t>𝒅</m:t>
                    </m:r>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𝒌</m:t>
                        </m:r>
                      </m:sub>
                    </m:sSub>
                    <m:r>
                      <a:rPr lang="en-US" altLang="zh-CN" sz="2280" b="1" i="1">
                        <a:latin typeface="Cambria Math"/>
                      </a:rPr>
                      <m:t>→</m:t>
                    </m:r>
                    <m:r>
                      <a:rPr lang="en-US" altLang="zh-CN" sz="2280" b="1" i="1">
                        <a:latin typeface="Cambria Math"/>
                      </a:rPr>
                      <m:t>𝟎</m:t>
                    </m:r>
                  </m:oMath>
                </a14:m>
                <a:r>
                  <a:rPr lang="en-US" altLang="zh-CN" sz="2280" dirty="0"/>
                  <a:t>,</a:t>
                </a:r>
                <a:r>
                  <a:rPr lang="zh-CN" altLang="en-US" sz="2280" dirty="0"/>
                  <a:t>则极限方向</a:t>
                </a:r>
                <a14:m>
                  <m:oMath xmlns:m="http://schemas.openxmlformats.org/officeDocument/2006/math">
                    <m:r>
                      <a:rPr lang="en-US" altLang="zh-CN" sz="2280" b="1" i="1">
                        <a:latin typeface="Cambria Math"/>
                      </a:rPr>
                      <m:t>𝒅</m:t>
                    </m:r>
                  </m:oMath>
                </a14:m>
                <a:r>
                  <a:rPr lang="zh-CN" altLang="en-US" sz="2280" dirty="0"/>
                  <a:t>称为</a:t>
                </a:r>
                <a:r>
                  <a:rPr lang="en-US" altLang="zh-CN" sz="2280" dirty="0"/>
                  <a:t>SFD</a:t>
                </a:r>
                <a:r>
                  <a:rPr lang="zh-CN" altLang="en-US" sz="2280" dirty="0"/>
                  <a:t>，所有</a:t>
                </a:r>
                <a:r>
                  <a:rPr lang="en-US" altLang="zh-CN" sz="2280" dirty="0"/>
                  <a:t>SFD</a:t>
                </a:r>
                <a:r>
                  <a:rPr lang="zh-CN" altLang="en-US" sz="2280" dirty="0"/>
                  <a:t>的集合称为</a:t>
                </a:r>
                <a14:m>
                  <m:oMath xmlns:m="http://schemas.openxmlformats.org/officeDocument/2006/math">
                    <m:r>
                      <a:rPr lang="en-US" altLang="zh-CN" sz="2280" b="1" i="1">
                        <a:latin typeface="Cambria Math"/>
                      </a:rPr>
                      <m:t>𝑺𝑭𝑫</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r>
                      <a:rPr lang="en-US" altLang="zh-CN" sz="2280" b="1" i="1">
                        <a:latin typeface="Cambria Math"/>
                      </a:rPr>
                      <m:t>)</m:t>
                    </m:r>
                  </m:oMath>
                </a14:m>
                <a:r>
                  <a:rPr lang="en-US" altLang="zh-CN" sz="2280" dirty="0"/>
                  <a:t>, </a:t>
                </a:r>
                <a:r>
                  <a:rPr lang="zh-CN" altLang="en-US" sz="2280" dirty="0"/>
                  <a:t>若</a:t>
                </a:r>
                <a:r>
                  <a:rPr lang="en-US" altLang="zh-CN" sz="2280" dirty="0"/>
                  <a:t>SFD</a:t>
                </a:r>
                <a:r>
                  <a:rPr lang="zh-CN" altLang="en-US" sz="2280" dirty="0"/>
                  <a:t>还包含</a:t>
                </a:r>
                <a:r>
                  <a:rPr lang="en-US" altLang="zh-CN" sz="2280" dirty="0"/>
                  <a:t>0</a:t>
                </a:r>
                <a:r>
                  <a:rPr lang="zh-CN" altLang="en-US" sz="2280" dirty="0"/>
                  <a:t>向量，则称</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𝑻</m:t>
                        </m:r>
                      </m:e>
                      <m:sub>
                        <m:r>
                          <a:rPr lang="en-US" altLang="zh-CN" sz="2280" b="1" i="1">
                            <a:latin typeface="Cambria Math"/>
                          </a:rPr>
                          <m:t>𝑿</m:t>
                        </m:r>
                      </m:sub>
                    </m:sSub>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e>
                    </m:d>
                    <m:r>
                      <a:rPr lang="en-US" altLang="zh-CN" sz="2280" b="1" i="1">
                        <a:latin typeface="Cambria Math"/>
                      </a:rPr>
                      <m:t>=</m:t>
                    </m:r>
                    <m:r>
                      <a:rPr lang="en-US" altLang="zh-CN" sz="2280" b="1" i="1">
                        <a:latin typeface="Cambria Math"/>
                      </a:rPr>
                      <m:t>𝑺𝑭𝑫</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e>
                    </m:d>
                    <m:r>
                      <a:rPr lang="en-US" altLang="zh-CN" sz="2280" b="1" i="1">
                        <a:latin typeface="Cambria Math"/>
                      </a:rPr>
                      <m:t>∪{</m:t>
                    </m:r>
                    <m:r>
                      <a:rPr lang="en-US" altLang="zh-CN" sz="2280" b="1" i="1">
                        <a:latin typeface="Cambria Math"/>
                      </a:rPr>
                      <m:t>𝟎</m:t>
                    </m:r>
                    <m:r>
                      <a:rPr lang="en-US" altLang="zh-CN" sz="2280" b="1" i="1">
                        <a:latin typeface="Cambria Math"/>
                      </a:rPr>
                      <m:t>}</m:t>
                    </m:r>
                  </m:oMath>
                </a14:m>
                <a:r>
                  <a:rPr lang="zh-CN" altLang="en-US" sz="2280" dirty="0"/>
                  <a:t>为</a:t>
                </a:r>
                <a14:m>
                  <m:oMath xmlns:m="http://schemas.openxmlformats.org/officeDocument/2006/math">
                    <m:r>
                      <a:rPr lang="en-US" altLang="zh-CN" sz="2280" b="1" i="1" dirty="0">
                        <a:latin typeface="Cambria Math"/>
                      </a:rPr>
                      <m:t>𝑿</m:t>
                    </m:r>
                  </m:oMath>
                </a14:m>
                <a:r>
                  <a:rPr lang="zh-CN" altLang="en-US" sz="2280" dirty="0"/>
                  <a:t>在</a:t>
                </a:r>
                <a14:m>
                  <m:oMath xmlns:m="http://schemas.openxmlformats.org/officeDocument/2006/math">
                    <m:sSup>
                      <m:sSupPr>
                        <m:ctrlPr>
                          <a:rPr lang="en-US" altLang="zh-CN" sz="2280" b="1" i="1" dirty="0">
                            <a:latin typeface="Cambria Math" panose="02040503050406030204" pitchFamily="18" charset="0"/>
                          </a:rPr>
                        </m:ctrlPr>
                      </m:sSupPr>
                      <m:e>
                        <m:r>
                          <a:rPr lang="en-US" altLang="zh-CN" sz="2280" b="1" i="1" dirty="0">
                            <a:latin typeface="Cambria Math"/>
                          </a:rPr>
                          <m:t>𝒙</m:t>
                        </m:r>
                      </m:e>
                      <m:sup>
                        <m:r>
                          <a:rPr lang="en-US" altLang="zh-CN" sz="2280" b="1" i="1" dirty="0">
                            <a:latin typeface="Cambria Math"/>
                          </a:rPr>
                          <m:t>∗</m:t>
                        </m:r>
                      </m:sup>
                    </m:sSup>
                  </m:oMath>
                </a14:m>
                <a:r>
                  <a:rPr lang="zh-CN" altLang="en-US" sz="2280" dirty="0"/>
                  <a:t>点的切锥</a:t>
                </a:r>
                <a:r>
                  <a:rPr lang="en-US" altLang="zh-CN" sz="2280" dirty="0"/>
                  <a:t>(Tangent cone)</a:t>
                </a:r>
              </a:p>
              <a:p>
                <a:r>
                  <a:rPr lang="zh-CN" altLang="en-US" sz="2280" dirty="0"/>
                  <a:t>引理：令</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oMath>
                </a14:m>
                <a:r>
                  <a:rPr lang="en-US" altLang="zh-CN" sz="2280" dirty="0"/>
                  <a:t>,</a:t>
                </a:r>
                <a:r>
                  <a:rPr lang="zh-CN" altLang="en-US" sz="2280" dirty="0"/>
                  <a:t>若所有的约束函数在</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oMath>
                </a14:m>
                <a:r>
                  <a:rPr lang="zh-CN" altLang="en-US" sz="2280" dirty="0"/>
                  <a:t>处都可微，则</a:t>
                </a:r>
                <a14:m>
                  <m:oMath xmlns:m="http://schemas.openxmlformats.org/officeDocument/2006/math">
                    <m:r>
                      <a:rPr lang="en-US" altLang="zh-CN" sz="2280" b="1" i="1">
                        <a:latin typeface="Cambria Math"/>
                      </a:rPr>
                      <m:t>𝑭𝑫</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e>
                    </m:d>
                    <m:r>
                      <a:rPr lang="en-US" altLang="zh-CN" sz="2280" b="1" i="1">
                        <a:latin typeface="Cambria Math"/>
                      </a:rPr>
                      <m:t>⊆</m:t>
                    </m:r>
                    <m:r>
                      <a:rPr lang="en-US" altLang="zh-CN" sz="2280" b="1" i="1">
                        <a:latin typeface="Cambria Math"/>
                      </a:rPr>
                      <m:t>𝑺𝑭𝑫</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e>
                    </m:d>
                    <m:r>
                      <a:rPr lang="en-US" altLang="zh-CN" sz="2280" b="1" i="1">
                        <a:latin typeface="Cambria Math"/>
                      </a:rPr>
                      <m:t>⊆</m:t>
                    </m:r>
                    <m:r>
                      <a:rPr lang="en-US" altLang="zh-CN" sz="2280" b="1" i="1">
                        <a:latin typeface="Cambria Math"/>
                      </a:rPr>
                      <m:t>𝑳𝑭𝑫</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r>
                      <a:rPr lang="en-US" altLang="zh-CN" sz="2280" b="1" i="1">
                        <a:latin typeface="Cambria Math"/>
                      </a:rPr>
                      <m:t>)</m:t>
                    </m:r>
                  </m:oMath>
                </a14:m>
                <a:endParaRPr lang="en-US" altLang="zh-CN" sz="2280" dirty="0"/>
              </a:p>
              <a:p>
                <a:pPr lvl="1"/>
                <a:r>
                  <a:rPr lang="zh-CN" altLang="en-US" sz="1900" dirty="0"/>
                  <a:t>证明：只需证明</a:t>
                </a:r>
                <a14:m>
                  <m:oMath xmlns:m="http://schemas.openxmlformats.org/officeDocument/2006/math">
                    <m:r>
                      <a:rPr lang="en-US" altLang="zh-CN" sz="1900" b="1" i="1">
                        <a:latin typeface="Cambria Math"/>
                      </a:rPr>
                      <m:t>∀</m:t>
                    </m:r>
                    <m:r>
                      <a:rPr lang="en-US" altLang="zh-CN" sz="1900" b="1" i="1">
                        <a:latin typeface="Cambria Math"/>
                      </a:rPr>
                      <m:t>𝒅</m:t>
                    </m:r>
                    <m:r>
                      <a:rPr lang="en-US" altLang="zh-CN" sz="1900" b="1" i="1">
                        <a:latin typeface="Cambria Math"/>
                      </a:rPr>
                      <m:t>∈</m:t>
                    </m:r>
                    <m:r>
                      <a:rPr lang="en-US" altLang="zh-CN" sz="1900" b="1" i="1">
                        <a:latin typeface="Cambria Math"/>
                      </a:rPr>
                      <m:t>𝑭𝑫</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e>
                    </m:d>
                    <m:r>
                      <a:rPr lang="en-US" altLang="zh-CN" sz="1900" b="1" i="1">
                        <a:latin typeface="Cambria Math"/>
                      </a:rPr>
                      <m:t>⇒</m:t>
                    </m:r>
                    <m:r>
                      <a:rPr lang="en-US" altLang="zh-CN" sz="1900" b="1" i="1">
                        <a:latin typeface="Cambria Math"/>
                      </a:rPr>
                      <m:t>𝒅</m:t>
                    </m:r>
                    <m:r>
                      <a:rPr lang="en-US" altLang="zh-CN" sz="1900" b="1" i="1">
                        <a:latin typeface="Cambria Math"/>
                      </a:rPr>
                      <m:t>∈</m:t>
                    </m:r>
                    <m:r>
                      <a:rPr lang="en-US" altLang="zh-CN" sz="1900" b="1" i="1">
                        <a:latin typeface="Cambria Math"/>
                      </a:rPr>
                      <m:t>𝑺𝑭𝑫</m:t>
                    </m:r>
                  </m:oMath>
                </a14:m>
                <a:r>
                  <a:rPr lang="en-US" altLang="zh-CN" sz="1900" dirty="0"/>
                  <a:t> </a:t>
                </a:r>
                <a14:m>
                  <m:oMath xmlns:m="http://schemas.openxmlformats.org/officeDocument/2006/math">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r>
                          <a:rPr lang="en-US" altLang="zh-CN" sz="1900" i="1">
                            <a:latin typeface="Cambria Math"/>
                          </a:rPr>
                          <m:t>𝑿</m:t>
                        </m:r>
                      </m:e>
                    </m:d>
                    <m:r>
                      <a:rPr lang="en-US" altLang="zh-CN" sz="1900" b="1">
                        <a:latin typeface="Cambria Math"/>
                      </a:rPr>
                      <m:t>⇒</m:t>
                    </m:r>
                    <m:r>
                      <a:rPr lang="en-US" altLang="zh-CN" sz="1900" i="1">
                        <a:latin typeface="Cambria Math"/>
                      </a:rPr>
                      <m:t>𝒅</m:t>
                    </m:r>
                    <m:r>
                      <a:rPr lang="en-US" altLang="zh-CN" sz="1900" i="1">
                        <a:latin typeface="Cambria Math"/>
                      </a:rPr>
                      <m:t>∈</m:t>
                    </m:r>
                    <m:r>
                      <a:rPr lang="en-US" altLang="zh-CN" sz="1900" b="1" i="1">
                        <a:latin typeface="Cambria Math"/>
                      </a:rPr>
                      <m:t>𝑳</m:t>
                    </m:r>
                    <m:r>
                      <a:rPr lang="en-US" altLang="zh-CN" sz="1900" i="1">
                        <a:latin typeface="Cambria Math"/>
                      </a:rPr>
                      <m:t>𝑭𝑫</m:t>
                    </m:r>
                  </m:oMath>
                </a14:m>
                <a:r>
                  <a:rPr lang="en-US" altLang="zh-CN" sz="1900" dirty="0"/>
                  <a:t> </a:t>
                </a:r>
                <a14:m>
                  <m:oMath xmlns:m="http://schemas.openxmlformats.org/officeDocument/2006/math">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r>
                          <a:rPr lang="en-US" altLang="zh-CN" sz="1900" i="1">
                            <a:latin typeface="Cambria Math"/>
                          </a:rPr>
                          <m:t>𝑿</m:t>
                        </m:r>
                      </m:e>
                    </m:d>
                  </m:oMath>
                </a14:m>
                <a:endParaRPr lang="en-US" altLang="zh-CN" sz="1900" dirty="0"/>
              </a:p>
              <a:p>
                <a:r>
                  <a:rPr lang="zh-CN" altLang="en-US" sz="2280" dirty="0"/>
                  <a:t>引理：设</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m:t>
                        </m:r>
                      </m:sup>
                    </m:sSup>
                    <m:r>
                      <a:rPr lang="en-US" altLang="zh-CN" sz="2280" i="1">
                        <a:latin typeface="Cambria Math"/>
                      </a:rPr>
                      <m:t>∈</m:t>
                    </m:r>
                    <m:r>
                      <a:rPr lang="en-US" altLang="zh-CN" sz="2280" i="1">
                        <a:latin typeface="Cambria Math"/>
                      </a:rPr>
                      <m:t>𝑿</m:t>
                    </m:r>
                  </m:oMath>
                </a14:m>
                <a:r>
                  <a:rPr lang="zh-CN" altLang="en-US" sz="2280" dirty="0"/>
                  <a:t>是问题</a:t>
                </a:r>
                <a:r>
                  <a:rPr lang="en-US" altLang="zh-CN" sz="2280" dirty="0"/>
                  <a:t>P</a:t>
                </a:r>
                <a:r>
                  <a:rPr lang="zh-CN" altLang="en-US" sz="2280" dirty="0"/>
                  <a:t>的局部极小点，如果目标函数和约束函数在</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oMath>
                </a14:m>
                <a:r>
                  <a:rPr lang="zh-CN" altLang="en-US" sz="2280" dirty="0"/>
                  <a:t>点都可微，则必有</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𝒅</m:t>
                        </m:r>
                      </m:e>
                      <m:sup>
                        <m:r>
                          <a:rPr lang="en-US" altLang="zh-CN" sz="2280" b="1" i="1">
                            <a:latin typeface="Cambria Math"/>
                          </a:rPr>
                          <m:t>𝑻</m:t>
                        </m:r>
                      </m:sup>
                    </m:sSup>
                    <m:r>
                      <a:rPr lang="en-US" altLang="zh-CN" sz="2280" b="1">
                        <a:latin typeface="Cambria Math"/>
                      </a:rPr>
                      <m:t>𝛁</m:t>
                    </m:r>
                    <m:r>
                      <a:rPr lang="en-US" altLang="zh-CN" sz="2280" b="1" i="1">
                        <a:latin typeface="Cambria Math"/>
                      </a:rPr>
                      <m:t>𝒇</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e>
                    </m:d>
                    <m:r>
                      <a:rPr lang="en-US" altLang="zh-CN" sz="2280" b="1" i="1">
                        <a:latin typeface="Cambria Math"/>
                      </a:rPr>
                      <m:t>≥</m:t>
                    </m:r>
                    <m:r>
                      <a:rPr lang="en-US" altLang="zh-CN" sz="2280" b="1" i="1">
                        <a:latin typeface="Cambria Math"/>
                      </a:rPr>
                      <m:t>𝟎</m:t>
                    </m:r>
                    <m:r>
                      <a:rPr lang="en-US" altLang="zh-CN" sz="2280" b="1" i="1">
                        <a:latin typeface="Cambria Math"/>
                      </a:rPr>
                      <m:t>,∀</m:t>
                    </m:r>
                    <m:r>
                      <a:rPr lang="en-US" altLang="zh-CN" sz="2280" b="1" i="1">
                        <a:latin typeface="Cambria Math"/>
                      </a:rPr>
                      <m:t>𝒅</m:t>
                    </m:r>
                    <m:r>
                      <a:rPr lang="en-US" altLang="zh-CN" sz="2280" b="1" i="1">
                        <a:latin typeface="Cambria Math"/>
                      </a:rPr>
                      <m:t>∈</m:t>
                    </m:r>
                    <m:r>
                      <a:rPr lang="en-US" altLang="zh-CN" sz="2280" b="1" i="1">
                        <a:latin typeface="Cambria Math"/>
                      </a:rPr>
                      <m:t>𝑺𝑭𝑫</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r>
                      <a:rPr lang="en-US" altLang="zh-CN" sz="2280" b="1" i="1">
                        <a:latin typeface="Cambria Math"/>
                      </a:rPr>
                      <m:t>𝑿</m:t>
                    </m:r>
                    <m:r>
                      <a:rPr lang="en-US" altLang="zh-CN" sz="2280" b="1" i="1">
                        <a:latin typeface="Cambria Math"/>
                      </a:rPr>
                      <m:t>)</m:t>
                    </m:r>
                  </m:oMath>
                </a14:m>
                <a:endParaRPr lang="en-US" altLang="zh-CN" sz="2280" dirty="0"/>
              </a:p>
              <a:p>
                <a:pPr lvl="1"/>
                <a:r>
                  <a:rPr lang="zh-CN" altLang="en-US" sz="1900" dirty="0"/>
                  <a:t>证明</a:t>
                </a:r>
                <a:r>
                  <a:rPr lang="en-US" altLang="zh-CN" sz="1900" dirty="0"/>
                  <a:t>:</a:t>
                </a:r>
                <a:r>
                  <a:rPr lang="zh-CN" altLang="en-US" sz="1900" dirty="0"/>
                  <a:t>由定义，</a:t>
                </a:r>
                <a14:m>
                  <m:oMath xmlns:m="http://schemas.openxmlformats.org/officeDocument/2006/math">
                    <m:r>
                      <a:rPr lang="en-US" altLang="zh-CN" sz="1900" b="1" i="1">
                        <a:latin typeface="Cambria Math"/>
                      </a:rPr>
                      <m:t>∀</m:t>
                    </m:r>
                    <m:r>
                      <a:rPr lang="en-US" altLang="zh-CN" sz="1900" b="1" i="1">
                        <a:latin typeface="Cambria Math"/>
                      </a:rPr>
                      <m:t>𝒅</m:t>
                    </m:r>
                    <m:r>
                      <a:rPr lang="en-US" altLang="zh-CN" sz="1900" b="1" i="1">
                        <a:latin typeface="Cambria Math"/>
                      </a:rPr>
                      <m:t>∈</m:t>
                    </m:r>
                    <m:r>
                      <a:rPr lang="en-US" altLang="zh-CN" sz="1900" b="1" i="1">
                        <a:latin typeface="Cambria Math"/>
                      </a:rPr>
                      <m:t>𝑺𝑭𝑫</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r>
                          <a:rPr lang="en-US" altLang="zh-CN" sz="1900" b="1" i="1">
                            <a:latin typeface="Cambria Math"/>
                          </a:rPr>
                          <m:t>𝑿</m:t>
                        </m:r>
                      </m:e>
                    </m:d>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r>
                      <a:rPr lang="en-US" altLang="zh-CN" sz="1900" b="1" i="1">
                        <a:latin typeface="Cambria Math"/>
                      </a:rPr>
                      <m:t>&gt;</m:t>
                    </m:r>
                    <m:r>
                      <a:rPr lang="en-US" altLang="zh-CN" sz="1900" b="1" i="1">
                        <a:latin typeface="Cambria Math"/>
                      </a:rPr>
                      <m:t>𝟎</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𝒅</m:t>
                        </m:r>
                      </m:e>
                      <m:sub>
                        <m:r>
                          <a:rPr lang="en-US" altLang="zh-CN" sz="1900" b="1" i="1">
                            <a:latin typeface="Cambria Math"/>
                          </a:rPr>
                          <m:t>𝒌</m:t>
                        </m:r>
                      </m:sub>
                    </m:sSub>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sSub>
                      <m:sSubPr>
                        <m:ctrlPr>
                          <a:rPr lang="en-US" altLang="zh-CN" sz="1900" b="1" i="1">
                            <a:latin typeface="Cambria Math" panose="02040503050406030204" pitchFamily="18" charset="0"/>
                          </a:rPr>
                        </m:ctrlPr>
                      </m:sSubPr>
                      <m:e>
                        <m:r>
                          <a:rPr lang="en-US" altLang="zh-CN" sz="1900" b="1" i="1">
                            <a:latin typeface="Cambria Math"/>
                          </a:rPr>
                          <m:t>𝒅</m:t>
                        </m:r>
                      </m:e>
                      <m:sub>
                        <m:r>
                          <a:rPr lang="en-US" altLang="zh-CN" sz="1900" b="1" i="1">
                            <a:latin typeface="Cambria Math"/>
                          </a:rPr>
                          <m:t>𝒌</m:t>
                        </m:r>
                      </m:sub>
                    </m:sSub>
                    <m:r>
                      <a:rPr lang="en-US" altLang="zh-CN" sz="1900" b="1" i="1">
                        <a:latin typeface="Cambria Math"/>
                      </a:rPr>
                      <m:t>∈</m:t>
                    </m:r>
                    <m:r>
                      <a:rPr lang="en-US" altLang="zh-CN" sz="1900" b="1" i="1">
                        <a:latin typeface="Cambria Math"/>
                      </a:rPr>
                      <m:t>𝑿</m:t>
                    </m:r>
                    <m:r>
                      <a:rPr lang="en-US" altLang="zh-CN" sz="1900" b="1" i="1">
                        <a:latin typeface="Cambria Math"/>
                      </a:rPr>
                      <m:t> ,</m:t>
                    </m:r>
                    <m:r>
                      <a:rPr lang="en-US" altLang="zh-CN" sz="1900" b="1" i="1">
                        <a:latin typeface="Cambria Math"/>
                      </a:rPr>
                      <m:t>且</m:t>
                    </m:r>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r>
                      <a:rPr lang="en-US" altLang="zh-CN" sz="1900" b="1" i="1">
                        <a:latin typeface="Cambria Math"/>
                      </a:rPr>
                      <m:t>→</m:t>
                    </m:r>
                    <m:r>
                      <a:rPr lang="en-US" altLang="zh-CN" sz="1900" b="1" i="1">
                        <a:latin typeface="Cambria Math"/>
                      </a:rPr>
                      <m:t>𝟎</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𝒅</m:t>
                        </m:r>
                      </m:e>
                      <m:sub>
                        <m:r>
                          <a:rPr lang="en-US" altLang="zh-CN" sz="1900" b="1" i="1">
                            <a:latin typeface="Cambria Math"/>
                          </a:rPr>
                          <m:t>𝒌</m:t>
                        </m:r>
                      </m:sub>
                    </m:sSub>
                    <m:r>
                      <a:rPr lang="en-US" altLang="zh-CN" sz="1900" b="1" i="1">
                        <a:latin typeface="Cambria Math"/>
                      </a:rPr>
                      <m:t>→</m:t>
                    </m:r>
                    <m:r>
                      <a:rPr lang="en-US" altLang="zh-CN" sz="1900" b="1" i="1">
                        <a:latin typeface="Cambria Math"/>
                      </a:rPr>
                      <m:t>𝒅</m:t>
                    </m:r>
                    <m:r>
                      <a:rPr lang="en-US" altLang="zh-CN" sz="1900" b="1" i="1">
                        <a:latin typeface="Cambria Math"/>
                      </a:rPr>
                      <m:t>,</m:t>
                    </m:r>
                    <m:r>
                      <a:rPr lang="zh-CN" altLang="en-US" sz="1900" i="1">
                        <a:latin typeface="Cambria Math"/>
                      </a:rPr>
                      <m:t>因而</m:t>
                    </m:r>
                    <m:r>
                      <a:rPr lang="zh-CN" altLang="en-US" sz="1900" b="1" i="1">
                        <a:latin typeface="Cambria Math"/>
                      </a:rPr>
                      <m:t>对</m:t>
                    </m:r>
                    <m:r>
                      <a:rPr lang="zh-CN" altLang="en-US" sz="1900" i="1">
                        <a:latin typeface="Cambria Math"/>
                      </a:rPr>
                      <m:t>充分大</m:t>
                    </m:r>
                    <m:r>
                      <a:rPr lang="zh-CN" altLang="en-US" sz="1900" b="1" i="1">
                        <a:latin typeface="Cambria Math"/>
                      </a:rPr>
                      <m:t>的</m:t>
                    </m:r>
                    <m:r>
                      <a:rPr lang="en-US" altLang="zh-CN" sz="1900" b="1" i="1">
                        <a:latin typeface="Cambria Math"/>
                      </a:rPr>
                      <m:t>𝒌</m:t>
                    </m:r>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sSub>
                          <m:sSubPr>
                            <m:ctrlPr>
                              <a:rPr lang="en-US" altLang="zh-CN" sz="1900" b="1" i="1">
                                <a:latin typeface="Cambria Math" panose="02040503050406030204" pitchFamily="18" charset="0"/>
                              </a:rPr>
                            </m:ctrlPr>
                          </m:sSubPr>
                          <m:e>
                            <m:r>
                              <a:rPr lang="en-US" altLang="zh-CN" sz="1900" b="1" i="1">
                                <a:latin typeface="Cambria Math"/>
                              </a:rPr>
                              <m:t>𝒅</m:t>
                            </m:r>
                          </m:e>
                          <m:sub>
                            <m:r>
                              <a:rPr lang="en-US" altLang="zh-CN" sz="1900" b="1" i="1">
                                <a:latin typeface="Cambria Math"/>
                              </a:rPr>
                              <m:t>𝒌</m:t>
                            </m:r>
                          </m:sub>
                        </m:sSub>
                      </m:e>
                    </m:d>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sSubSup>
                      <m:sSubSupPr>
                        <m:ctrlPr>
                          <a:rPr lang="en-US" altLang="zh-CN" sz="1900" b="1" i="1">
                            <a:latin typeface="Cambria Math" panose="02040503050406030204" pitchFamily="18" charset="0"/>
                          </a:rPr>
                        </m:ctrlPr>
                      </m:sSubSupPr>
                      <m:e>
                        <m:r>
                          <a:rPr lang="en-US" altLang="zh-CN" sz="1900" b="1" i="1">
                            <a:latin typeface="Cambria Math"/>
                          </a:rPr>
                          <m:t>𝒅</m:t>
                        </m:r>
                      </m:e>
                      <m:sub>
                        <m:r>
                          <a:rPr lang="en-US" altLang="zh-CN" sz="1900" b="1" i="1">
                            <a:latin typeface="Cambria Math"/>
                          </a:rPr>
                          <m:t>𝒌</m:t>
                        </m:r>
                      </m:sub>
                      <m:sup>
                        <m:r>
                          <a:rPr lang="en-US" altLang="zh-CN" sz="1900" b="1" i="1">
                            <a:latin typeface="Cambria Math"/>
                          </a:rPr>
                          <m:t>𝑻</m:t>
                        </m:r>
                      </m:sup>
                    </m:sSubSup>
                    <m:r>
                      <a:rPr lang="en-US" altLang="zh-CN" sz="1900" b="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r>
                      <a:rPr lang="en-US" altLang="zh-CN" sz="1900" b="1" i="1">
                        <a:latin typeface="Cambria Math"/>
                      </a:rPr>
                      <m:t>𝑶</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𝜹</m:t>
                            </m:r>
                          </m:e>
                          <m:sub>
                            <m:r>
                              <a:rPr lang="en-US" altLang="zh-CN" sz="1900" b="1" i="1">
                                <a:latin typeface="Cambria Math"/>
                              </a:rPr>
                              <m:t>𝒌</m:t>
                            </m:r>
                          </m:sub>
                        </m:sSub>
                      </m:e>
                    </m:d>
                  </m:oMath>
                </a14:m>
                <a:r>
                  <a:rPr lang="en-US" altLang="zh-CN" sz="1900" dirty="0"/>
                  <a:t>,</a:t>
                </a:r>
                <a:r>
                  <a:rPr lang="zh-CN" altLang="en-US" sz="1900" dirty="0"/>
                  <a:t>从而立即可得</a:t>
                </a:r>
                <a14:m>
                  <m:oMath xmlns:m="http://schemas.openxmlformats.org/officeDocument/2006/math">
                    <m:sSubSup>
                      <m:sSubSupPr>
                        <m:ctrlPr>
                          <a:rPr lang="en-US" altLang="zh-CN" sz="1900" i="1">
                            <a:latin typeface="Cambria Math" panose="02040503050406030204" pitchFamily="18" charset="0"/>
                          </a:rPr>
                        </m:ctrlPr>
                      </m:sSubSupPr>
                      <m:e>
                        <m:r>
                          <a:rPr lang="en-US" altLang="zh-CN" sz="1900" i="1">
                            <a:latin typeface="Cambria Math"/>
                          </a:rPr>
                          <m:t>𝒅</m:t>
                        </m:r>
                      </m:e>
                      <m:sub>
                        <m:r>
                          <a:rPr lang="en-US" altLang="zh-CN" sz="1900" i="1">
                            <a:latin typeface="Cambria Math"/>
                          </a:rPr>
                          <m:t>𝒌</m:t>
                        </m:r>
                      </m:sub>
                      <m:sup>
                        <m:r>
                          <a:rPr lang="en-US" altLang="zh-CN" sz="1900" i="1">
                            <a:latin typeface="Cambria Math"/>
                          </a:rPr>
                          <m:t>𝑻</m:t>
                        </m:r>
                      </m:sup>
                    </m:sSubSup>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b="1" i="1">
                        <a:latin typeface="Cambria Math"/>
                      </a:rPr>
                      <m:t>≥</m:t>
                    </m:r>
                    <m:r>
                      <a:rPr lang="en-US" altLang="zh-CN" sz="1900" b="1" i="1">
                        <a:latin typeface="Cambria Math"/>
                      </a:rPr>
                      <m:t>𝟎</m:t>
                    </m:r>
                  </m:oMath>
                </a14:m>
                <a:endParaRPr lang="zh-CN" alt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821" r="-35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6.4 </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r>
              <a:rPr lang="zh-CN" altLang="en-US" sz="3200" dirty="0">
                <a:latin typeface="隶书" panose="02010509060101010101" pitchFamily="1" charset="-122"/>
              </a:rPr>
              <a:t>切锥</a:t>
            </a:r>
            <a:r>
              <a:rPr lang="en-US" altLang="zh-CN" sz="3200" dirty="0">
                <a:latin typeface="隶书" panose="02010509060101010101" pitchFamily="1" charset="-122"/>
              </a:rPr>
              <a:t>-</a:t>
            </a:r>
            <a:r>
              <a:rPr lang="zh-CN" altLang="en-US" sz="3200" dirty="0">
                <a:latin typeface="隶书" panose="02010509060101010101" pitchFamily="1" charset="-122"/>
              </a:rPr>
              <a:t>注</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切锥</a:t>
                </a:r>
                <a:endParaRPr lang="en-US" altLang="zh-CN" dirty="0"/>
              </a:p>
              <a:p>
                <a:pPr lvl="1"/>
                <a:r>
                  <a:rPr lang="zh-CN" altLang="en-US" dirty="0"/>
                  <a:t>是一个集合，包含所有方向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这个方向定义为：有一个收敛到</a:t>
                </a:r>
                <a14:m>
                  <m:oMath xmlns:m="http://schemas.openxmlformats.org/officeDocument/2006/math">
                    <m:r>
                      <a:rPr lang="en-US" altLang="zh-CN" b="1" i="1" smtClean="0">
                        <a:latin typeface="Cambria Math" panose="02040503050406030204" pitchFamily="18" charset="0"/>
                      </a:rPr>
                      <m:t>𝒙</m:t>
                    </m:r>
                  </m:oMath>
                </a14:m>
                <a:r>
                  <a:rPr lang="zh-CN" altLang="en-US" dirty="0"/>
                  <a:t>的可行序列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r>
                  <a:rPr lang="en-US" altLang="zh-CN" dirty="0"/>
                  <a:t>,</a:t>
                </a:r>
                <a:r>
                  <a:rPr lang="zh-CN" altLang="en-US" dirty="0"/>
                  <a:t>使得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oMath>
                </a14:m>
                <a:r>
                  <a:rPr lang="zh-CN" altLang="en-US" dirty="0"/>
                  <a:t>收敛到</a:t>
                </a:r>
                <a14:m>
                  <m:oMath xmlns:m="http://schemas.openxmlformats.org/officeDocument/2006/math">
                    <m:r>
                      <a:rPr lang="en-US" altLang="zh-CN" b="1" i="1" smtClean="0">
                        <a:latin typeface="Cambria Math" panose="02040503050406030204" pitchFamily="18" charset="0"/>
                      </a:rPr>
                      <m:t>𝒅</m:t>
                    </m:r>
                  </m:oMath>
                </a14:m>
                <a:r>
                  <a:rPr lang="zh-CN" altLang="en-US" dirty="0"/>
                  <a:t>，则所有这种方向构成了在点</a:t>
                </a:r>
                <a14:m>
                  <m:oMath xmlns:m="http://schemas.openxmlformats.org/officeDocument/2006/math">
                    <m:r>
                      <a:rPr lang="en-US" altLang="zh-CN" b="1" i="1" smtClean="0">
                        <a:latin typeface="Cambria Math" panose="02040503050406030204" pitchFamily="18" charset="0"/>
                      </a:rPr>
                      <m:t>𝒙</m:t>
                    </m:r>
                  </m:oMath>
                </a14:m>
                <a:r>
                  <a:rPr lang="zh-CN" altLang="en-US" dirty="0"/>
                  <a:t>处的切锥，即</a:t>
                </a:r>
                <a14:m>
                  <m:oMath xmlns:m="http://schemas.openxmlformats.org/officeDocument/2006/math">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m:t>
                        </m:r>
                      </m:sub>
                    </m:sSub>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den>
                    </m:f>
                    <m:r>
                      <a:rPr lang="en-US" altLang="zh-CN" b="1" i="1" smtClean="0">
                        <a:latin typeface="Cambria Math" panose="02040503050406030204" pitchFamily="18" charset="0"/>
                      </a:rPr>
                      <m:t>=</m:t>
                    </m:r>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zh-CN" altLang="en-US" i="1">
                        <a:latin typeface="Cambria Math" panose="02040503050406030204" pitchFamily="18" charset="0"/>
                      </a:rPr>
                      <m:t>正</m:t>
                    </m:r>
                    <m:r>
                      <a:rPr lang="zh-CN" altLang="en-US" i="1" smtClean="0">
                        <a:latin typeface="Cambria Math" panose="02040503050406030204" pitchFamily="18" charset="0"/>
                      </a:rPr>
                      <m:t>标量</m:t>
                    </m:r>
                    <m:r>
                      <a:rPr lang="zh-CN" altLang="en-US" i="1">
                        <a:latin typeface="Cambria Math" panose="02040503050406030204" pitchFamily="18" charset="0"/>
                      </a:rPr>
                      <m:t>序列</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79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423851" y="3429000"/>
            <a:ext cx="7344299" cy="2915216"/>
          </a:xfrm>
          <a:prstGeom prst="rect">
            <a:avLst/>
          </a:prstGeom>
        </p:spPr>
      </p:pic>
      <p:sp>
        <p:nvSpPr>
          <p:cNvPr id="5" name="文本框 4">
            <a:extLst>
              <a:ext uri="{FF2B5EF4-FFF2-40B4-BE49-F238E27FC236}">
                <a16:creationId xmlns:a16="http://schemas.microsoft.com/office/drawing/2014/main" id="{EEDD215C-A3F7-48D8-939B-828EC20FF9CE}"/>
              </a:ext>
            </a:extLst>
          </p:cNvPr>
          <p:cNvSpPr txBox="1"/>
          <p:nvPr/>
        </p:nvSpPr>
        <p:spPr>
          <a:xfrm>
            <a:off x="4278708" y="5960286"/>
            <a:ext cx="2600392" cy="355482"/>
          </a:xfrm>
          <a:prstGeom prst="rect">
            <a:avLst/>
          </a:prstGeom>
          <a:noFill/>
        </p:spPr>
        <p:txBody>
          <a:bodyPr wrap="none" rtlCol="0">
            <a:spAutoFit/>
          </a:bodyPr>
          <a:lstStyle/>
          <a:p>
            <a:r>
              <a:rPr lang="zh-CN" altLang="en-US" sz="1710" dirty="0">
                <a:solidFill>
                  <a:srgbClr val="FF0000"/>
                </a:solidFill>
              </a:rPr>
              <a:t>切锥相当于可行方向集合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91272"/>
            <a:ext cx="10515600" cy="1325563"/>
          </a:xfrm>
        </p:spPr>
        <p:txBody>
          <a:bodyPr>
            <a:normAutofit/>
          </a:bodyPr>
          <a:lstStyle/>
          <a:p>
            <a:r>
              <a:rPr lang="en-US" altLang="zh-CN" sz="3200" dirty="0"/>
              <a:t>6.4</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5032375"/>
              </a:xfrm>
            </p:spPr>
            <p:txBody>
              <a:bodyPr>
                <a:normAutofit fontScale="92500" lnSpcReduction="10000"/>
              </a:bodyPr>
              <a:lstStyle/>
              <a:p>
                <a:r>
                  <a:rPr lang="zh-CN" altLang="en-US" sz="1900" dirty="0"/>
                  <a:t>例</a:t>
                </a:r>
                <a:endParaRPr lang="en-US" altLang="zh-CN" sz="1900" dirty="0"/>
              </a:p>
              <a:p>
                <a:endParaRPr lang="en-US" altLang="zh-CN" sz="1900" dirty="0"/>
              </a:p>
              <a:p>
                <a:endParaRPr lang="en-US" altLang="zh-CN" sz="1900" dirty="0"/>
              </a:p>
              <a:p>
                <a:endParaRPr lang="en-US" altLang="zh-CN" sz="1900" dirty="0"/>
              </a:p>
              <a:p>
                <a:endParaRPr lang="en-US" altLang="zh-CN" sz="1900" b="1" i="1" dirty="0">
                  <a:latin typeface="Cambria Math"/>
                </a:endParaRPr>
              </a:p>
              <a:p>
                <a14:m>
                  <m:oMath xmlns:m="http://schemas.openxmlformats.org/officeDocument/2006/math">
                    <m:sSup>
                      <m:sSupPr>
                        <m:ctrlPr>
                          <a:rPr lang="en-US" altLang="zh-CN" sz="2100" b="1" i="1">
                            <a:latin typeface="Cambria Math" panose="02040503050406030204" pitchFamily="18" charset="0"/>
                          </a:rPr>
                        </m:ctrlPr>
                      </m:sSupPr>
                      <m:e>
                        <m:r>
                          <a:rPr lang="en-US" altLang="zh-CN" sz="2100" b="1" i="1">
                            <a:latin typeface="Cambria Math"/>
                          </a:rPr>
                          <m:t>𝒙</m:t>
                        </m:r>
                      </m:e>
                      <m:sup>
                        <m:r>
                          <a:rPr lang="en-US" altLang="zh-CN" sz="2100" b="1" i="1">
                            <a:latin typeface="Cambria Math"/>
                          </a:rPr>
                          <m:t>∗</m:t>
                        </m:r>
                      </m:sup>
                    </m:sSup>
                    <m:r>
                      <a:rPr lang="en-US" altLang="zh-CN" sz="2100" b="1" i="1">
                        <a:latin typeface="Cambria Math"/>
                      </a:rPr>
                      <m:t>=</m:t>
                    </m:r>
                    <m:sSup>
                      <m:sSupPr>
                        <m:ctrlPr>
                          <a:rPr lang="en-US" altLang="zh-CN" sz="2100" b="1" i="1">
                            <a:latin typeface="Cambria Math" panose="02040503050406030204" pitchFamily="18" charset="0"/>
                          </a:rPr>
                        </m:ctrlPr>
                      </m:sSupPr>
                      <m:e>
                        <m:d>
                          <m:dPr>
                            <m:ctrlPr>
                              <a:rPr lang="en-US" altLang="zh-CN" sz="2100" b="1" i="1">
                                <a:latin typeface="Cambria Math" panose="02040503050406030204" pitchFamily="18" charset="0"/>
                              </a:rPr>
                            </m:ctrlPr>
                          </m:dPr>
                          <m:e>
                            <m:r>
                              <a:rPr lang="en-US" altLang="zh-CN" sz="2100" b="1" i="1">
                                <a:latin typeface="Cambria Math"/>
                              </a:rPr>
                              <m:t>𝟐</m:t>
                            </m:r>
                            <m:r>
                              <a:rPr lang="en-US" altLang="zh-CN" sz="2100" b="1" i="1">
                                <a:latin typeface="Cambria Math"/>
                              </a:rPr>
                              <m:t>,</m:t>
                            </m:r>
                            <m:r>
                              <a:rPr lang="en-US" altLang="zh-CN" sz="2100" b="1" i="1">
                                <a:latin typeface="Cambria Math"/>
                              </a:rPr>
                              <m:t>𝟏</m:t>
                            </m:r>
                          </m:e>
                        </m:d>
                      </m:e>
                      <m:sup>
                        <m:r>
                          <a:rPr lang="en-US" altLang="zh-CN" sz="2100" b="1" i="1">
                            <a:latin typeface="Cambria Math"/>
                          </a:rPr>
                          <m:t>𝑻</m:t>
                        </m:r>
                      </m:sup>
                    </m:sSup>
                    <m:r>
                      <a:rPr lang="en-US" altLang="zh-CN" sz="2100" b="1" i="1">
                        <a:latin typeface="Cambria Math"/>
                      </a:rPr>
                      <m:t>,</m:t>
                    </m:r>
                    <m:r>
                      <a:rPr lang="en-US" altLang="zh-CN" sz="2100" b="1" i="1">
                        <a:latin typeface="Cambria Math"/>
                      </a:rPr>
                      <m:t>𝑰</m:t>
                    </m:r>
                    <m:r>
                      <a:rPr lang="en-US" altLang="zh-CN" sz="2100" b="1" i="1">
                        <a:latin typeface="Cambria Math"/>
                      </a:rPr>
                      <m:t>=</m:t>
                    </m:r>
                    <m:d>
                      <m:dPr>
                        <m:begChr m:val="{"/>
                        <m:endChr m:val="}"/>
                        <m:ctrlPr>
                          <a:rPr lang="en-US" altLang="zh-CN" sz="2100" b="1" i="1">
                            <a:latin typeface="Cambria Math" panose="02040503050406030204" pitchFamily="18" charset="0"/>
                          </a:rPr>
                        </m:ctrlPr>
                      </m:dPr>
                      <m:e>
                        <m:r>
                          <a:rPr lang="en-US" altLang="zh-CN" sz="2100" b="1" i="1">
                            <a:latin typeface="Cambria Math"/>
                          </a:rPr>
                          <m:t>𝟏</m:t>
                        </m:r>
                        <m:r>
                          <a:rPr lang="en-US" altLang="zh-CN" sz="2100" b="1" i="1">
                            <a:latin typeface="Cambria Math"/>
                          </a:rPr>
                          <m:t>,</m:t>
                        </m:r>
                        <m:r>
                          <a:rPr lang="en-US" altLang="zh-CN" sz="2100" b="1" i="1">
                            <a:latin typeface="Cambria Math"/>
                          </a:rPr>
                          <m:t>𝟐</m:t>
                        </m:r>
                      </m:e>
                    </m:d>
                    <m:d>
                      <m:dPr>
                        <m:ctrlPr>
                          <a:rPr lang="en-US" altLang="zh-CN" sz="2100" b="1" i="1">
                            <a:latin typeface="Cambria Math" panose="02040503050406030204" pitchFamily="18" charset="0"/>
                          </a:rPr>
                        </m:ctrlPr>
                      </m:dPr>
                      <m:e>
                        <m:r>
                          <a:rPr lang="zh-CN" altLang="en-US" sz="2100" i="1">
                            <a:latin typeface="Cambria Math"/>
                          </a:rPr>
                          <m:t>积极</m:t>
                        </m:r>
                        <m:r>
                          <a:rPr lang="zh-CN" altLang="en-US" sz="2100" i="1">
                            <a:latin typeface="Cambria Math"/>
                          </a:rPr>
                          <m:t>约束</m:t>
                        </m:r>
                      </m:e>
                    </m:d>
                  </m:oMath>
                </a14:m>
                <a:r>
                  <a:rPr lang="en-US" altLang="zh-CN" sz="1900" dirty="0"/>
                  <a:t>,</a:t>
                </a:r>
                <a:r>
                  <a:rPr lang="zh-CN" altLang="en-US" sz="1900" dirty="0"/>
                  <a:t>沿函数下降方向，会移出约束集，因此</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oMath>
                </a14:m>
                <a:r>
                  <a:rPr lang="zh-CN" altLang="en-US" sz="1900" dirty="0"/>
                  <a:t>是局部极小点，这里可以看到</a:t>
                </a:r>
                <a14:m>
                  <m:oMath xmlns:m="http://schemas.openxmlformats.org/officeDocument/2006/math">
                    <m:r>
                      <a:rPr lang="en-US" altLang="zh-CN" sz="1900" b="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m:t>
                            </m:r>
                            <m:r>
                              <a:rPr lang="en-US" altLang="zh-CN" sz="1900" b="1" i="1">
                                <a:latin typeface="Cambria Math"/>
                              </a:rPr>
                              <m:t>𝟐</m:t>
                            </m:r>
                            <m:r>
                              <a:rPr lang="en-US" altLang="zh-CN" sz="1900" b="1" i="1">
                                <a:latin typeface="Cambria Math"/>
                              </a:rPr>
                              <m:t> −</m:t>
                            </m:r>
                            <m:r>
                              <a:rPr lang="en-US" altLang="zh-CN" sz="1900" b="1" i="1">
                                <a:latin typeface="Cambria Math"/>
                              </a:rPr>
                              <m:t>𝟐</m:t>
                            </m:r>
                          </m:e>
                        </m:d>
                      </m:e>
                      <m:sup>
                        <m:r>
                          <a:rPr lang="en-US" altLang="zh-CN" sz="1900" b="1" i="1">
                            <a:latin typeface="Cambria Math"/>
                          </a:rPr>
                          <m:t>𝑻</m:t>
                        </m:r>
                      </m:sup>
                    </m:sSup>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a:latin typeface="Cambria Math"/>
                          </a:rPr>
                          <m:t>𝛁</m:t>
                        </m:r>
                        <m:r>
                          <a:rPr lang="en-US" altLang="zh-CN" sz="1900" b="1" i="1">
                            <a:latin typeface="Cambria Math"/>
                          </a:rPr>
                          <m:t>𝒈</m:t>
                        </m:r>
                      </m:e>
                      <m:sub>
                        <m:r>
                          <a:rPr lang="en-US" altLang="zh-CN" sz="1900" b="1" i="1">
                            <a:latin typeface="Cambria Math"/>
                          </a:rPr>
                          <m:t>𝟏</m:t>
                        </m:r>
                      </m:sub>
                    </m:sSub>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𝟒</m:t>
                            </m:r>
                            <m:r>
                              <a:rPr lang="en-US" altLang="zh-CN" sz="1900" b="1" i="1">
                                <a:latin typeface="Cambria Math"/>
                              </a:rPr>
                              <m:t>,</m:t>
                            </m:r>
                            <m:r>
                              <a:rPr lang="en-US" altLang="zh-CN" sz="1900" b="1" i="1">
                                <a:latin typeface="Cambria Math"/>
                              </a:rPr>
                              <m:t>𝟐</m:t>
                            </m:r>
                          </m:e>
                        </m:d>
                      </m:e>
                      <m:sup>
                        <m:r>
                          <a:rPr lang="en-US" altLang="zh-CN" sz="1900" b="1" i="1">
                            <a:latin typeface="Cambria Math"/>
                          </a:rPr>
                          <m:t>𝟐</m:t>
                        </m:r>
                      </m:sup>
                    </m:sSup>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a:latin typeface="Cambria Math"/>
                          </a:rPr>
                          <m:t>𝛁</m:t>
                        </m:r>
                        <m:r>
                          <a:rPr lang="en-US" altLang="zh-CN" sz="1900" b="1" i="1">
                            <a:latin typeface="Cambria Math"/>
                          </a:rPr>
                          <m:t>𝒈</m:t>
                        </m:r>
                      </m:e>
                      <m:sub>
                        <m:r>
                          <a:rPr lang="en-US" altLang="zh-CN" sz="1900" b="1" i="1">
                            <a:latin typeface="Cambria Math"/>
                          </a:rPr>
                          <m:t>𝟐</m:t>
                        </m:r>
                      </m:sub>
                    </m:sSub>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e>
                    </m:d>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𝟏</m:t>
                            </m:r>
                            <m:r>
                              <a:rPr lang="en-US" altLang="zh-CN" sz="1900" b="1" i="1">
                                <a:latin typeface="Cambria Math"/>
                              </a:rPr>
                              <m:t>,</m:t>
                            </m:r>
                            <m:r>
                              <a:rPr lang="en-US" altLang="zh-CN" sz="1900" b="1" i="1">
                                <a:latin typeface="Cambria Math"/>
                              </a:rPr>
                              <m:t>𝟐</m:t>
                            </m:r>
                          </m:e>
                        </m:d>
                      </m:e>
                      <m:sup>
                        <m:r>
                          <a:rPr lang="en-US" altLang="zh-CN" sz="1900" b="1" i="1">
                            <a:latin typeface="Cambria Math"/>
                          </a:rPr>
                          <m:t>𝑻</m:t>
                        </m:r>
                      </m:sup>
                    </m:sSup>
                    <m:r>
                      <a:rPr lang="en-US" altLang="zh-CN" sz="1900" b="1" i="1">
                        <a:latin typeface="Cambria Math"/>
                      </a:rPr>
                      <m:t>,</m:t>
                    </m:r>
                    <m:r>
                      <a:rPr lang="zh-CN" altLang="en-US" sz="1900" b="1" i="1">
                        <a:latin typeface="Cambria Math"/>
                      </a:rPr>
                      <m:t>且有</m:t>
                    </m:r>
                  </m:oMath>
                </a14:m>
                <a:endParaRPr lang="en-US" altLang="zh-CN" sz="1900" dirty="0"/>
              </a:p>
              <a:p>
                <a:pPr marL="0" indent="0">
                  <a:buNone/>
                </a:pPr>
                <a14:m>
                  <m:oMathPara xmlns:m="http://schemas.openxmlformats.org/officeDocument/2006/math">
                    <m:oMathParaPr>
                      <m:jc m:val="centerGroup"/>
                    </m:oMathParaPr>
                    <m:oMath xmlns:m="http://schemas.openxmlformats.org/officeDocument/2006/math">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𝟏</m:t>
                          </m:r>
                        </m:num>
                        <m:den>
                          <m:r>
                            <a:rPr lang="en-US" altLang="zh-CN" sz="1900" b="1" i="1">
                              <a:latin typeface="Cambria Math"/>
                            </a:rPr>
                            <m:t>𝟑</m:t>
                          </m:r>
                        </m:den>
                      </m:f>
                      <m:r>
                        <a:rPr lang="en-US" altLang="zh-CN" sz="1900">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𝒈</m:t>
                          </m:r>
                        </m:e>
                        <m:sub>
                          <m:r>
                            <a:rPr lang="en-US" altLang="zh-CN" sz="1900" b="1" i="1">
                              <a:latin typeface="Cambria Math"/>
                            </a:rPr>
                            <m:t>𝟏</m:t>
                          </m:r>
                        </m:sub>
                      </m:sSub>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𝟐</m:t>
                          </m:r>
                        </m:num>
                        <m:den>
                          <m:r>
                            <a:rPr lang="en-US" altLang="zh-CN" sz="1900" b="1" i="1">
                              <a:latin typeface="Cambria Math"/>
                            </a:rPr>
                            <m:t>𝟑</m:t>
                          </m:r>
                        </m:den>
                      </m:f>
                      <m:r>
                        <a:rPr lang="en-US" altLang="zh-CN" sz="1900">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𝒈</m:t>
                          </m:r>
                        </m:e>
                        <m:sub>
                          <m:r>
                            <a:rPr lang="en-US" altLang="zh-CN" sz="1900" b="1" i="1">
                              <a:latin typeface="Cambria Math"/>
                            </a:rPr>
                            <m:t>𝟐</m:t>
                          </m:r>
                        </m:sub>
                      </m:sSub>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a:latin typeface="Cambria Math"/>
                                </a:rPr>
                                <m:t>∗</m:t>
                              </m:r>
                            </m:sup>
                          </m:sSup>
                        </m:e>
                      </m:d>
                      <m:r>
                        <a:rPr lang="en-US" altLang="zh-CN" sz="1900" b="1">
                          <a:latin typeface="Cambria Math"/>
                        </a:rPr>
                        <m:t>=</m:t>
                      </m:r>
                      <m:r>
                        <a:rPr lang="en-US" altLang="zh-CN" sz="1900" b="1">
                          <a:latin typeface="Cambria Math"/>
                        </a:rPr>
                        <m:t>𝟎</m:t>
                      </m:r>
                    </m:oMath>
                  </m:oMathPara>
                </a14:m>
                <a:endParaRPr lang="en-US" altLang="zh-CN" sz="1900" dirty="0"/>
              </a:p>
              <a:p>
                <a:r>
                  <a:rPr lang="zh-CN" altLang="en-US" sz="1900" dirty="0"/>
                  <a:t>不等式约束</a:t>
                </a:r>
                <a:r>
                  <a:rPr lang="en-US" altLang="zh-CN" sz="1900" dirty="0"/>
                  <a:t>:</a:t>
                </a:r>
                <a:r>
                  <a:rPr lang="zh-CN" altLang="en-US" sz="1900" dirty="0"/>
                  <a:t>若</a:t>
                </a:r>
                <a:r>
                  <a:rPr lang="en-US" altLang="zh-CN" sz="1900" i="1" dirty="0"/>
                  <a:t>x</a:t>
                </a:r>
                <a:r>
                  <a:rPr lang="en-US" altLang="zh-CN" sz="1900" i="1" baseline="30000" dirty="0"/>
                  <a:t>*</a:t>
                </a:r>
                <a:r>
                  <a:rPr lang="zh-CN" altLang="en-US" sz="1900" dirty="0"/>
                  <a:t>是</a:t>
                </a:r>
                <a:r>
                  <a:rPr lang="en-US" altLang="zh-CN" sz="1900" dirty="0"/>
                  <a:t>P</a:t>
                </a:r>
                <a:r>
                  <a:rPr lang="zh-CN" altLang="en-US" sz="1900" dirty="0"/>
                  <a:t>的只带不等式约束的局部最优点</a:t>
                </a:r>
                <a:r>
                  <a:rPr lang="en-US" altLang="zh-CN" sz="1900" dirty="0"/>
                  <a:t> ,</a:t>
                </a:r>
                <a14:m>
                  <m:oMath xmlns:m="http://schemas.openxmlformats.org/officeDocument/2006/math">
                    <m:r>
                      <a:rPr lang="en-US" altLang="zh-CN" sz="1900" b="1" i="1">
                        <a:latin typeface="Cambria Math"/>
                      </a:rPr>
                      <m:t>𝑰</m:t>
                    </m:r>
                  </m:oMath>
                </a14:m>
                <a:r>
                  <a:rPr lang="zh-CN" altLang="en-US" sz="1900" dirty="0"/>
                  <a:t>为紧约束集，在</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m:t>
                        </m:r>
                      </m:sup>
                    </m:sSup>
                    <m:r>
                      <a:rPr lang="en-US" altLang="zh-CN" sz="1900" b="1">
                        <a:latin typeface="Cambria Math"/>
                      </a:rPr>
                      <m:t>,</m:t>
                    </m:r>
                    <m:r>
                      <a:rPr lang="en-US" altLang="zh-CN" sz="1900" b="1" i="1">
                        <a:latin typeface="Cambria Math"/>
                      </a:rPr>
                      <m:t>𝒇</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𝒈</m:t>
                        </m:r>
                      </m:e>
                      <m:sub>
                        <m:r>
                          <a:rPr lang="en-US" altLang="zh-CN" sz="1900" b="1" i="1">
                            <a:latin typeface="Cambria Math"/>
                          </a:rPr>
                          <m:t>𝒊</m:t>
                        </m:r>
                      </m:sub>
                    </m:sSub>
                    <m:r>
                      <a:rPr lang="en-US" altLang="zh-CN" sz="1900" b="1" i="1">
                        <a:latin typeface="Cambria Math"/>
                      </a:rPr>
                      <m:t>,</m:t>
                    </m:r>
                    <m:r>
                      <a:rPr lang="en-US" altLang="zh-CN" sz="1900" b="1" i="1">
                        <a:latin typeface="Cambria Math"/>
                      </a:rPr>
                      <m:t>𝒊</m:t>
                    </m:r>
                    <m:r>
                      <a:rPr lang="en-US" altLang="zh-CN" sz="1900" b="1" i="1">
                        <a:latin typeface="Cambria Math"/>
                      </a:rPr>
                      <m:t>∈</m:t>
                    </m:r>
                    <m:r>
                      <a:rPr lang="en-US" altLang="zh-CN" sz="1900" b="1" i="1">
                        <a:latin typeface="Cambria Math"/>
                      </a:rPr>
                      <m:t>𝑰</m:t>
                    </m:r>
                  </m:oMath>
                </a14:m>
                <a:r>
                  <a:rPr lang="zh-CN" altLang="en-US" sz="1900" dirty="0"/>
                  <a:t>可微，</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𝒈</m:t>
                        </m:r>
                      </m:e>
                      <m:sub>
                        <m:r>
                          <a:rPr lang="en-US" altLang="zh-CN" sz="1900" b="1" i="1">
                            <a:latin typeface="Cambria Math"/>
                          </a:rPr>
                          <m:t>𝒊</m:t>
                        </m:r>
                      </m:sub>
                    </m:sSub>
                    <m:r>
                      <a:rPr lang="en-US" altLang="zh-CN" sz="1900" b="1" i="1">
                        <a:latin typeface="Cambria Math"/>
                      </a:rPr>
                      <m:t>,</m:t>
                    </m:r>
                    <m:r>
                      <a:rPr lang="en-US" altLang="zh-CN" sz="1900" b="1" i="1">
                        <a:latin typeface="Cambria Math"/>
                      </a:rPr>
                      <m:t>𝒊</m:t>
                    </m:r>
                    <m:r>
                      <a:rPr lang="en-US" altLang="zh-CN" sz="1900" b="1" i="1">
                        <a:latin typeface="Cambria Math"/>
                      </a:rPr>
                      <m:t>∉</m:t>
                    </m:r>
                    <m:r>
                      <a:rPr lang="en-US" altLang="zh-CN" sz="1900" b="1" i="1">
                        <a:latin typeface="Cambria Math"/>
                      </a:rPr>
                      <m:t>𝑰</m:t>
                    </m:r>
                  </m:oMath>
                </a14:m>
                <a:r>
                  <a:rPr lang="zh-CN" altLang="en-US" sz="1900" dirty="0"/>
                  <a:t>连续，</a:t>
                </a:r>
                <a14:m>
                  <m:oMath xmlns:m="http://schemas.openxmlformats.org/officeDocument/2006/math">
                    <m:r>
                      <a:rPr lang="en-US" altLang="zh-CN" sz="1900" b="1" i="1">
                        <a:solidFill>
                          <a:srgbClr val="FF0000"/>
                        </a:solidFill>
                        <a:latin typeface="Cambria Math"/>
                      </a:rPr>
                      <m:t>{</m:t>
                    </m:r>
                    <m:r>
                      <a:rPr lang="en-US" altLang="zh-CN" sz="1900" b="1">
                        <a:solidFill>
                          <a:srgbClr val="FF0000"/>
                        </a:solidFill>
                        <a:latin typeface="Cambria Math"/>
                      </a:rPr>
                      <m:t>𝛁</m:t>
                    </m:r>
                    <m:sSub>
                      <m:sSubPr>
                        <m:ctrlPr>
                          <a:rPr lang="en-US" altLang="zh-CN" sz="1900" b="1" i="1">
                            <a:solidFill>
                              <a:srgbClr val="FF0000"/>
                            </a:solidFill>
                            <a:latin typeface="Cambria Math" panose="02040503050406030204" pitchFamily="18" charset="0"/>
                          </a:rPr>
                        </m:ctrlPr>
                      </m:sSubPr>
                      <m:e>
                        <m:r>
                          <a:rPr lang="en-US" altLang="zh-CN" sz="1900" b="1" i="1">
                            <a:solidFill>
                              <a:srgbClr val="FF0000"/>
                            </a:solidFill>
                            <a:latin typeface="Cambria Math"/>
                          </a:rPr>
                          <m:t>𝒈</m:t>
                        </m:r>
                      </m:e>
                      <m:sub>
                        <m:r>
                          <a:rPr lang="en-US" altLang="zh-CN" sz="1900" b="1" i="1">
                            <a:solidFill>
                              <a:srgbClr val="FF0000"/>
                            </a:solidFill>
                            <a:latin typeface="Cambria Math"/>
                          </a:rPr>
                          <m:t>𝒊</m:t>
                        </m:r>
                      </m:sub>
                    </m:sSub>
                    <m:r>
                      <a:rPr lang="en-US" altLang="zh-CN" sz="1900" b="1" i="1">
                        <a:solidFill>
                          <a:srgbClr val="FF0000"/>
                        </a:solidFill>
                        <a:latin typeface="Cambria Math"/>
                      </a:rPr>
                      <m:t>(</m:t>
                    </m:r>
                    <m:sSup>
                      <m:sSupPr>
                        <m:ctrlPr>
                          <a:rPr lang="en-US" altLang="zh-CN" sz="1900" b="1" i="1">
                            <a:solidFill>
                              <a:srgbClr val="FF0000"/>
                            </a:solidFill>
                            <a:latin typeface="Cambria Math" panose="02040503050406030204" pitchFamily="18" charset="0"/>
                          </a:rPr>
                        </m:ctrlPr>
                      </m:sSupPr>
                      <m:e>
                        <m:r>
                          <a:rPr lang="en-US" altLang="zh-CN" sz="1900" b="1" i="1">
                            <a:solidFill>
                              <a:srgbClr val="FF0000"/>
                            </a:solidFill>
                            <a:latin typeface="Cambria Math"/>
                          </a:rPr>
                          <m:t>𝒙</m:t>
                        </m:r>
                      </m:e>
                      <m:sup>
                        <m:r>
                          <a:rPr lang="en-US" altLang="zh-CN" sz="1900" b="1" i="1">
                            <a:solidFill>
                              <a:srgbClr val="FF0000"/>
                            </a:solidFill>
                            <a:latin typeface="Cambria Math"/>
                          </a:rPr>
                          <m:t>∗</m:t>
                        </m:r>
                      </m:sup>
                    </m:sSup>
                    <m:r>
                      <a:rPr lang="en-US" altLang="zh-CN" sz="1900" b="1" i="1">
                        <a:solidFill>
                          <a:srgbClr val="FF0000"/>
                        </a:solidFill>
                        <a:latin typeface="Cambria Math"/>
                      </a:rPr>
                      <m:t>)|</m:t>
                    </m:r>
                    <m:r>
                      <a:rPr lang="en-US" altLang="zh-CN" sz="1900" b="1" i="1">
                        <a:solidFill>
                          <a:srgbClr val="FF0000"/>
                        </a:solidFill>
                        <a:latin typeface="Cambria Math"/>
                      </a:rPr>
                      <m:t>𝒊</m:t>
                    </m:r>
                    <m:r>
                      <a:rPr lang="en-US" altLang="zh-CN" sz="1900" b="1" i="1">
                        <a:solidFill>
                          <a:srgbClr val="FF0000"/>
                        </a:solidFill>
                        <a:latin typeface="Cambria Math"/>
                      </a:rPr>
                      <m:t>∈</m:t>
                    </m:r>
                    <m:r>
                      <a:rPr lang="en-US" altLang="zh-CN" sz="1900" b="1" i="1">
                        <a:solidFill>
                          <a:srgbClr val="FF0000"/>
                        </a:solidFill>
                        <a:latin typeface="Cambria Math"/>
                      </a:rPr>
                      <m:t>𝑰</m:t>
                    </m:r>
                    <m:r>
                      <a:rPr lang="en-US" altLang="zh-CN" sz="1900" b="1" i="1">
                        <a:solidFill>
                          <a:srgbClr val="FF0000"/>
                        </a:solidFill>
                        <a:latin typeface="Cambria Math"/>
                      </a:rPr>
                      <m:t> }</m:t>
                    </m:r>
                  </m:oMath>
                </a14:m>
                <a:r>
                  <a:rPr lang="zh-CN" altLang="en-US" sz="1900" dirty="0">
                    <a:solidFill>
                      <a:srgbClr val="FF0000"/>
                    </a:solidFill>
                  </a:rPr>
                  <a:t>线性无关</a:t>
                </a:r>
                <a:r>
                  <a:rPr lang="zh-CN" altLang="en-US" sz="1900" dirty="0"/>
                  <a:t>。则存</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𝝁</m:t>
                        </m:r>
                      </m:e>
                      <m:sup>
                        <m:r>
                          <a:rPr lang="en-US" altLang="zh-CN" sz="1900" b="1" i="1" dirty="0">
                            <a:latin typeface="Cambria Math"/>
                          </a:rPr>
                          <m:t>∗</m:t>
                        </m:r>
                      </m:sup>
                    </m:sSup>
                    <m:r>
                      <a:rPr lang="en-US" altLang="zh-CN" sz="1900" i="1" dirty="0">
                        <a:latin typeface="Cambria Math"/>
                      </a:rPr>
                      <m:t>∈ </m:t>
                    </m:r>
                    <m:sSup>
                      <m:sSupPr>
                        <m:ctrlPr>
                          <a:rPr lang="en-US" altLang="zh-CN" sz="1900" b="1" i="1" dirty="0">
                            <a:latin typeface="Cambria Math" panose="02040503050406030204" pitchFamily="18" charset="0"/>
                          </a:rPr>
                        </m:ctrlPr>
                      </m:sSupPr>
                      <m:e>
                        <m:r>
                          <a:rPr lang="en-US" altLang="zh-CN" sz="1900" i="1" dirty="0" err="1">
                            <a:latin typeface="Cambria Math"/>
                          </a:rPr>
                          <m:t>𝑅</m:t>
                        </m:r>
                      </m:e>
                      <m:sup>
                        <m:d>
                          <m:dPr>
                            <m:begChr m:val="|"/>
                            <m:endChr m:val="|"/>
                            <m:ctrlPr>
                              <a:rPr lang="en-US" altLang="zh-CN" sz="1900" b="1" i="1" dirty="0">
                                <a:latin typeface="Cambria Math" panose="02040503050406030204" pitchFamily="18" charset="0"/>
                              </a:rPr>
                            </m:ctrlPr>
                          </m:dPr>
                          <m:e>
                            <m:r>
                              <a:rPr lang="en-US" altLang="zh-CN" sz="1900" b="1" i="1" dirty="0">
                                <a:latin typeface="Cambria Math"/>
                              </a:rPr>
                              <m:t>𝑰</m:t>
                            </m:r>
                          </m:e>
                        </m:d>
                      </m:sup>
                    </m:sSup>
                  </m:oMath>
                </a14:m>
                <a:r>
                  <a:rPr lang="zh-CN" altLang="en-US" sz="1900" dirty="0"/>
                  <a:t>使</a:t>
                </a:r>
                <a:r>
                  <a:rPr lang="en-US" altLang="zh-CN" sz="1900" dirty="0"/>
                  <a:t> </a:t>
                </a:r>
                <a14:m>
                  <m:oMath xmlns:m="http://schemas.openxmlformats.org/officeDocument/2006/math">
                    <m:r>
                      <a:rPr lang="en-US" altLang="zh-CN" sz="1900" dirty="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a:latin typeface="Cambria Math"/>
                      </a:rPr>
                      <m:t>+</m:t>
                    </m:r>
                    <m:sSup>
                      <m:sSupPr>
                        <m:ctrlPr>
                          <a:rPr lang="en-US" altLang="zh-CN" sz="1900" i="1">
                            <a:latin typeface="Cambria Math" panose="02040503050406030204" pitchFamily="18" charset="0"/>
                          </a:rPr>
                        </m:ctrlPr>
                      </m:sSupPr>
                      <m:e>
                        <m:r>
                          <a:rPr lang="en-US" altLang="zh-CN" sz="1900" b="1" i="1">
                            <a:latin typeface="Cambria Math"/>
                          </a:rPr>
                          <m:t>𝝁</m:t>
                        </m:r>
                      </m:e>
                      <m:sup>
                        <m:sSup>
                          <m:sSupPr>
                            <m:ctrlPr>
                              <a:rPr lang="en-US" altLang="zh-CN" sz="1900" i="1">
                                <a:latin typeface="Cambria Math" panose="02040503050406030204" pitchFamily="18" charset="0"/>
                              </a:rPr>
                            </m:ctrlPr>
                          </m:sSupPr>
                          <m:e>
                            <m:r>
                              <a:rPr lang="en-US" altLang="zh-CN" sz="1900" i="1">
                                <a:latin typeface="Cambria Math"/>
                              </a:rPr>
                              <m:t>∗</m:t>
                            </m:r>
                          </m:e>
                          <m:sup>
                            <m:r>
                              <a:rPr lang="en-US" altLang="zh-CN" sz="1900" i="1">
                                <a:latin typeface="Cambria Math"/>
                              </a:rPr>
                              <m:t>𝑻</m:t>
                            </m:r>
                          </m:sup>
                        </m:sSup>
                      </m:sup>
                    </m:sSup>
                    <m:sSub>
                      <m:sSubPr>
                        <m:ctrlPr>
                          <a:rPr lang="en-US" altLang="zh-CN" sz="1900" b="1" i="1">
                            <a:latin typeface="Cambria Math" panose="02040503050406030204" pitchFamily="18" charset="0"/>
                          </a:rPr>
                        </m:ctrlPr>
                      </m:sSubPr>
                      <m:e>
                        <m:r>
                          <a:rPr lang="en-US" altLang="zh-CN" sz="1900" b="1">
                            <a:latin typeface="Cambria Math"/>
                          </a:rPr>
                          <m:t>𝛁</m:t>
                        </m:r>
                        <m:r>
                          <a:rPr lang="en-US" altLang="zh-CN" sz="1900" b="1" i="1">
                            <a:latin typeface="Cambria Math"/>
                          </a:rPr>
                          <m:t>𝒈</m:t>
                        </m:r>
                      </m:e>
                      <m:sub>
                        <m:r>
                          <a:rPr lang="en-US" altLang="zh-CN" sz="1900" b="1" i="1">
                            <a:latin typeface="Cambria Math"/>
                          </a:rPr>
                          <m:t>𝑰</m:t>
                        </m:r>
                      </m:sub>
                    </m:sSub>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i="1">
                        <a:latin typeface="Cambria Math"/>
                      </a:rPr>
                      <m:t>=</m:t>
                    </m:r>
                    <m:r>
                      <a:rPr lang="en-US" altLang="zh-CN" sz="1900" i="1">
                        <a:latin typeface="Cambria Math"/>
                      </a:rPr>
                      <m:t>𝟎</m:t>
                    </m:r>
                  </m:oMath>
                </a14:m>
                <a:r>
                  <a:rPr lang="zh-CN" altLang="en-US" sz="1900" dirty="0"/>
                  <a:t>。表明目标函数在最优点的梯度值是起作用约束函数在该点梯度值的组合。如果</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𝒈</m:t>
                        </m:r>
                      </m:e>
                      <m:sub>
                        <m:r>
                          <a:rPr lang="en-US" altLang="zh-CN" sz="1900" i="1">
                            <a:latin typeface="Cambria Math"/>
                          </a:rPr>
                          <m:t>𝒊</m:t>
                        </m:r>
                      </m:sub>
                    </m:sSub>
                    <m:r>
                      <a:rPr lang="en-US" altLang="zh-CN" sz="1900" i="1">
                        <a:latin typeface="Cambria Math"/>
                      </a:rPr>
                      <m:t>,</m:t>
                    </m:r>
                    <m:r>
                      <a:rPr lang="en-US" altLang="zh-CN" sz="1900" i="1">
                        <a:latin typeface="Cambria Math"/>
                      </a:rPr>
                      <m:t>𝒊</m:t>
                    </m:r>
                    <m:r>
                      <a:rPr lang="en-US" altLang="zh-CN" sz="1900" i="1">
                        <a:latin typeface="Cambria Math"/>
                      </a:rPr>
                      <m:t>∉</m:t>
                    </m:r>
                    <m:r>
                      <a:rPr lang="en-US" altLang="zh-CN" sz="1900" i="1">
                        <a:latin typeface="Cambria Math"/>
                      </a:rPr>
                      <m:t>𝑰</m:t>
                    </m:r>
                  </m:oMath>
                </a14:m>
                <a:r>
                  <a:rPr lang="zh-CN" altLang="en-US" sz="1900" dirty="0"/>
                  <a:t>在</a:t>
                </a:r>
                <a14:m>
                  <m:oMath xmlns:m="http://schemas.openxmlformats.org/officeDocument/2006/math">
                    <m:sSup>
                      <m:sSupPr>
                        <m:ctrlPr>
                          <a:rPr lang="en-US" altLang="zh-CN" sz="1900" b="1" i="1" dirty="0">
                            <a:latin typeface="Cambria Math" panose="02040503050406030204" pitchFamily="18" charset="0"/>
                          </a:rPr>
                        </m:ctrlPr>
                      </m:sSupPr>
                      <m:e>
                        <m:r>
                          <a:rPr lang="en-US" altLang="zh-CN" sz="1900" b="1" i="1" dirty="0">
                            <a:latin typeface="Cambria Math"/>
                          </a:rPr>
                          <m:t>𝒙</m:t>
                        </m:r>
                      </m:e>
                      <m:sup>
                        <m:r>
                          <a:rPr lang="en-US" altLang="zh-CN" sz="1900" b="1" i="1" dirty="0">
                            <a:latin typeface="Cambria Math"/>
                          </a:rPr>
                          <m:t>∗</m:t>
                        </m:r>
                      </m:sup>
                    </m:sSup>
                  </m:oMath>
                </a14:m>
                <a:r>
                  <a:rPr lang="zh-CN" altLang="en-US" sz="1900" dirty="0"/>
                  <a:t>点也可微</a:t>
                </a:r>
                <a:r>
                  <a:rPr lang="en-US" altLang="zh-CN" sz="1900" dirty="0"/>
                  <a:t>,</a:t>
                </a:r>
                <a:r>
                  <a:rPr lang="zh-CN" altLang="en-US" sz="1900" dirty="0"/>
                  <a:t>则下列关系式成立</a:t>
                </a:r>
                <a:endParaRPr lang="en-US" altLang="zh-CN" sz="1900" dirty="0"/>
              </a:p>
              <a:p>
                <a:pPr lvl="1"/>
                <a14:m>
                  <m:oMath xmlns:m="http://schemas.openxmlformats.org/officeDocument/2006/math">
                    <m:r>
                      <a:rPr lang="en-US" altLang="zh-CN" sz="1520" dirty="0">
                        <a:latin typeface="Cambria Math"/>
                      </a:rPr>
                      <m:t>𝛻</m:t>
                    </m:r>
                    <m:r>
                      <a:rPr lang="en-US" altLang="zh-CN" sz="1520" i="1">
                        <a:latin typeface="Cambria Math"/>
                      </a:rPr>
                      <m:t>𝒇</m:t>
                    </m:r>
                    <m:d>
                      <m:dPr>
                        <m:ctrlPr>
                          <a:rPr lang="en-US" altLang="zh-CN" sz="1520" i="1">
                            <a:latin typeface="Cambria Math" panose="02040503050406030204" pitchFamily="18" charset="0"/>
                          </a:rPr>
                        </m:ctrlPr>
                      </m:dPr>
                      <m:e>
                        <m:sSup>
                          <m:sSupPr>
                            <m:ctrlPr>
                              <a:rPr lang="en-US" altLang="zh-CN" sz="1520" i="1">
                                <a:latin typeface="Cambria Math" panose="02040503050406030204" pitchFamily="18" charset="0"/>
                              </a:rPr>
                            </m:ctrlPr>
                          </m:sSupPr>
                          <m:e>
                            <m:r>
                              <a:rPr lang="en-US" altLang="zh-CN" sz="1520" i="1">
                                <a:latin typeface="Cambria Math"/>
                              </a:rPr>
                              <m:t>𝒙</m:t>
                            </m:r>
                          </m:e>
                          <m:sup>
                            <m:r>
                              <a:rPr lang="en-US" altLang="zh-CN" sz="1520" i="1">
                                <a:latin typeface="Cambria Math"/>
                              </a:rPr>
                              <m:t>∗</m:t>
                            </m:r>
                          </m:sup>
                        </m:sSup>
                      </m:e>
                    </m:d>
                    <m:r>
                      <a:rPr lang="en-US" altLang="zh-CN" sz="1520">
                        <a:latin typeface="Cambria Math"/>
                      </a:rPr>
                      <m:t>+</m:t>
                    </m:r>
                    <m:f>
                      <m:fPr>
                        <m:ctrlPr>
                          <a:rPr lang="en-US" altLang="zh-CN" sz="1520" b="1" i="1">
                            <a:latin typeface="Cambria Math" panose="02040503050406030204" pitchFamily="18" charset="0"/>
                          </a:rPr>
                        </m:ctrlPr>
                      </m:fPr>
                      <m:num>
                        <m:r>
                          <a:rPr lang="en-US" altLang="zh-CN" sz="1520" i="1">
                            <a:latin typeface="Cambria Math"/>
                            <a:ea typeface="Cambria Math"/>
                          </a:rPr>
                          <m:t>𝝏</m:t>
                        </m:r>
                        <m:r>
                          <a:rPr lang="en-US" altLang="zh-CN" sz="1520" b="1" i="1">
                            <a:latin typeface="Cambria Math"/>
                            <a:ea typeface="Cambria Math"/>
                          </a:rPr>
                          <m:t>𝒈</m:t>
                        </m:r>
                        <m:d>
                          <m:dPr>
                            <m:ctrlPr>
                              <a:rPr lang="en-US" altLang="zh-CN" sz="1520" i="1">
                                <a:latin typeface="Cambria Math" panose="02040503050406030204" pitchFamily="18" charset="0"/>
                              </a:rPr>
                            </m:ctrlPr>
                          </m:dPr>
                          <m:e>
                            <m:sSup>
                              <m:sSupPr>
                                <m:ctrlPr>
                                  <a:rPr lang="en-US" altLang="zh-CN" sz="1520" i="1">
                                    <a:latin typeface="Cambria Math" panose="02040503050406030204" pitchFamily="18" charset="0"/>
                                  </a:rPr>
                                </m:ctrlPr>
                              </m:sSupPr>
                              <m:e>
                                <m:r>
                                  <a:rPr lang="en-US" altLang="zh-CN" sz="1520" i="1">
                                    <a:latin typeface="Cambria Math"/>
                                  </a:rPr>
                                  <m:t>𝒙</m:t>
                                </m:r>
                              </m:e>
                              <m:sup>
                                <m:r>
                                  <a:rPr lang="en-US" altLang="zh-CN" sz="1520" i="1">
                                    <a:latin typeface="Cambria Math"/>
                                  </a:rPr>
                                  <m:t>∗</m:t>
                                </m:r>
                              </m:sup>
                            </m:sSup>
                          </m:e>
                        </m:d>
                      </m:num>
                      <m:den>
                        <m:r>
                          <a:rPr lang="en-US" altLang="zh-CN" sz="1520" b="1" i="1">
                            <a:latin typeface="Cambria Math"/>
                            <a:ea typeface="Cambria Math"/>
                          </a:rPr>
                          <m:t>𝝏</m:t>
                        </m:r>
                        <m:r>
                          <a:rPr lang="en-US" altLang="zh-CN" sz="1520" b="1" i="1">
                            <a:latin typeface="Cambria Math"/>
                            <a:ea typeface="Cambria Math"/>
                          </a:rPr>
                          <m:t>𝒙</m:t>
                        </m:r>
                      </m:den>
                    </m:f>
                    <m:sSup>
                      <m:sSupPr>
                        <m:ctrlPr>
                          <a:rPr lang="en-US" altLang="zh-CN" sz="1520" b="1" i="1">
                            <a:latin typeface="Cambria Math" panose="02040503050406030204" pitchFamily="18" charset="0"/>
                            <a:ea typeface="Cambria Math"/>
                          </a:rPr>
                        </m:ctrlPr>
                      </m:sSupPr>
                      <m:e>
                        <m:r>
                          <a:rPr lang="en-US" altLang="zh-CN" sz="1520" b="1" i="1">
                            <a:latin typeface="Cambria Math"/>
                            <a:ea typeface="Cambria Math"/>
                          </a:rPr>
                          <m:t>𝝁</m:t>
                        </m:r>
                      </m:e>
                      <m:sup>
                        <m:r>
                          <a:rPr lang="en-US" altLang="zh-CN" sz="1520" b="1" i="1">
                            <a:latin typeface="Cambria Math"/>
                            <a:ea typeface="Cambria Math"/>
                          </a:rPr>
                          <m:t>∗</m:t>
                        </m:r>
                      </m:sup>
                    </m:sSup>
                    <m:r>
                      <a:rPr lang="en-US" altLang="zh-CN" sz="1520" i="1">
                        <a:latin typeface="Cambria Math"/>
                      </a:rPr>
                      <m:t>=</m:t>
                    </m:r>
                    <m:r>
                      <a:rPr lang="en-US" altLang="zh-CN" sz="1520" i="1">
                        <a:latin typeface="Cambria Math"/>
                      </a:rPr>
                      <m:t>𝟎</m:t>
                    </m:r>
                  </m:oMath>
                </a14:m>
                <a:endParaRPr lang="en-US" altLang="zh-CN" sz="1520" dirty="0"/>
              </a:p>
              <a:p>
                <a:pPr lvl="1"/>
                <a14:m>
                  <m:oMath xmlns:m="http://schemas.openxmlformats.org/officeDocument/2006/math">
                    <m:sSup>
                      <m:sSupPr>
                        <m:ctrlPr>
                          <a:rPr lang="en-US" altLang="zh-CN" sz="1520" b="1" i="1">
                            <a:latin typeface="Cambria Math" panose="02040503050406030204" pitchFamily="18" charset="0"/>
                          </a:rPr>
                        </m:ctrlPr>
                      </m:sSupPr>
                      <m:e>
                        <m:r>
                          <a:rPr lang="en-US" altLang="zh-CN" sz="1520" b="1" i="1">
                            <a:latin typeface="Cambria Math"/>
                          </a:rPr>
                          <m:t>𝝁</m:t>
                        </m:r>
                      </m:e>
                      <m:sup>
                        <m:r>
                          <a:rPr lang="en-US" altLang="zh-CN" sz="1520" b="1" i="1">
                            <a:latin typeface="Cambria Math"/>
                          </a:rPr>
                          <m:t>∗</m:t>
                        </m:r>
                      </m:sup>
                    </m:sSup>
                    <m:r>
                      <a:rPr lang="en-US" altLang="zh-CN" sz="1520" b="1" i="1">
                        <a:latin typeface="Cambria Math"/>
                      </a:rPr>
                      <m:t>≥</m:t>
                    </m:r>
                    <m:r>
                      <a:rPr lang="en-US" altLang="zh-CN" sz="1520" b="1" i="1">
                        <a:latin typeface="Cambria Math"/>
                      </a:rPr>
                      <m:t>𝟎</m:t>
                    </m:r>
                  </m:oMath>
                </a14:m>
                <a:endParaRPr lang="en-US" altLang="zh-CN" sz="1520" b="1" dirty="0"/>
              </a:p>
              <a:p>
                <a:pPr lvl="1"/>
                <a14:m>
                  <m:oMath xmlns:m="http://schemas.openxmlformats.org/officeDocument/2006/math">
                    <m:sSup>
                      <m:sSupPr>
                        <m:ctrlPr>
                          <a:rPr lang="en-US" altLang="zh-CN" sz="1520" b="1" i="1">
                            <a:solidFill>
                              <a:srgbClr val="CC00CC"/>
                            </a:solidFill>
                            <a:latin typeface="Cambria Math" panose="02040503050406030204" pitchFamily="18" charset="0"/>
                          </a:rPr>
                        </m:ctrlPr>
                      </m:sSupPr>
                      <m:e>
                        <m:sSup>
                          <m:sSupPr>
                            <m:ctrlPr>
                              <a:rPr lang="en-US" altLang="zh-CN" sz="1520" b="1" i="1">
                                <a:solidFill>
                                  <a:srgbClr val="CC00CC"/>
                                </a:solidFill>
                                <a:latin typeface="Cambria Math" panose="02040503050406030204" pitchFamily="18" charset="0"/>
                              </a:rPr>
                            </m:ctrlPr>
                          </m:sSupPr>
                          <m:e>
                            <m:r>
                              <a:rPr lang="en-US" altLang="zh-CN" sz="1520" b="1" i="1">
                                <a:solidFill>
                                  <a:srgbClr val="CC00CC"/>
                                </a:solidFill>
                                <a:latin typeface="Cambria Math"/>
                              </a:rPr>
                              <m:t>𝝁</m:t>
                            </m:r>
                          </m:e>
                          <m:sup>
                            <m:r>
                              <a:rPr lang="en-US" altLang="zh-CN" sz="1520" b="1" i="1">
                                <a:solidFill>
                                  <a:srgbClr val="CC00CC"/>
                                </a:solidFill>
                                <a:latin typeface="Cambria Math"/>
                              </a:rPr>
                              <m:t>∗</m:t>
                            </m:r>
                          </m:sup>
                        </m:sSup>
                      </m:e>
                      <m:sup>
                        <m:r>
                          <a:rPr lang="en-US" altLang="zh-CN" sz="1520" b="1" i="1">
                            <a:solidFill>
                              <a:srgbClr val="CC00CC"/>
                            </a:solidFill>
                            <a:latin typeface="Cambria Math"/>
                          </a:rPr>
                          <m:t>𝑻</m:t>
                        </m:r>
                      </m:sup>
                    </m:sSup>
                    <m:r>
                      <a:rPr lang="en-US" altLang="zh-CN" sz="1520" b="1" i="1">
                        <a:solidFill>
                          <a:srgbClr val="CC00CC"/>
                        </a:solidFill>
                        <a:latin typeface="Cambria Math"/>
                      </a:rPr>
                      <m:t>𝒈</m:t>
                    </m:r>
                    <m:d>
                      <m:dPr>
                        <m:ctrlPr>
                          <a:rPr lang="en-US" altLang="zh-CN" sz="1520" b="1" i="1">
                            <a:solidFill>
                              <a:srgbClr val="CC00CC"/>
                            </a:solidFill>
                            <a:latin typeface="Cambria Math" panose="02040503050406030204" pitchFamily="18" charset="0"/>
                          </a:rPr>
                        </m:ctrlPr>
                      </m:dPr>
                      <m:e>
                        <m:sSup>
                          <m:sSupPr>
                            <m:ctrlPr>
                              <a:rPr lang="en-US" altLang="zh-CN" sz="1520" b="1" i="1">
                                <a:solidFill>
                                  <a:srgbClr val="CC00CC"/>
                                </a:solidFill>
                                <a:latin typeface="Cambria Math" panose="02040503050406030204" pitchFamily="18" charset="0"/>
                              </a:rPr>
                            </m:ctrlPr>
                          </m:sSupPr>
                          <m:e>
                            <m:r>
                              <a:rPr lang="en-US" altLang="zh-CN" sz="1520" b="1" i="1">
                                <a:solidFill>
                                  <a:srgbClr val="CC00CC"/>
                                </a:solidFill>
                                <a:latin typeface="Cambria Math"/>
                              </a:rPr>
                              <m:t>𝒙</m:t>
                            </m:r>
                          </m:e>
                          <m:sup>
                            <m:r>
                              <a:rPr lang="en-US" altLang="zh-CN" sz="1520" b="1" i="1">
                                <a:solidFill>
                                  <a:srgbClr val="CC00CC"/>
                                </a:solidFill>
                                <a:latin typeface="Cambria Math"/>
                              </a:rPr>
                              <m:t>∗</m:t>
                            </m:r>
                          </m:sup>
                        </m:sSup>
                      </m:e>
                    </m:d>
                    <m:r>
                      <a:rPr lang="en-US" altLang="zh-CN" sz="1520" b="1" i="1">
                        <a:solidFill>
                          <a:srgbClr val="CC00CC"/>
                        </a:solidFill>
                        <a:latin typeface="Cambria Math"/>
                      </a:rPr>
                      <m:t>=</m:t>
                    </m:r>
                    <m:r>
                      <a:rPr lang="en-US" altLang="zh-CN" sz="1520" b="1" i="1">
                        <a:solidFill>
                          <a:srgbClr val="CC00CC"/>
                        </a:solidFill>
                        <a:latin typeface="Cambria Math"/>
                      </a:rPr>
                      <m:t>𝟎</m:t>
                    </m:r>
                  </m:oMath>
                </a14:m>
                <a:r>
                  <a:rPr lang="zh-CN" altLang="en-US" sz="1520" dirty="0">
                    <a:solidFill>
                      <a:srgbClr val="CC00CC"/>
                    </a:solidFill>
                  </a:rPr>
                  <a:t>：互补松弛性条件</a:t>
                </a:r>
                <a:endParaRPr lang="en-US" altLang="zh-CN" sz="1520" dirty="0">
                  <a:solidFill>
                    <a:srgbClr val="CC00CC"/>
                  </a:solidFill>
                </a:endParaRPr>
              </a:p>
              <a:p>
                <a:endParaRPr lang="zh-CN" alt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464" t="-1211" r="-58"/>
                </a:stretch>
              </a:blipFill>
            </p:spPr>
            <p:txBody>
              <a:bodyPr/>
              <a:lstStyle/>
              <a:p>
                <a:r>
                  <a:rPr lang="zh-CN" altLang="en-US">
                    <a:noFill/>
                  </a:rPr>
                  <a:t> </a:t>
                </a:r>
              </a:p>
            </p:txBody>
          </p:sp>
        </mc:Fallback>
      </mc:AlternateContent>
      <p:graphicFrame>
        <p:nvGraphicFramePr>
          <p:cNvPr id="4" name="Object 4"/>
          <p:cNvGraphicFramePr>
            <a:graphicFrameLocks noChangeAspect="1"/>
          </p:cNvGraphicFramePr>
          <p:nvPr/>
        </p:nvGraphicFramePr>
        <p:xfrm>
          <a:off x="2675344" y="1034540"/>
          <a:ext cx="4579742" cy="1687069"/>
        </p:xfrm>
        <a:graphic>
          <a:graphicData uri="http://schemas.openxmlformats.org/presentationml/2006/ole">
            <mc:AlternateContent xmlns:mc="http://schemas.openxmlformats.org/markup-compatibility/2006">
              <mc:Choice xmlns:v="urn:schemas-microsoft-com:vml" Requires="v">
                <p:oleObj spid="_x0000_s3076" name="Equation" r:id="rId4" imgW="53035200" imgH="26822400" progId="Equation.3">
                  <p:embed/>
                </p:oleObj>
              </mc:Choice>
              <mc:Fallback>
                <p:oleObj name="Equation" r:id="rId4" imgW="53035200" imgH="26822400" progId="Equation.3">
                  <p:embed/>
                  <p:pic>
                    <p:nvPicPr>
                      <p:cNvPr id="4" name="Object 4"/>
                      <p:cNvPicPr>
                        <a:picLocks noChangeAspect="1" noChangeArrowheads="1"/>
                      </p:cNvPicPr>
                      <p:nvPr/>
                    </p:nvPicPr>
                    <p:blipFill>
                      <a:blip r:embed="rId5"/>
                      <a:srcRect/>
                      <a:stretch>
                        <a:fillRect/>
                      </a:stretch>
                    </p:blipFill>
                    <p:spPr bwMode="auto">
                      <a:xfrm>
                        <a:off x="2675344" y="1034540"/>
                        <a:ext cx="4579742" cy="1687069"/>
                      </a:xfrm>
                      <a:prstGeom prst="rect">
                        <a:avLst/>
                      </a:prstGeom>
                      <a:noFill/>
                    </p:spPr>
                  </p:pic>
                </p:oleObj>
              </mc:Fallback>
            </mc:AlternateContent>
          </a:graphicData>
        </a:graphic>
      </p:graphicFrame>
      <p:grpSp>
        <p:nvGrpSpPr>
          <p:cNvPr id="46" name="Group 45"/>
          <p:cNvGrpSpPr/>
          <p:nvPr/>
        </p:nvGrpSpPr>
        <p:grpSpPr>
          <a:xfrm>
            <a:off x="7529116" y="909148"/>
            <a:ext cx="3495623" cy="1954689"/>
            <a:chOff x="2209799" y="3944069"/>
            <a:chExt cx="4343401" cy="2532932"/>
          </a:xfrm>
        </p:grpSpPr>
        <p:sp>
          <p:nvSpPr>
            <p:cNvPr id="6" name="Line 6"/>
            <p:cNvSpPr>
              <a:spLocks noChangeShapeType="1"/>
            </p:cNvSpPr>
            <p:nvPr/>
          </p:nvSpPr>
          <p:spPr bwMode="auto">
            <a:xfrm>
              <a:off x="2438400" y="5791200"/>
              <a:ext cx="3352800"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7" name="Line 7"/>
            <p:cNvSpPr>
              <a:spLocks noChangeShapeType="1"/>
            </p:cNvSpPr>
            <p:nvPr/>
          </p:nvSpPr>
          <p:spPr bwMode="auto">
            <a:xfrm flipV="1">
              <a:off x="2665413" y="3960813"/>
              <a:ext cx="0" cy="2516188"/>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8" name="Arc 9"/>
            <p:cNvSpPr/>
            <p:nvPr/>
          </p:nvSpPr>
          <p:spPr bwMode="auto">
            <a:xfrm>
              <a:off x="2514600" y="4878388"/>
              <a:ext cx="1219200" cy="1255713"/>
            </a:xfrm>
            <a:custGeom>
              <a:avLst/>
              <a:gdLst>
                <a:gd name="G0" fmla="+- 0 0 0"/>
                <a:gd name="G1" fmla="+- 21600 0 0"/>
                <a:gd name="G2" fmla="+- 21600 0 0"/>
                <a:gd name="T0" fmla="*/ 0 w 21600"/>
                <a:gd name="T1" fmla="*/ 0 h 23730"/>
                <a:gd name="T2" fmla="*/ 21495 w 21600"/>
                <a:gd name="T3" fmla="*/ 23730 h 23730"/>
                <a:gd name="T4" fmla="*/ 0 w 21600"/>
                <a:gd name="T5" fmla="*/ 21600 h 23730"/>
              </a:gdLst>
              <a:ahLst/>
              <a:cxnLst>
                <a:cxn ang="0">
                  <a:pos x="T0" y="T1"/>
                </a:cxn>
                <a:cxn ang="0">
                  <a:pos x="T2" y="T3"/>
                </a:cxn>
                <a:cxn ang="0">
                  <a:pos x="T4" y="T5"/>
                </a:cxn>
              </a:cxnLst>
              <a:rect l="0" t="0" r="r" b="b"/>
              <a:pathLst>
                <a:path w="21600" h="23730" fill="none" extrusionOk="0">
                  <a:moveTo>
                    <a:pt x="-1" y="0"/>
                  </a:moveTo>
                  <a:cubicBezTo>
                    <a:pt x="11929" y="0"/>
                    <a:pt x="21600" y="9670"/>
                    <a:pt x="21600" y="21600"/>
                  </a:cubicBezTo>
                  <a:cubicBezTo>
                    <a:pt x="21600" y="22311"/>
                    <a:pt x="21564" y="23022"/>
                    <a:pt x="21494" y="23729"/>
                  </a:cubicBezTo>
                </a:path>
                <a:path w="21600" h="23730" stroke="0" extrusionOk="0">
                  <a:moveTo>
                    <a:pt x="-1" y="0"/>
                  </a:moveTo>
                  <a:cubicBezTo>
                    <a:pt x="11929" y="0"/>
                    <a:pt x="21600" y="9670"/>
                    <a:pt x="21600" y="21600"/>
                  </a:cubicBezTo>
                  <a:cubicBezTo>
                    <a:pt x="21600" y="22311"/>
                    <a:pt x="21564" y="23022"/>
                    <a:pt x="21494" y="23729"/>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900"/>
            </a:p>
          </p:txBody>
        </p:sp>
        <p:sp>
          <p:nvSpPr>
            <p:cNvPr id="9" name="Line 10"/>
            <p:cNvSpPr>
              <a:spLocks noChangeShapeType="1"/>
            </p:cNvSpPr>
            <p:nvPr/>
          </p:nvSpPr>
          <p:spPr bwMode="auto">
            <a:xfrm>
              <a:off x="2667000" y="5029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0" name="Line 11"/>
            <p:cNvSpPr>
              <a:spLocks noChangeShapeType="1"/>
            </p:cNvSpPr>
            <p:nvPr/>
          </p:nvSpPr>
          <p:spPr bwMode="auto">
            <a:xfrm>
              <a:off x="2667000" y="5410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1" name="Line 12"/>
            <p:cNvSpPr>
              <a:spLocks noChangeShapeType="1"/>
            </p:cNvSpPr>
            <p:nvPr/>
          </p:nvSpPr>
          <p:spPr bwMode="auto">
            <a:xfrm>
              <a:off x="35814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2" name="Line 13"/>
            <p:cNvSpPr>
              <a:spLocks noChangeShapeType="1"/>
            </p:cNvSpPr>
            <p:nvPr/>
          </p:nvSpPr>
          <p:spPr bwMode="auto">
            <a:xfrm>
              <a:off x="31242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3" name="Line 14"/>
            <p:cNvSpPr>
              <a:spLocks noChangeShapeType="1"/>
            </p:cNvSpPr>
            <p:nvPr/>
          </p:nvSpPr>
          <p:spPr bwMode="auto">
            <a:xfrm>
              <a:off x="40386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4" name="Line 16"/>
            <p:cNvSpPr>
              <a:spLocks noChangeShapeType="1"/>
            </p:cNvSpPr>
            <p:nvPr/>
          </p:nvSpPr>
          <p:spPr bwMode="auto">
            <a:xfrm>
              <a:off x="45720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5" name="Line 17"/>
            <p:cNvSpPr>
              <a:spLocks noChangeShapeType="1"/>
            </p:cNvSpPr>
            <p:nvPr/>
          </p:nvSpPr>
          <p:spPr bwMode="auto">
            <a:xfrm>
              <a:off x="2209799" y="4876799"/>
              <a:ext cx="3352799" cy="129539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16" name="Rectangle 18"/>
            <p:cNvSpPr>
              <a:spLocks noChangeArrowheads="1"/>
            </p:cNvSpPr>
            <p:nvPr/>
          </p:nvSpPr>
          <p:spPr bwMode="auto">
            <a:xfrm>
              <a:off x="2895600" y="5867400"/>
              <a:ext cx="3810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710" dirty="0">
                  <a:solidFill>
                    <a:srgbClr val="FF0000"/>
                  </a:solidFill>
                </a:rPr>
                <a:t>1</a:t>
              </a:r>
            </a:p>
          </p:txBody>
        </p:sp>
        <p:sp>
          <p:nvSpPr>
            <p:cNvPr id="17" name="Rectangle 19"/>
            <p:cNvSpPr>
              <a:spLocks noChangeArrowheads="1"/>
            </p:cNvSpPr>
            <p:nvPr/>
          </p:nvSpPr>
          <p:spPr bwMode="auto">
            <a:xfrm>
              <a:off x="3505200" y="5867400"/>
              <a:ext cx="1524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710" dirty="0">
                  <a:solidFill>
                    <a:srgbClr val="FF0000"/>
                  </a:solidFill>
                </a:rPr>
                <a:t>2</a:t>
              </a:r>
            </a:p>
          </p:txBody>
        </p:sp>
        <p:sp>
          <p:nvSpPr>
            <p:cNvPr id="18" name="Rectangle 20"/>
            <p:cNvSpPr>
              <a:spLocks noChangeArrowheads="1"/>
            </p:cNvSpPr>
            <p:nvPr/>
          </p:nvSpPr>
          <p:spPr bwMode="auto">
            <a:xfrm>
              <a:off x="3886200" y="5867400"/>
              <a:ext cx="2286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900" dirty="0">
                  <a:solidFill>
                    <a:srgbClr val="FF0000"/>
                  </a:solidFill>
                </a:rPr>
                <a:t>3</a:t>
              </a:r>
            </a:p>
          </p:txBody>
        </p:sp>
        <p:sp>
          <p:nvSpPr>
            <p:cNvPr id="19" name="Rectangle 21"/>
            <p:cNvSpPr>
              <a:spLocks noChangeArrowheads="1"/>
            </p:cNvSpPr>
            <p:nvPr/>
          </p:nvSpPr>
          <p:spPr bwMode="auto">
            <a:xfrm>
              <a:off x="4419600" y="5867400"/>
              <a:ext cx="3048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710" dirty="0">
                  <a:solidFill>
                    <a:srgbClr val="FF0000"/>
                  </a:solidFill>
                </a:rPr>
                <a:t>4</a:t>
              </a:r>
            </a:p>
          </p:txBody>
        </p:sp>
        <p:sp>
          <p:nvSpPr>
            <p:cNvPr id="20" name="Rectangle 22"/>
            <p:cNvSpPr>
              <a:spLocks noChangeArrowheads="1"/>
            </p:cNvSpPr>
            <p:nvPr/>
          </p:nvSpPr>
          <p:spPr bwMode="auto">
            <a:xfrm>
              <a:off x="2362200" y="5334000"/>
              <a:ext cx="2286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710">
                  <a:solidFill>
                    <a:srgbClr val="FF0000"/>
                  </a:solidFill>
                </a:rPr>
                <a:t>1</a:t>
              </a:r>
            </a:p>
          </p:txBody>
        </p:sp>
        <p:sp>
          <p:nvSpPr>
            <p:cNvPr id="21" name="Rectangle 23"/>
            <p:cNvSpPr>
              <a:spLocks noChangeArrowheads="1"/>
            </p:cNvSpPr>
            <p:nvPr/>
          </p:nvSpPr>
          <p:spPr bwMode="auto">
            <a:xfrm>
              <a:off x="2438400" y="4953000"/>
              <a:ext cx="1524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710">
                  <a:solidFill>
                    <a:srgbClr val="FF0000"/>
                  </a:solidFill>
                </a:rPr>
                <a:t>2</a:t>
              </a:r>
            </a:p>
          </p:txBody>
        </p:sp>
        <p:sp>
          <p:nvSpPr>
            <p:cNvPr id="22" name="Line 24"/>
            <p:cNvSpPr>
              <a:spLocks noChangeShapeType="1"/>
            </p:cNvSpPr>
            <p:nvPr/>
          </p:nvSpPr>
          <p:spPr bwMode="auto">
            <a:xfrm>
              <a:off x="4560063" y="4495800"/>
              <a:ext cx="1524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3" name="Line 25"/>
            <p:cNvSpPr>
              <a:spLocks noChangeShapeType="1"/>
            </p:cNvSpPr>
            <p:nvPr/>
          </p:nvSpPr>
          <p:spPr bwMode="auto">
            <a:xfrm>
              <a:off x="2667000" y="5257800"/>
              <a:ext cx="3810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4" name="Line 26"/>
            <p:cNvSpPr>
              <a:spLocks noChangeShapeType="1"/>
            </p:cNvSpPr>
            <p:nvPr/>
          </p:nvSpPr>
          <p:spPr bwMode="auto">
            <a:xfrm>
              <a:off x="2743200" y="51816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5" name="Line 27"/>
            <p:cNvSpPr>
              <a:spLocks noChangeShapeType="1"/>
            </p:cNvSpPr>
            <p:nvPr/>
          </p:nvSpPr>
          <p:spPr bwMode="auto">
            <a:xfrm>
              <a:off x="2971800" y="52578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6" name="Line 28"/>
            <p:cNvSpPr>
              <a:spLocks noChangeShapeType="1"/>
            </p:cNvSpPr>
            <p:nvPr/>
          </p:nvSpPr>
          <p:spPr bwMode="auto">
            <a:xfrm>
              <a:off x="3276600" y="5410200"/>
              <a:ext cx="3048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7" name="Line 31"/>
            <p:cNvSpPr>
              <a:spLocks noChangeShapeType="1"/>
            </p:cNvSpPr>
            <p:nvPr/>
          </p:nvSpPr>
          <p:spPr bwMode="auto">
            <a:xfrm>
              <a:off x="3429000" y="54102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8" name="Line 32"/>
            <p:cNvSpPr>
              <a:spLocks noChangeShapeType="1"/>
            </p:cNvSpPr>
            <p:nvPr/>
          </p:nvSpPr>
          <p:spPr bwMode="auto">
            <a:xfrm>
              <a:off x="3048000" y="5257800"/>
              <a:ext cx="381000" cy="3810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29" name="Line 33"/>
            <p:cNvSpPr>
              <a:spLocks noChangeShapeType="1"/>
            </p:cNvSpPr>
            <p:nvPr/>
          </p:nvSpPr>
          <p:spPr bwMode="auto">
            <a:xfrm>
              <a:off x="2819400" y="51816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30" name="Line 34"/>
            <p:cNvSpPr>
              <a:spLocks noChangeShapeType="1"/>
            </p:cNvSpPr>
            <p:nvPr/>
          </p:nvSpPr>
          <p:spPr bwMode="auto">
            <a:xfrm>
              <a:off x="2743200" y="52578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31" name="Line 35"/>
            <p:cNvSpPr>
              <a:spLocks noChangeShapeType="1"/>
            </p:cNvSpPr>
            <p:nvPr/>
          </p:nvSpPr>
          <p:spPr bwMode="auto">
            <a:xfrm>
              <a:off x="2743200" y="5486400"/>
              <a:ext cx="2286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32" name="Line 36"/>
            <p:cNvSpPr>
              <a:spLocks noChangeShapeType="1"/>
            </p:cNvSpPr>
            <p:nvPr/>
          </p:nvSpPr>
          <p:spPr bwMode="auto">
            <a:xfrm>
              <a:off x="2667000" y="5638800"/>
              <a:ext cx="7620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33" name="Line 37"/>
            <p:cNvSpPr>
              <a:spLocks noChangeShapeType="1"/>
            </p:cNvSpPr>
            <p:nvPr/>
          </p:nvSpPr>
          <p:spPr bwMode="auto">
            <a:xfrm>
              <a:off x="3276600" y="53340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p:sp>
          <p:nvSpPr>
            <p:cNvPr id="34" name="Line 38"/>
            <p:cNvSpPr>
              <a:spLocks noChangeShapeType="1"/>
            </p:cNvSpPr>
            <p:nvPr/>
          </p:nvSpPr>
          <p:spPr bwMode="auto">
            <a:xfrm>
              <a:off x="3124200" y="55626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mc:AlternateContent xmlns:mc="http://schemas.openxmlformats.org/markup-compatibility/2006" xmlns:a14="http://schemas.microsoft.com/office/drawing/2010/main">
          <mc:Choice Requires="a14">
            <p:sp>
              <p:nvSpPr>
                <p:cNvPr id="35" name="Rectangle 39"/>
                <p:cNvSpPr>
                  <a:spLocks noChangeArrowheads="1"/>
                </p:cNvSpPr>
                <p:nvPr/>
              </p:nvSpPr>
              <p:spPr bwMode="auto">
                <a:xfrm>
                  <a:off x="3505200" y="6096000"/>
                  <a:ext cx="609600" cy="2286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𝑔</m:t>
                        </m:r>
                        <m:r>
                          <a:rPr lang="en-US" altLang="zh-CN" sz="1710" i="1" baseline="-25000" dirty="0">
                            <a:solidFill>
                              <a:srgbClr val="FF0000"/>
                            </a:solidFill>
                            <a:latin typeface="Cambria Math"/>
                          </a:rPr>
                          <m:t>1</m:t>
                        </m:r>
                        <m:r>
                          <a:rPr lang="en-US" altLang="zh-CN" sz="1710" i="1" dirty="0">
                            <a:solidFill>
                              <a:srgbClr val="FF0000"/>
                            </a:solidFill>
                            <a:latin typeface="Cambria Math"/>
                          </a:rPr>
                          <m:t>=0</m:t>
                        </m:r>
                      </m:oMath>
                    </m:oMathPara>
                  </a14:m>
                  <a:endParaRPr lang="en-US" altLang="zh-CN" sz="1710" dirty="0">
                    <a:solidFill>
                      <a:srgbClr val="FF0000"/>
                    </a:solidFill>
                  </a:endParaRPr>
                </a:p>
              </p:txBody>
            </p:sp>
          </mc:Choice>
          <mc:Fallback xmlns="">
            <p:sp>
              <p:nvSpPr>
                <p:cNvPr id="35" name="Rectangle 39"/>
                <p:cNvSpPr>
                  <a:spLocks noRot="1" noChangeAspect="1" noMove="1" noResize="1" noEditPoints="1" noAdjustHandles="1" noChangeArrowheads="1" noChangeShapeType="1" noTextEdit="1"/>
                </p:cNvSpPr>
                <p:nvPr/>
              </p:nvSpPr>
              <p:spPr bwMode="auto">
                <a:xfrm>
                  <a:off x="3505200" y="6096000"/>
                  <a:ext cx="609600" cy="228600"/>
                </a:xfrm>
                <a:prstGeom prst="rect">
                  <a:avLst/>
                </a:prstGeom>
                <a:blipFill rotWithShape="1">
                  <a:blip r:embed="rId6"/>
                  <a:stretch>
                    <a:fillRect l="-40000" t="-10000" r="-17647" b="-70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Rectangle 40"/>
                <p:cNvSpPr>
                  <a:spLocks noChangeArrowheads="1"/>
                </p:cNvSpPr>
                <p:nvPr/>
              </p:nvSpPr>
              <p:spPr bwMode="auto">
                <a:xfrm>
                  <a:off x="5334000" y="5943600"/>
                  <a:ext cx="7620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𝑔</m:t>
                        </m:r>
                        <m:r>
                          <a:rPr lang="en-US" altLang="zh-CN" sz="1710" i="1" baseline="-25000" dirty="0">
                            <a:solidFill>
                              <a:srgbClr val="FF0000"/>
                            </a:solidFill>
                            <a:latin typeface="Cambria Math"/>
                          </a:rPr>
                          <m:t>2</m:t>
                        </m:r>
                        <m:r>
                          <a:rPr lang="en-US" altLang="zh-CN" sz="1710" i="1" dirty="0">
                            <a:solidFill>
                              <a:srgbClr val="FF0000"/>
                            </a:solidFill>
                            <a:latin typeface="Cambria Math"/>
                          </a:rPr>
                          <m:t>=0</m:t>
                        </m:r>
                      </m:oMath>
                    </m:oMathPara>
                  </a14:m>
                  <a:endParaRPr lang="en-US" altLang="zh-CN" sz="1710" dirty="0">
                    <a:solidFill>
                      <a:srgbClr val="FF0000"/>
                    </a:solidFill>
                  </a:endParaRPr>
                </a:p>
              </p:txBody>
            </p:sp>
          </mc:Choice>
          <mc:Fallback xmlns="">
            <p:sp>
              <p:nvSpPr>
                <p:cNvPr id="36" name="Rectangle 40"/>
                <p:cNvSpPr>
                  <a:spLocks noRot="1" noChangeAspect="1" noMove="1" noResize="1" noEditPoints="1" noAdjustHandles="1" noChangeArrowheads="1" noChangeShapeType="1" noTextEdit="1"/>
                </p:cNvSpPr>
                <p:nvPr/>
              </p:nvSpPr>
              <p:spPr bwMode="auto">
                <a:xfrm>
                  <a:off x="5334000" y="5943600"/>
                  <a:ext cx="762000" cy="381000"/>
                </a:xfrm>
                <a:prstGeom prst="rect">
                  <a:avLst/>
                </a:prstGeom>
                <a:blipFill rotWithShape="1">
                  <a:blip r:embed="rId7"/>
                  <a:stretch>
                    <a:fillRect l="-21698" r="-4717" b="-21569"/>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Rectangle 41"/>
                <p:cNvSpPr>
                  <a:spLocks noChangeArrowheads="1"/>
                </p:cNvSpPr>
                <p:nvPr/>
              </p:nvSpPr>
              <p:spPr bwMode="auto">
                <a:xfrm>
                  <a:off x="5791200" y="5410200"/>
                  <a:ext cx="7620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𝑔</m:t>
                        </m:r>
                        <m:r>
                          <a:rPr lang="en-US" altLang="zh-CN" sz="1710" i="1" baseline="-25000" dirty="0">
                            <a:solidFill>
                              <a:srgbClr val="FF0000"/>
                            </a:solidFill>
                            <a:latin typeface="Cambria Math"/>
                          </a:rPr>
                          <m:t>4</m:t>
                        </m:r>
                        <m:r>
                          <a:rPr lang="en-US" altLang="zh-CN" sz="1710" i="1" dirty="0">
                            <a:solidFill>
                              <a:srgbClr val="FF0000"/>
                            </a:solidFill>
                            <a:latin typeface="Cambria Math"/>
                          </a:rPr>
                          <m:t>=0</m:t>
                        </m:r>
                      </m:oMath>
                    </m:oMathPara>
                  </a14:m>
                  <a:endParaRPr lang="en-US" altLang="zh-CN" sz="1710"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𝑥</m:t>
                        </m:r>
                        <m:r>
                          <a:rPr lang="en-US" altLang="zh-CN" sz="1710" i="1" baseline="-25000" dirty="0">
                            <a:solidFill>
                              <a:srgbClr val="FF0000"/>
                            </a:solidFill>
                            <a:latin typeface="Cambria Math"/>
                          </a:rPr>
                          <m:t>1</m:t>
                        </m:r>
                      </m:oMath>
                    </m:oMathPara>
                  </a14:m>
                  <a:endParaRPr lang="en-US" altLang="zh-CN" sz="1710" baseline="-25000" dirty="0">
                    <a:solidFill>
                      <a:srgbClr val="FF0000"/>
                    </a:solidFill>
                  </a:endParaRPr>
                </a:p>
              </p:txBody>
            </p:sp>
          </mc:Choice>
          <mc:Fallback xmlns="">
            <p:sp>
              <p:nvSpPr>
                <p:cNvPr id="37" name="Rectangle 41"/>
                <p:cNvSpPr>
                  <a:spLocks noRot="1" noChangeAspect="1" noMove="1" noResize="1" noEditPoints="1" noAdjustHandles="1" noChangeArrowheads="1" noChangeShapeType="1" noTextEdit="1"/>
                </p:cNvSpPr>
                <p:nvPr/>
              </p:nvSpPr>
              <p:spPr bwMode="auto">
                <a:xfrm>
                  <a:off x="5791200" y="5410200"/>
                  <a:ext cx="762000" cy="533400"/>
                </a:xfrm>
                <a:prstGeom prst="rect">
                  <a:avLst/>
                </a:prstGeom>
                <a:blipFill rotWithShape="1">
                  <a:blip r:embed="rId8"/>
                  <a:stretch>
                    <a:fillRect l="-22642" t="-5634" r="-3774" b="-25352"/>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Rectangle 43"/>
                <p:cNvSpPr>
                  <a:spLocks noChangeArrowheads="1"/>
                </p:cNvSpPr>
                <p:nvPr/>
              </p:nvSpPr>
              <p:spPr bwMode="auto">
                <a:xfrm>
                  <a:off x="2648744" y="3944069"/>
                  <a:ext cx="838200" cy="4572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𝑔</m:t>
                        </m:r>
                        <m:r>
                          <a:rPr lang="en-US" altLang="zh-CN" sz="1710" i="1" baseline="-25000" dirty="0">
                            <a:solidFill>
                              <a:srgbClr val="FF0000"/>
                            </a:solidFill>
                            <a:latin typeface="Cambria Math"/>
                          </a:rPr>
                          <m:t>3</m:t>
                        </m:r>
                        <m:r>
                          <a:rPr lang="en-US" altLang="zh-CN" sz="1710" i="1" dirty="0">
                            <a:solidFill>
                              <a:srgbClr val="FF0000"/>
                            </a:solidFill>
                            <a:latin typeface="Cambria Math"/>
                          </a:rPr>
                          <m:t>=0</m:t>
                        </m:r>
                      </m:oMath>
                    </m:oMathPara>
                  </a14:m>
                  <a:endParaRPr lang="en-US" altLang="zh-CN" sz="171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710" i="1" dirty="0">
                            <a:solidFill>
                              <a:srgbClr val="FF0000"/>
                            </a:solidFill>
                            <a:latin typeface="Cambria Math"/>
                          </a:rPr>
                          <m:t>𝑥</m:t>
                        </m:r>
                        <m:r>
                          <a:rPr lang="en-US" altLang="zh-CN" sz="1710" i="1" baseline="-25000" dirty="0">
                            <a:solidFill>
                              <a:srgbClr val="FF0000"/>
                            </a:solidFill>
                            <a:latin typeface="Cambria Math"/>
                          </a:rPr>
                          <m:t>2</m:t>
                        </m:r>
                      </m:oMath>
                    </m:oMathPara>
                  </a14:m>
                  <a:endParaRPr lang="en-US" altLang="zh-CN" sz="1710" i="1" baseline="-25000" dirty="0">
                    <a:solidFill>
                      <a:srgbClr val="FF0000"/>
                    </a:solidFill>
                  </a:endParaRPr>
                </a:p>
              </p:txBody>
            </p:sp>
          </mc:Choice>
          <mc:Fallback xmlns="">
            <p:sp>
              <p:nvSpPr>
                <p:cNvPr id="38" name="Rectangle 43"/>
                <p:cNvSpPr>
                  <a:spLocks noRot="1" noChangeAspect="1" noMove="1" noResize="1" noEditPoints="1" noAdjustHandles="1" noChangeArrowheads="1" noChangeShapeType="1" noTextEdit="1"/>
                </p:cNvSpPr>
                <p:nvPr/>
              </p:nvSpPr>
              <p:spPr bwMode="auto">
                <a:xfrm>
                  <a:off x="2648744" y="3944069"/>
                  <a:ext cx="838200" cy="457200"/>
                </a:xfrm>
                <a:prstGeom prst="rect">
                  <a:avLst/>
                </a:prstGeom>
                <a:blipFill rotWithShape="1">
                  <a:blip r:embed="rId9"/>
                  <a:stretch>
                    <a:fillRect l="-15517" t="-16393" b="-3606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9" name="Rectangle 44"/>
                <p:cNvSpPr>
                  <a:spLocks noChangeArrowheads="1"/>
                </p:cNvSpPr>
                <p:nvPr/>
              </p:nvSpPr>
              <p:spPr bwMode="auto">
                <a:xfrm>
                  <a:off x="3276600" y="5029200"/>
                  <a:ext cx="2286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 xmlns:m="http://schemas.openxmlformats.org/officeDocument/2006/math">
                      <m:sSup>
                        <m:sSupPr>
                          <m:ctrlPr>
                            <a:rPr lang="en-US" altLang="zh-CN" sz="1710" b="1" i="1" dirty="0">
                              <a:solidFill>
                                <a:srgbClr val="FF0000"/>
                              </a:solidFill>
                              <a:latin typeface="Cambria Math" panose="02040503050406030204" pitchFamily="18" charset="0"/>
                            </a:rPr>
                          </m:ctrlPr>
                        </m:sSupPr>
                        <m:e>
                          <m:r>
                            <a:rPr lang="en-US" altLang="zh-CN" sz="1710" i="1" dirty="0">
                              <a:solidFill>
                                <a:srgbClr val="FF0000"/>
                              </a:solidFill>
                              <a:latin typeface="Cambria Math"/>
                            </a:rPr>
                            <m:t>𝑥</m:t>
                          </m:r>
                        </m:e>
                        <m:sup>
                          <m:r>
                            <a:rPr lang="en-US" altLang="zh-CN" sz="1710" b="1" i="1" dirty="0">
                              <a:solidFill>
                                <a:srgbClr val="FF0000"/>
                              </a:solidFill>
                              <a:latin typeface="Cambria Math"/>
                            </a:rPr>
                            <m:t>∗</m:t>
                          </m:r>
                        </m:sup>
                      </m:sSup>
                    </m:oMath>
                  </a14:m>
                  <a:r>
                    <a:rPr lang="en-US" altLang="zh-CN" sz="1710" i="1" dirty="0">
                      <a:solidFill>
                        <a:srgbClr val="FF0000"/>
                      </a:solidFill>
                    </a:rPr>
                    <a:t> </a:t>
                  </a:r>
                </a:p>
              </p:txBody>
            </p:sp>
          </mc:Choice>
          <mc:Fallback xmlns="">
            <p:sp>
              <p:nvSpPr>
                <p:cNvPr id="39" name="Rectangle 44"/>
                <p:cNvSpPr>
                  <a:spLocks noRot="1" noChangeAspect="1" noMove="1" noResize="1" noEditPoints="1" noAdjustHandles="1" noChangeArrowheads="1" noChangeShapeType="1" noTextEdit="1"/>
                </p:cNvSpPr>
                <p:nvPr/>
              </p:nvSpPr>
              <p:spPr bwMode="auto">
                <a:xfrm>
                  <a:off x="3276600" y="5029200"/>
                  <a:ext cx="228600" cy="304800"/>
                </a:xfrm>
                <a:prstGeom prst="rect">
                  <a:avLst/>
                </a:prstGeom>
                <a:blipFill rotWithShape="1">
                  <a:blip r:embed="rId10"/>
                  <a:stretch>
                    <a:fillRect l="-65625" b="-975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0" name="Line 45"/>
            <p:cNvSpPr>
              <a:spLocks noChangeShapeType="1"/>
            </p:cNvSpPr>
            <p:nvPr/>
          </p:nvSpPr>
          <p:spPr bwMode="auto">
            <a:xfrm flipV="1">
              <a:off x="3505200" y="4572000"/>
              <a:ext cx="381000" cy="8382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mc:AlternateContent xmlns:mc="http://schemas.openxmlformats.org/markup-compatibility/2006" xmlns:a14="http://schemas.microsoft.com/office/drawing/2010/main">
          <mc:Choice Requires="a14">
            <p:sp>
              <p:nvSpPr>
                <p:cNvPr id="41" name="Rectangle 46"/>
                <p:cNvSpPr>
                  <a:spLocks noChangeArrowheads="1"/>
                </p:cNvSpPr>
                <p:nvPr/>
              </p:nvSpPr>
              <p:spPr bwMode="auto">
                <a:xfrm>
                  <a:off x="3733800" y="4191000"/>
                  <a:ext cx="4572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330" i="1" dirty="0">
                            <a:solidFill>
                              <a:srgbClr val="FF0000"/>
                            </a:solidFill>
                            <a:latin typeface="Cambria Math"/>
                          </a:rPr>
                          <m:t>▽</m:t>
                        </m:r>
                        <m:r>
                          <a:rPr lang="en-US" altLang="zh-CN" sz="1330" i="1" dirty="0">
                            <a:solidFill>
                              <a:srgbClr val="FF0000"/>
                            </a:solidFill>
                            <a:latin typeface="Cambria Math"/>
                          </a:rPr>
                          <m:t>𝑔</m:t>
                        </m:r>
                        <m:r>
                          <a:rPr lang="en-US" altLang="zh-CN" sz="1330" i="1" baseline="-25000" dirty="0">
                            <a:solidFill>
                              <a:srgbClr val="FF0000"/>
                            </a:solidFill>
                            <a:latin typeface="Cambria Math"/>
                          </a:rPr>
                          <m:t>2</m:t>
                        </m:r>
                        <m:r>
                          <a:rPr lang="en-US" altLang="zh-CN" sz="1330" i="1" dirty="0">
                            <a:solidFill>
                              <a:srgbClr val="FF0000"/>
                            </a:solidFill>
                            <a:latin typeface="Cambria Math"/>
                          </a:rPr>
                          <m:t>(</m:t>
                        </m:r>
                        <m:sSup>
                          <m:sSupPr>
                            <m:ctrlPr>
                              <a:rPr lang="en-US" altLang="zh-CN" sz="1330" b="1" i="1" baseline="-25000" dirty="0">
                                <a:solidFill>
                                  <a:srgbClr val="FF0000"/>
                                </a:solidFill>
                                <a:latin typeface="Cambria Math" panose="02040503050406030204" pitchFamily="18" charset="0"/>
                              </a:rPr>
                            </m:ctrlPr>
                          </m:sSupPr>
                          <m:e>
                            <m:r>
                              <a:rPr lang="en-US" altLang="zh-CN" sz="1330" i="1" dirty="0">
                                <a:solidFill>
                                  <a:srgbClr val="FF0000"/>
                                </a:solidFill>
                                <a:latin typeface="Cambria Math"/>
                              </a:rPr>
                              <m:t>𝑥</m:t>
                            </m:r>
                          </m:e>
                          <m:sup>
                            <m:r>
                              <a:rPr lang="en-US" altLang="zh-CN" sz="1330" i="1" dirty="0">
                                <a:solidFill>
                                  <a:srgbClr val="FF0000"/>
                                </a:solidFill>
                                <a:latin typeface="Cambria Math"/>
                              </a:rPr>
                              <m:t>∗</m:t>
                            </m:r>
                          </m:sup>
                        </m:sSup>
                        <m:r>
                          <a:rPr lang="en-US" altLang="zh-CN" sz="1330" i="1" dirty="0">
                            <a:solidFill>
                              <a:srgbClr val="FF0000"/>
                            </a:solidFill>
                            <a:latin typeface="Cambria Math"/>
                          </a:rPr>
                          <m:t>)</m:t>
                        </m:r>
                      </m:oMath>
                    </m:oMathPara>
                  </a14:m>
                  <a:endParaRPr lang="en-US" altLang="zh-CN" sz="1330" i="1" dirty="0">
                    <a:solidFill>
                      <a:srgbClr val="FF0000"/>
                    </a:solidFill>
                  </a:endParaRPr>
                </a:p>
              </p:txBody>
            </p:sp>
          </mc:Choice>
          <mc:Fallback xmlns="">
            <p:sp>
              <p:nvSpPr>
                <p:cNvPr id="41" name="Rectangle 46"/>
                <p:cNvSpPr>
                  <a:spLocks noRot="1" noChangeAspect="1" noMove="1" noResize="1" noEditPoints="1" noAdjustHandles="1" noChangeArrowheads="1" noChangeShapeType="1" noTextEdit="1"/>
                </p:cNvSpPr>
                <p:nvPr/>
              </p:nvSpPr>
              <p:spPr bwMode="auto">
                <a:xfrm>
                  <a:off x="3733800" y="4191000"/>
                  <a:ext cx="457200" cy="381000"/>
                </a:xfrm>
                <a:prstGeom prst="rect">
                  <a:avLst/>
                </a:prstGeom>
                <a:blipFill rotWithShape="1">
                  <a:blip r:embed="rId11"/>
                  <a:stretch>
                    <a:fillRect l="-71429" r="-52381" b="-12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2" name="Line 47"/>
            <p:cNvSpPr>
              <a:spLocks noChangeShapeType="1"/>
            </p:cNvSpPr>
            <p:nvPr/>
          </p:nvSpPr>
          <p:spPr bwMode="auto">
            <a:xfrm flipV="1">
              <a:off x="3505200" y="5181600"/>
              <a:ext cx="609600" cy="2286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mc:AlternateContent xmlns:mc="http://schemas.openxmlformats.org/markup-compatibility/2006" xmlns:a14="http://schemas.microsoft.com/office/drawing/2010/main">
          <mc:Choice Requires="a14">
            <p:sp>
              <p:nvSpPr>
                <p:cNvPr id="43" name="Rectangle 48"/>
                <p:cNvSpPr>
                  <a:spLocks noChangeArrowheads="1"/>
                </p:cNvSpPr>
                <p:nvPr/>
              </p:nvSpPr>
              <p:spPr bwMode="auto">
                <a:xfrm>
                  <a:off x="4191000" y="5181600"/>
                  <a:ext cx="6858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330" i="1" dirty="0">
                            <a:solidFill>
                              <a:srgbClr val="FF0000"/>
                            </a:solidFill>
                            <a:latin typeface="Cambria Math"/>
                          </a:rPr>
                          <m:t>▽</m:t>
                        </m:r>
                        <m:r>
                          <a:rPr lang="en-US" altLang="zh-CN" sz="1330" i="1" dirty="0">
                            <a:solidFill>
                              <a:srgbClr val="FF0000"/>
                            </a:solidFill>
                            <a:latin typeface="Cambria Math"/>
                          </a:rPr>
                          <m:t>𝑔</m:t>
                        </m:r>
                        <m:r>
                          <a:rPr lang="en-US" altLang="zh-CN" sz="1330" i="1" baseline="-25000" dirty="0">
                            <a:solidFill>
                              <a:srgbClr val="FF0000"/>
                            </a:solidFill>
                            <a:latin typeface="Cambria Math"/>
                          </a:rPr>
                          <m:t>1</m:t>
                        </m:r>
                        <m:r>
                          <a:rPr lang="en-US" altLang="zh-CN" sz="1330" i="1" dirty="0">
                            <a:solidFill>
                              <a:srgbClr val="FF0000"/>
                            </a:solidFill>
                            <a:latin typeface="Cambria Math"/>
                          </a:rPr>
                          <m:t>(</m:t>
                        </m:r>
                        <m:sSup>
                          <m:sSupPr>
                            <m:ctrlPr>
                              <a:rPr lang="en-US" altLang="zh-CN" sz="1330" b="1" i="1" baseline="-25000" dirty="0">
                                <a:solidFill>
                                  <a:srgbClr val="FF0000"/>
                                </a:solidFill>
                                <a:latin typeface="Cambria Math" panose="02040503050406030204" pitchFamily="18" charset="0"/>
                              </a:rPr>
                            </m:ctrlPr>
                          </m:sSupPr>
                          <m:e>
                            <m:r>
                              <a:rPr lang="en-US" altLang="zh-CN" sz="1330" i="1" dirty="0">
                                <a:solidFill>
                                  <a:srgbClr val="FF0000"/>
                                </a:solidFill>
                                <a:latin typeface="Cambria Math"/>
                              </a:rPr>
                              <m:t>𝑥</m:t>
                            </m:r>
                          </m:e>
                          <m:sup>
                            <m:r>
                              <a:rPr lang="en-US" altLang="zh-CN" sz="1330" i="1" dirty="0">
                                <a:solidFill>
                                  <a:srgbClr val="FF0000"/>
                                </a:solidFill>
                                <a:latin typeface="Cambria Math"/>
                              </a:rPr>
                              <m:t>∗</m:t>
                            </m:r>
                          </m:sup>
                        </m:sSup>
                        <m:r>
                          <a:rPr lang="en-US" altLang="zh-CN" sz="1330" i="1" dirty="0">
                            <a:solidFill>
                              <a:srgbClr val="FF0000"/>
                            </a:solidFill>
                            <a:latin typeface="Cambria Math"/>
                          </a:rPr>
                          <m:t>)</m:t>
                        </m:r>
                      </m:oMath>
                    </m:oMathPara>
                  </a14:m>
                  <a:endParaRPr lang="en-US" altLang="zh-CN" sz="1330" i="1" dirty="0">
                    <a:solidFill>
                      <a:srgbClr val="FF0000"/>
                    </a:solidFill>
                  </a:endParaRPr>
                </a:p>
              </p:txBody>
            </p:sp>
          </mc:Choice>
          <mc:Fallback xmlns="">
            <p:sp>
              <p:nvSpPr>
                <p:cNvPr id="43" name="Rectangle 48"/>
                <p:cNvSpPr>
                  <a:spLocks noRot="1" noChangeAspect="1" noMove="1" noResize="1" noEditPoints="1" noAdjustHandles="1" noChangeArrowheads="1" noChangeShapeType="1" noTextEdit="1"/>
                </p:cNvSpPr>
                <p:nvPr/>
              </p:nvSpPr>
              <p:spPr bwMode="auto">
                <a:xfrm>
                  <a:off x="4191000" y="5181600"/>
                  <a:ext cx="685800" cy="304800"/>
                </a:xfrm>
                <a:prstGeom prst="rect">
                  <a:avLst/>
                </a:prstGeom>
                <a:blipFill rotWithShape="1">
                  <a:blip r:embed="rId12"/>
                  <a:stretch>
                    <a:fillRect l="-29167" r="-17708" b="-275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4" name="Line 50"/>
            <p:cNvSpPr>
              <a:spLocks noChangeShapeType="1"/>
            </p:cNvSpPr>
            <p:nvPr/>
          </p:nvSpPr>
          <p:spPr bwMode="auto">
            <a:xfrm flipV="1">
              <a:off x="3505200" y="4724400"/>
              <a:ext cx="1066800" cy="6858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0"/>
            </a:p>
          </p:txBody>
        </p:sp>
        <mc:AlternateContent xmlns:mc="http://schemas.openxmlformats.org/markup-compatibility/2006" xmlns:a14="http://schemas.microsoft.com/office/drawing/2010/main">
          <mc:Choice Requires="a14">
            <p:sp>
              <p:nvSpPr>
                <p:cNvPr id="45" name="Rectangle 51"/>
                <p:cNvSpPr>
                  <a:spLocks noChangeArrowheads="1"/>
                </p:cNvSpPr>
                <p:nvPr/>
              </p:nvSpPr>
              <p:spPr bwMode="auto">
                <a:xfrm>
                  <a:off x="4648200" y="4419600"/>
                  <a:ext cx="6858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330" i="1" dirty="0">
                            <a:solidFill>
                              <a:srgbClr val="FF0000"/>
                            </a:solidFill>
                            <a:latin typeface="Cambria Math"/>
                          </a:rPr>
                          <m:t>−▽</m:t>
                        </m:r>
                        <m:r>
                          <a:rPr lang="en-US" altLang="zh-CN" sz="1330" i="1" dirty="0">
                            <a:solidFill>
                              <a:srgbClr val="FF0000"/>
                            </a:solidFill>
                            <a:latin typeface="Cambria Math"/>
                          </a:rPr>
                          <m:t>𝑓</m:t>
                        </m:r>
                        <m:r>
                          <a:rPr lang="en-US" altLang="zh-CN" sz="1330" i="1" dirty="0">
                            <a:solidFill>
                              <a:srgbClr val="FF0000"/>
                            </a:solidFill>
                            <a:latin typeface="Cambria Math"/>
                          </a:rPr>
                          <m:t>(</m:t>
                        </m:r>
                        <m:sSup>
                          <m:sSupPr>
                            <m:ctrlPr>
                              <a:rPr lang="en-US" altLang="zh-CN" sz="1330" b="1" i="1" dirty="0">
                                <a:solidFill>
                                  <a:srgbClr val="FF0000"/>
                                </a:solidFill>
                                <a:latin typeface="Cambria Math" panose="02040503050406030204" pitchFamily="18" charset="0"/>
                              </a:rPr>
                            </m:ctrlPr>
                          </m:sSupPr>
                          <m:e>
                            <m:r>
                              <a:rPr lang="en-US" altLang="zh-CN" sz="1330" i="1" dirty="0">
                                <a:solidFill>
                                  <a:srgbClr val="FF0000"/>
                                </a:solidFill>
                                <a:latin typeface="Cambria Math"/>
                              </a:rPr>
                              <m:t>𝑥</m:t>
                            </m:r>
                          </m:e>
                          <m:sup>
                            <m:r>
                              <a:rPr lang="en-US" altLang="zh-CN" sz="1330" i="1" dirty="0">
                                <a:solidFill>
                                  <a:srgbClr val="FF0000"/>
                                </a:solidFill>
                                <a:latin typeface="Cambria Math"/>
                              </a:rPr>
                              <m:t>∗</m:t>
                            </m:r>
                          </m:sup>
                        </m:sSup>
                        <m:r>
                          <a:rPr lang="en-US" altLang="zh-CN" sz="1330" i="1" dirty="0">
                            <a:solidFill>
                              <a:srgbClr val="FF0000"/>
                            </a:solidFill>
                            <a:latin typeface="Cambria Math"/>
                          </a:rPr>
                          <m:t>)</m:t>
                        </m:r>
                      </m:oMath>
                    </m:oMathPara>
                  </a14:m>
                  <a:endParaRPr lang="en-US" altLang="zh-CN" sz="133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330" i="1" dirty="0">
                            <a:solidFill>
                              <a:srgbClr val="FF0000"/>
                            </a:solidFill>
                            <a:latin typeface="Cambria Math"/>
                          </a:rPr>
                          <m:t>(3,2)</m:t>
                        </m:r>
                        <m:r>
                          <a:rPr lang="en-US" altLang="zh-CN" sz="1330" i="1" baseline="30000" dirty="0">
                            <a:solidFill>
                              <a:srgbClr val="FF0000"/>
                            </a:solidFill>
                            <a:latin typeface="Cambria Math"/>
                          </a:rPr>
                          <m:t>𝑇</m:t>
                        </m:r>
                      </m:oMath>
                    </m:oMathPara>
                  </a14:m>
                  <a:endParaRPr lang="en-US" altLang="zh-CN" sz="1330" baseline="30000" dirty="0">
                    <a:solidFill>
                      <a:srgbClr val="FF0000"/>
                    </a:solidFill>
                  </a:endParaRPr>
                </a:p>
              </p:txBody>
            </p:sp>
          </mc:Choice>
          <mc:Fallback xmlns="">
            <p:sp>
              <p:nvSpPr>
                <p:cNvPr id="45" name="Rectangle 51"/>
                <p:cNvSpPr>
                  <a:spLocks noRot="1" noChangeAspect="1" noMove="1" noResize="1" noEditPoints="1" noAdjustHandles="1" noChangeArrowheads="1" noChangeShapeType="1" noTextEdit="1"/>
                </p:cNvSpPr>
                <p:nvPr/>
              </p:nvSpPr>
              <p:spPr bwMode="auto">
                <a:xfrm>
                  <a:off x="4648200" y="4419600"/>
                  <a:ext cx="685800" cy="533400"/>
                </a:xfrm>
                <a:prstGeom prst="rect">
                  <a:avLst/>
                </a:prstGeom>
                <a:blipFill rotWithShape="1">
                  <a:blip r:embed="rId13"/>
                  <a:stretch>
                    <a:fillRect l="-38947" r="-23158" b="-1831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cxnSp>
        <p:nvCxnSpPr>
          <p:cNvPr id="48" name="Straight Arrow Connector 47"/>
          <p:cNvCxnSpPr/>
          <p:nvPr/>
        </p:nvCxnSpPr>
        <p:spPr bwMode="auto">
          <a:xfrm flipH="1" flipV="1">
            <a:off x="7529116" y="5002502"/>
            <a:ext cx="627960" cy="123143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7175847" y="6233939"/>
            <a:ext cx="1778476" cy="384721"/>
          </a:xfrm>
          <a:prstGeom prst="rect">
            <a:avLst/>
          </a:prstGeom>
          <a:noFill/>
        </p:spPr>
        <p:txBody>
          <a:bodyPr wrap="square" rtlCol="0">
            <a:spAutoFit/>
          </a:bodyPr>
          <a:lstStyle/>
          <a:p>
            <a:r>
              <a:rPr lang="zh-CN" altLang="en-US" sz="1900" dirty="0">
                <a:solidFill>
                  <a:srgbClr val="FF0000"/>
                </a:solidFill>
              </a:rPr>
              <a:t>约束规范</a:t>
            </a:r>
          </a:p>
        </p:txBody>
      </p:sp>
      <p:sp>
        <p:nvSpPr>
          <p:cNvPr id="50" name="TextBox 49"/>
          <p:cNvSpPr txBox="1"/>
          <p:nvPr/>
        </p:nvSpPr>
        <p:spPr>
          <a:xfrm>
            <a:off x="8761260" y="5597346"/>
            <a:ext cx="1910210" cy="911019"/>
          </a:xfrm>
          <a:prstGeom prst="rect">
            <a:avLst/>
          </a:prstGeom>
          <a:noFill/>
        </p:spPr>
        <p:txBody>
          <a:bodyPr wrap="square" rtlCol="0">
            <a:spAutoFit/>
          </a:bodyPr>
          <a:lstStyle/>
          <a:p>
            <a:r>
              <a:rPr lang="zh-CN" altLang="en-US" sz="1330" dirty="0">
                <a:solidFill>
                  <a:srgbClr val="FF0000"/>
                </a:solidFill>
              </a:rPr>
              <a:t>包含等式和不等式约束的最优性条件见前述，实际可以可以通过上述的分解再合成来描述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000"/>
                                        <p:tgtEl>
                                          <p:spTgt spid="3">
                                            <p:txEl>
                                              <p:pRg st="7" end="7"/>
                                            </p:txEl>
                                          </p:spTgt>
                                        </p:tgtEl>
                                      </p:cBhvr>
                                    </p:animEffect>
                                    <p:anim calcmode="lin" valueType="num">
                                      <p:cBhvr>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ppt_x"/>
                                          </p:val>
                                        </p:tav>
                                        <p:tav tm="100000">
                                          <p:val>
                                            <p:strVal val="#ppt_x"/>
                                          </p:val>
                                        </p:tav>
                                      </p:tavLst>
                                    </p:anim>
                                    <p:anim calcmode="lin" valueType="num">
                                      <p:cBhvr additive="base">
                                        <p:cTn id="7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1000"/>
                                        <p:tgtEl>
                                          <p:spTgt spid="50"/>
                                        </p:tgtEl>
                                      </p:cBhvr>
                                    </p:animEffect>
                                    <p:anim calcmode="lin" valueType="num">
                                      <p:cBhvr>
                                        <p:cTn id="79" dur="1000" fill="hold"/>
                                        <p:tgtEl>
                                          <p:spTgt spid="50"/>
                                        </p:tgtEl>
                                        <p:attrNameLst>
                                          <p:attrName>ppt_x</p:attrName>
                                        </p:attrNameLst>
                                      </p:cBhvr>
                                      <p:tavLst>
                                        <p:tav tm="0">
                                          <p:val>
                                            <p:strVal val="#ppt_x"/>
                                          </p:val>
                                        </p:tav>
                                        <p:tav tm="100000">
                                          <p:val>
                                            <p:strVal val="#ppt_x"/>
                                          </p:val>
                                        </p:tav>
                                      </p:tavLst>
                                    </p:anim>
                                    <p:anim calcmode="lin" valueType="num">
                                      <p:cBhvr>
                                        <p:cTn id="8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endParaRPr lang="zh-CN" altLang="en-US" dirty="0"/>
          </a:p>
        </p:txBody>
      </p:sp>
      <p:sp>
        <p:nvSpPr>
          <p:cNvPr id="29699" name="Rectangle 3"/>
          <p:cNvSpPr>
            <a:spLocks noGrp="1" noChangeArrowheads="1"/>
          </p:cNvSpPr>
          <p:nvPr>
            <p:ph idx="1"/>
          </p:nvPr>
        </p:nvSpPr>
        <p:spPr>
          <a:noFill/>
          <a:extLst>
            <a:ext uri="{909E8E84-426E-40DD-AFC4-6F175D3DCCD1}">
              <a14:hiddenFill xmlns:a14="http://schemas.microsoft.com/office/drawing/2010/main">
                <a:solidFill>
                  <a:schemeClr val="folHlink"/>
                </a:solidFill>
              </a14:hiddenFill>
            </a:ext>
          </a:extLst>
        </p:spPr>
        <p:txBody>
          <a:bodyPr/>
          <a:lstStyle/>
          <a:p>
            <a:pPr algn="just">
              <a:lnSpc>
                <a:spcPct val="80000"/>
              </a:lnSpc>
              <a:buFontTx/>
              <a:buNone/>
            </a:pPr>
            <a:r>
              <a:rPr lang="zh-CN" altLang="en-US" b="1" dirty="0">
                <a:latin typeface="宋体" panose="02010600030101010101" pitchFamily="2" charset="-122"/>
              </a:rPr>
              <a:t>  例</a:t>
            </a:r>
            <a:r>
              <a:rPr lang="en-US" altLang="zh-CN" b="1" dirty="0">
                <a:latin typeface="宋体" panose="02010600030101010101" pitchFamily="2" charset="-122"/>
              </a:rPr>
              <a:t>:</a:t>
            </a:r>
            <a:r>
              <a:rPr lang="zh-CN" altLang="en-US" b="1" dirty="0">
                <a:latin typeface="宋体" panose="02010600030101010101" pitchFamily="2" charset="-122"/>
              </a:rPr>
              <a:t>某工厂拥有</a:t>
            </a:r>
            <a:r>
              <a:rPr lang="en-US" altLang="zh-CN" b="1" i="1" dirty="0">
                <a:latin typeface="宋体" panose="02010600030101010101" pitchFamily="2" charset="-122"/>
              </a:rPr>
              <a:t>A</a:t>
            </a:r>
            <a:r>
              <a:rPr lang="zh-CN" altLang="en-US" b="1" dirty="0">
                <a:latin typeface="宋体" panose="02010600030101010101" pitchFamily="2" charset="-122"/>
              </a:rPr>
              <a:t>、</a:t>
            </a:r>
            <a:r>
              <a:rPr lang="en-US" altLang="zh-CN" b="1" i="1" dirty="0">
                <a:latin typeface="宋体" panose="02010600030101010101" pitchFamily="2" charset="-122"/>
              </a:rPr>
              <a:t>B</a:t>
            </a:r>
            <a:r>
              <a:rPr lang="zh-CN" altLang="en-US" b="1" dirty="0">
                <a:latin typeface="宋体" panose="02010600030101010101" pitchFamily="2" charset="-122"/>
              </a:rPr>
              <a:t>、</a:t>
            </a:r>
            <a:r>
              <a:rPr lang="en-US" altLang="zh-CN" b="1" i="1" dirty="0">
                <a:latin typeface="宋体" panose="02010600030101010101" pitchFamily="2" charset="-122"/>
              </a:rPr>
              <a:t>C </a:t>
            </a:r>
            <a:r>
              <a:rPr lang="zh-CN" altLang="en-US" b="1" dirty="0">
                <a:latin typeface="宋体" panose="02010600030101010101" pitchFamily="2" charset="-122"/>
              </a:rPr>
              <a:t>三种类型的设备，生产甲、乙两种产品。每件产品在生产中需要占用的设备机时数，每件产品可以获得的利润以及三种设备可利用的时数如下表所示：</a:t>
            </a:r>
          </a:p>
        </p:txBody>
      </p:sp>
      <p:grpSp>
        <p:nvGrpSpPr>
          <p:cNvPr id="29700" name="Group 4"/>
          <p:cNvGrpSpPr/>
          <p:nvPr/>
        </p:nvGrpSpPr>
        <p:grpSpPr bwMode="auto">
          <a:xfrm>
            <a:off x="1809647" y="3101975"/>
            <a:ext cx="9388440" cy="3209925"/>
            <a:chOff x="-3" y="-3"/>
            <a:chExt cx="2760" cy="2022"/>
          </a:xfrm>
        </p:grpSpPr>
        <p:grpSp>
          <p:nvGrpSpPr>
            <p:cNvPr id="29701" name="Group 5"/>
            <p:cNvGrpSpPr/>
            <p:nvPr/>
          </p:nvGrpSpPr>
          <p:grpSpPr bwMode="auto">
            <a:xfrm>
              <a:off x="0" y="0"/>
              <a:ext cx="2754" cy="2016"/>
              <a:chOff x="0" y="0"/>
              <a:chExt cx="2754" cy="2016"/>
            </a:xfrm>
          </p:grpSpPr>
          <p:grpSp>
            <p:nvGrpSpPr>
              <p:cNvPr id="29702" name="Group 6"/>
              <p:cNvGrpSpPr/>
              <p:nvPr/>
            </p:nvGrpSpPr>
            <p:grpSpPr bwMode="auto">
              <a:xfrm>
                <a:off x="0" y="0"/>
                <a:ext cx="908" cy="480"/>
                <a:chOff x="0" y="0"/>
                <a:chExt cx="908" cy="480"/>
              </a:xfrm>
            </p:grpSpPr>
            <p:sp>
              <p:nvSpPr>
                <p:cNvPr id="29703" name="Rectangle 7"/>
                <p:cNvSpPr>
                  <a:spLocks noChangeArrowheads="1"/>
                </p:cNvSpPr>
                <p:nvPr/>
              </p:nvSpPr>
              <p:spPr bwMode="auto">
                <a:xfrm>
                  <a:off x="11" y="0"/>
                  <a:ext cx="88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p>
                  <a:pPr algn="just"/>
                  <a:r>
                    <a:rPr lang="en-US" altLang="zh-CN" sz="3200">
                      <a:latin typeface="Times New Roman" panose="02020603050405020304"/>
                      <a:ea typeface="隶书" panose="02010509060101010101" pitchFamily="1" charset="-122"/>
                    </a:rPr>
                    <a:t> </a:t>
                  </a:r>
                  <a:endParaRPr lang="en-US" altLang="zh-CN" sz="3200">
                    <a:latin typeface="隶书" panose="02010509060101010101" pitchFamily="1" charset="-122"/>
                    <a:ea typeface="隶书" panose="02010509060101010101" pitchFamily="1" charset="-122"/>
                  </a:endParaRPr>
                </a:p>
                <a:p>
                  <a:pPr algn="just" eaLnBrk="0" hangingPunct="0"/>
                  <a:endParaRPr lang="en-US" altLang="zh-CN" sz="3200">
                    <a:latin typeface="隶书" panose="02010509060101010101" pitchFamily="1" charset="-122"/>
                    <a:ea typeface="隶书" panose="02010509060101010101" pitchFamily="1" charset="-122"/>
                  </a:endParaRPr>
                </a:p>
              </p:txBody>
            </p:sp>
            <p:sp>
              <p:nvSpPr>
                <p:cNvPr id="29704" name="Rectangle 8"/>
                <p:cNvSpPr>
                  <a:spLocks noChangeArrowheads="1"/>
                </p:cNvSpPr>
                <p:nvPr/>
              </p:nvSpPr>
              <p:spPr bwMode="auto">
                <a:xfrm>
                  <a:off x="0" y="0"/>
                  <a:ext cx="90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05" name="Group 9"/>
              <p:cNvGrpSpPr/>
              <p:nvPr/>
            </p:nvGrpSpPr>
            <p:grpSpPr bwMode="auto">
              <a:xfrm>
                <a:off x="908" y="0"/>
                <a:ext cx="582" cy="480"/>
                <a:chOff x="908" y="0"/>
                <a:chExt cx="582" cy="480"/>
              </a:xfrm>
            </p:grpSpPr>
            <p:sp>
              <p:nvSpPr>
                <p:cNvPr id="29706" name="Rectangle 10"/>
                <p:cNvSpPr>
                  <a:spLocks noChangeArrowheads="1"/>
                </p:cNvSpPr>
                <p:nvPr/>
              </p:nvSpPr>
              <p:spPr bwMode="auto">
                <a:xfrm>
                  <a:off x="919" y="0"/>
                  <a:ext cx="5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p>
                  <a:r>
                    <a:rPr lang="zh-CN" altLang="en-US" sz="2800" dirty="0">
                      <a:latin typeface="隶书" panose="02010509060101010101" pitchFamily="1" charset="-122"/>
                      <a:ea typeface="隶书" panose="02010509060101010101" pitchFamily="1" charset="-122"/>
                    </a:rPr>
                    <a:t>产品甲</a:t>
                  </a:r>
                  <a:endParaRPr lang="en-US" altLang="zh-CN" sz="3200" dirty="0">
                    <a:latin typeface="隶书" panose="02010509060101010101" pitchFamily="1" charset="-122"/>
                    <a:ea typeface="隶书" panose="02010509060101010101" pitchFamily="1" charset="-122"/>
                  </a:endParaRPr>
                </a:p>
              </p:txBody>
            </p:sp>
            <p:sp>
              <p:nvSpPr>
                <p:cNvPr id="29707" name="Rectangle 11"/>
                <p:cNvSpPr>
                  <a:spLocks noChangeArrowheads="1"/>
                </p:cNvSpPr>
                <p:nvPr/>
              </p:nvSpPr>
              <p:spPr bwMode="auto">
                <a:xfrm>
                  <a:off x="908" y="0"/>
                  <a:ext cx="582"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08" name="Group 12"/>
              <p:cNvGrpSpPr/>
              <p:nvPr/>
            </p:nvGrpSpPr>
            <p:grpSpPr bwMode="auto">
              <a:xfrm>
                <a:off x="1490" y="0"/>
                <a:ext cx="576" cy="480"/>
                <a:chOff x="1490" y="0"/>
                <a:chExt cx="576" cy="480"/>
              </a:xfrm>
            </p:grpSpPr>
            <p:sp>
              <p:nvSpPr>
                <p:cNvPr id="29709" name="Rectangle 13"/>
                <p:cNvSpPr>
                  <a:spLocks noChangeArrowheads="1"/>
                </p:cNvSpPr>
                <p:nvPr/>
              </p:nvSpPr>
              <p:spPr bwMode="auto">
                <a:xfrm>
                  <a:off x="1501" y="0"/>
                  <a:ext cx="5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p>
                  <a:r>
                    <a:rPr lang="zh-CN" altLang="en-US" sz="2800" dirty="0">
                      <a:latin typeface="隶书" panose="02010509060101010101" pitchFamily="1" charset="-122"/>
                      <a:ea typeface="隶书" panose="02010509060101010101" pitchFamily="1" charset="-122"/>
                    </a:rPr>
                    <a:t>产品乙</a:t>
                  </a:r>
                  <a:endParaRPr lang="en-US" altLang="zh-CN" sz="3200" dirty="0">
                    <a:latin typeface="隶书" panose="02010509060101010101" pitchFamily="1" charset="-122"/>
                    <a:ea typeface="隶书" panose="02010509060101010101" pitchFamily="1" charset="-122"/>
                  </a:endParaRPr>
                </a:p>
              </p:txBody>
            </p:sp>
            <p:sp>
              <p:nvSpPr>
                <p:cNvPr id="29710" name="Rectangle 14"/>
                <p:cNvSpPr>
                  <a:spLocks noChangeArrowheads="1"/>
                </p:cNvSpPr>
                <p:nvPr/>
              </p:nvSpPr>
              <p:spPr bwMode="auto">
                <a:xfrm>
                  <a:off x="1490" y="0"/>
                  <a:ext cx="576"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11" name="Group 15"/>
              <p:cNvGrpSpPr/>
              <p:nvPr/>
            </p:nvGrpSpPr>
            <p:grpSpPr bwMode="auto">
              <a:xfrm>
                <a:off x="2066" y="0"/>
                <a:ext cx="688" cy="480"/>
                <a:chOff x="2066" y="0"/>
                <a:chExt cx="688" cy="480"/>
              </a:xfrm>
            </p:grpSpPr>
            <p:sp>
              <p:nvSpPr>
                <p:cNvPr id="29712" name="Rectangle 16"/>
                <p:cNvSpPr>
                  <a:spLocks noChangeArrowheads="1"/>
                </p:cNvSpPr>
                <p:nvPr/>
              </p:nvSpPr>
              <p:spPr bwMode="auto">
                <a:xfrm>
                  <a:off x="2077" y="0"/>
                  <a:ext cx="6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p>
                  <a:endParaRPr lang="en-US" altLang="zh-CN" sz="3200" dirty="0">
                    <a:latin typeface="隶书" panose="02010509060101010101" pitchFamily="1" charset="-122"/>
                    <a:ea typeface="隶书" panose="02010509060101010101" pitchFamily="1" charset="-122"/>
                  </a:endParaRPr>
                </a:p>
                <a:p>
                  <a:r>
                    <a:rPr lang="zh-CN" altLang="en-US" sz="2800" dirty="0">
                      <a:latin typeface="隶书" panose="02010509060101010101" pitchFamily="1" charset="-122"/>
                      <a:ea typeface="隶书" panose="02010509060101010101" pitchFamily="1" charset="-122"/>
                    </a:rPr>
                    <a:t>设备能力（</a:t>
                  </a:r>
                  <a:r>
                    <a:rPr lang="en-US" altLang="zh-CN" sz="2800" i="1" dirty="0">
                      <a:latin typeface="隶书" panose="02010509060101010101" pitchFamily="1" charset="-122"/>
                      <a:ea typeface="隶书" panose="02010509060101010101" pitchFamily="1" charset="-122"/>
                    </a:rPr>
                    <a:t>h</a:t>
                  </a:r>
                  <a:r>
                    <a:rPr lang="zh-CN" altLang="en-US" sz="2800" dirty="0">
                      <a:latin typeface="隶书" panose="02010509060101010101" pitchFamily="1" charset="-122"/>
                      <a:ea typeface="隶书" panose="02010509060101010101" pitchFamily="1" charset="-122"/>
                    </a:rPr>
                    <a:t>）</a:t>
                  </a:r>
                </a:p>
                <a:p>
                  <a:pPr eaLnBrk="0" hangingPunct="0"/>
                  <a:endParaRPr lang="en-US" altLang="zh-CN" sz="3200" dirty="0">
                    <a:latin typeface="隶书" panose="02010509060101010101" pitchFamily="1" charset="-122"/>
                    <a:ea typeface="隶书" panose="02010509060101010101" pitchFamily="1" charset="-122"/>
                  </a:endParaRPr>
                </a:p>
              </p:txBody>
            </p:sp>
            <p:sp>
              <p:nvSpPr>
                <p:cNvPr id="29713" name="Rectangle 17"/>
                <p:cNvSpPr>
                  <a:spLocks noChangeArrowheads="1"/>
                </p:cNvSpPr>
                <p:nvPr/>
              </p:nvSpPr>
              <p:spPr bwMode="auto">
                <a:xfrm>
                  <a:off x="2066" y="0"/>
                  <a:ext cx="68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14" name="Group 18"/>
              <p:cNvGrpSpPr/>
              <p:nvPr/>
            </p:nvGrpSpPr>
            <p:grpSpPr bwMode="auto">
              <a:xfrm>
                <a:off x="0" y="480"/>
                <a:ext cx="908" cy="384"/>
                <a:chOff x="0" y="480"/>
                <a:chExt cx="908" cy="384"/>
              </a:xfrm>
            </p:grpSpPr>
            <p:sp>
              <p:nvSpPr>
                <p:cNvPr id="29715" name="Rectangle 19"/>
                <p:cNvSpPr>
                  <a:spLocks noChangeArrowheads="1"/>
                </p:cNvSpPr>
                <p:nvPr/>
              </p:nvSpPr>
              <p:spPr bwMode="auto">
                <a:xfrm>
                  <a:off x="11" y="480"/>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zh-CN" altLang="en-US" sz="3200">
                      <a:latin typeface="隶书" panose="02010509060101010101" pitchFamily="1" charset="-122"/>
                      <a:ea typeface="隶书" panose="02010509060101010101" pitchFamily="1" charset="-122"/>
                    </a:rPr>
                    <a:t>设备</a:t>
                  </a:r>
                  <a:r>
                    <a:rPr lang="en-US" altLang="zh-CN" sz="3200" i="1">
                      <a:latin typeface="隶书" panose="02010509060101010101" pitchFamily="1" charset="-122"/>
                      <a:ea typeface="隶书" panose="02010509060101010101" pitchFamily="1" charset="-122"/>
                    </a:rPr>
                    <a:t>A</a:t>
                  </a:r>
                </a:p>
                <a:p>
                  <a:pPr eaLnBrk="0" hangingPunct="0"/>
                  <a:endParaRPr lang="en-US" altLang="zh-CN" sz="3200">
                    <a:latin typeface="隶书" panose="02010509060101010101" pitchFamily="1" charset="-122"/>
                    <a:ea typeface="隶书" panose="02010509060101010101" pitchFamily="1" charset="-122"/>
                  </a:endParaRPr>
                </a:p>
              </p:txBody>
            </p:sp>
            <p:sp>
              <p:nvSpPr>
                <p:cNvPr id="29716" name="Rectangle 20"/>
                <p:cNvSpPr>
                  <a:spLocks noChangeArrowheads="1"/>
                </p:cNvSpPr>
                <p:nvPr/>
              </p:nvSpPr>
              <p:spPr bwMode="auto">
                <a:xfrm>
                  <a:off x="0" y="480"/>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17" name="Group 21"/>
              <p:cNvGrpSpPr/>
              <p:nvPr/>
            </p:nvGrpSpPr>
            <p:grpSpPr bwMode="auto">
              <a:xfrm>
                <a:off x="908" y="480"/>
                <a:ext cx="582" cy="384"/>
                <a:chOff x="908" y="480"/>
                <a:chExt cx="582" cy="384"/>
              </a:xfrm>
            </p:grpSpPr>
            <p:sp>
              <p:nvSpPr>
                <p:cNvPr id="29718" name="Rectangle 22"/>
                <p:cNvSpPr>
                  <a:spLocks noChangeArrowheads="1"/>
                </p:cNvSpPr>
                <p:nvPr/>
              </p:nvSpPr>
              <p:spPr bwMode="auto">
                <a:xfrm>
                  <a:off x="919" y="480"/>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3</a:t>
                  </a:r>
                </a:p>
                <a:p>
                  <a:pPr eaLnBrk="0" hangingPunct="0"/>
                  <a:endParaRPr lang="en-US" altLang="zh-CN" sz="3200">
                    <a:latin typeface="隶书" panose="02010509060101010101" pitchFamily="1" charset="-122"/>
                    <a:ea typeface="隶书" panose="02010509060101010101" pitchFamily="1" charset="-122"/>
                  </a:endParaRPr>
                </a:p>
              </p:txBody>
            </p:sp>
            <p:sp>
              <p:nvSpPr>
                <p:cNvPr id="29719" name="Rectangle 23"/>
                <p:cNvSpPr>
                  <a:spLocks noChangeArrowheads="1"/>
                </p:cNvSpPr>
                <p:nvPr/>
              </p:nvSpPr>
              <p:spPr bwMode="auto">
                <a:xfrm>
                  <a:off x="908" y="480"/>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20" name="Group 24"/>
              <p:cNvGrpSpPr/>
              <p:nvPr/>
            </p:nvGrpSpPr>
            <p:grpSpPr bwMode="auto">
              <a:xfrm>
                <a:off x="1490" y="480"/>
                <a:ext cx="576" cy="384"/>
                <a:chOff x="1490" y="480"/>
                <a:chExt cx="576" cy="384"/>
              </a:xfrm>
            </p:grpSpPr>
            <p:sp>
              <p:nvSpPr>
                <p:cNvPr id="29721" name="Rectangle 25"/>
                <p:cNvSpPr>
                  <a:spLocks noChangeArrowheads="1"/>
                </p:cNvSpPr>
                <p:nvPr/>
              </p:nvSpPr>
              <p:spPr bwMode="auto">
                <a:xfrm>
                  <a:off x="1501" y="480"/>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2</a:t>
                  </a:r>
                </a:p>
                <a:p>
                  <a:pPr eaLnBrk="0" hangingPunct="0"/>
                  <a:endParaRPr lang="en-US" altLang="zh-CN" sz="3200">
                    <a:latin typeface="隶书" panose="02010509060101010101" pitchFamily="1" charset="-122"/>
                    <a:ea typeface="隶书" panose="02010509060101010101" pitchFamily="1" charset="-122"/>
                  </a:endParaRPr>
                </a:p>
              </p:txBody>
            </p:sp>
            <p:sp>
              <p:nvSpPr>
                <p:cNvPr id="29722" name="Rectangle 26"/>
                <p:cNvSpPr>
                  <a:spLocks noChangeArrowheads="1"/>
                </p:cNvSpPr>
                <p:nvPr/>
              </p:nvSpPr>
              <p:spPr bwMode="auto">
                <a:xfrm>
                  <a:off x="1490" y="480"/>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23" name="Group 27"/>
              <p:cNvGrpSpPr/>
              <p:nvPr/>
            </p:nvGrpSpPr>
            <p:grpSpPr bwMode="auto">
              <a:xfrm>
                <a:off x="2066" y="480"/>
                <a:ext cx="688" cy="384"/>
                <a:chOff x="2066" y="480"/>
                <a:chExt cx="688" cy="384"/>
              </a:xfrm>
            </p:grpSpPr>
            <p:sp>
              <p:nvSpPr>
                <p:cNvPr id="29724" name="Rectangle 28"/>
                <p:cNvSpPr>
                  <a:spLocks noChangeArrowheads="1"/>
                </p:cNvSpPr>
                <p:nvPr/>
              </p:nvSpPr>
              <p:spPr bwMode="auto">
                <a:xfrm>
                  <a:off x="2077" y="480"/>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65</a:t>
                  </a:r>
                </a:p>
                <a:p>
                  <a:pPr eaLnBrk="0" hangingPunct="0"/>
                  <a:endParaRPr lang="en-US" altLang="zh-CN" sz="3200">
                    <a:latin typeface="隶书" panose="02010509060101010101" pitchFamily="1" charset="-122"/>
                    <a:ea typeface="隶书" panose="02010509060101010101" pitchFamily="1" charset="-122"/>
                  </a:endParaRPr>
                </a:p>
              </p:txBody>
            </p:sp>
            <p:sp>
              <p:nvSpPr>
                <p:cNvPr id="29725" name="Rectangle 29"/>
                <p:cNvSpPr>
                  <a:spLocks noChangeArrowheads="1"/>
                </p:cNvSpPr>
                <p:nvPr/>
              </p:nvSpPr>
              <p:spPr bwMode="auto">
                <a:xfrm>
                  <a:off x="2066" y="480"/>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26" name="Group 30"/>
              <p:cNvGrpSpPr/>
              <p:nvPr/>
            </p:nvGrpSpPr>
            <p:grpSpPr bwMode="auto">
              <a:xfrm>
                <a:off x="0" y="864"/>
                <a:ext cx="908" cy="384"/>
                <a:chOff x="0" y="864"/>
                <a:chExt cx="908" cy="384"/>
              </a:xfrm>
            </p:grpSpPr>
            <p:sp>
              <p:nvSpPr>
                <p:cNvPr id="29727" name="Rectangle 31"/>
                <p:cNvSpPr>
                  <a:spLocks noChangeArrowheads="1"/>
                </p:cNvSpPr>
                <p:nvPr/>
              </p:nvSpPr>
              <p:spPr bwMode="auto">
                <a:xfrm>
                  <a:off x="11" y="864"/>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zh-CN" altLang="en-US" sz="3200">
                      <a:latin typeface="隶书" panose="02010509060101010101" pitchFamily="1" charset="-122"/>
                      <a:ea typeface="隶书" panose="02010509060101010101" pitchFamily="1" charset="-122"/>
                    </a:rPr>
                    <a:t>设备</a:t>
                  </a:r>
                  <a:r>
                    <a:rPr lang="en-US" altLang="zh-CN" sz="3200" i="1">
                      <a:latin typeface="隶书" panose="02010509060101010101" pitchFamily="1" charset="-122"/>
                      <a:ea typeface="隶书" panose="02010509060101010101" pitchFamily="1" charset="-122"/>
                    </a:rPr>
                    <a:t>B</a:t>
                  </a:r>
                </a:p>
                <a:p>
                  <a:pPr eaLnBrk="0" hangingPunct="0"/>
                  <a:endParaRPr lang="en-US" altLang="zh-CN" sz="3200">
                    <a:latin typeface="隶书" panose="02010509060101010101" pitchFamily="1" charset="-122"/>
                    <a:ea typeface="隶书" panose="02010509060101010101" pitchFamily="1" charset="-122"/>
                  </a:endParaRPr>
                </a:p>
              </p:txBody>
            </p:sp>
            <p:sp>
              <p:nvSpPr>
                <p:cNvPr id="29728" name="Rectangle 32"/>
                <p:cNvSpPr>
                  <a:spLocks noChangeArrowheads="1"/>
                </p:cNvSpPr>
                <p:nvPr/>
              </p:nvSpPr>
              <p:spPr bwMode="auto">
                <a:xfrm>
                  <a:off x="0" y="864"/>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29" name="Group 33"/>
              <p:cNvGrpSpPr/>
              <p:nvPr/>
            </p:nvGrpSpPr>
            <p:grpSpPr bwMode="auto">
              <a:xfrm>
                <a:off x="908" y="864"/>
                <a:ext cx="582" cy="384"/>
                <a:chOff x="908" y="864"/>
                <a:chExt cx="582" cy="384"/>
              </a:xfrm>
            </p:grpSpPr>
            <p:sp>
              <p:nvSpPr>
                <p:cNvPr id="29730" name="Rectangle 34"/>
                <p:cNvSpPr>
                  <a:spLocks noChangeArrowheads="1"/>
                </p:cNvSpPr>
                <p:nvPr/>
              </p:nvSpPr>
              <p:spPr bwMode="auto">
                <a:xfrm>
                  <a:off x="919" y="864"/>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2</a:t>
                  </a:r>
                </a:p>
                <a:p>
                  <a:pPr eaLnBrk="0" hangingPunct="0"/>
                  <a:endParaRPr lang="en-US" altLang="zh-CN" sz="3200">
                    <a:latin typeface="隶书" panose="02010509060101010101" pitchFamily="1" charset="-122"/>
                    <a:ea typeface="隶书" panose="02010509060101010101" pitchFamily="1" charset="-122"/>
                  </a:endParaRPr>
                </a:p>
              </p:txBody>
            </p:sp>
            <p:sp>
              <p:nvSpPr>
                <p:cNvPr id="29731" name="Rectangle 35"/>
                <p:cNvSpPr>
                  <a:spLocks noChangeArrowheads="1"/>
                </p:cNvSpPr>
                <p:nvPr/>
              </p:nvSpPr>
              <p:spPr bwMode="auto">
                <a:xfrm>
                  <a:off x="908" y="864"/>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32" name="Group 36"/>
              <p:cNvGrpSpPr/>
              <p:nvPr/>
            </p:nvGrpSpPr>
            <p:grpSpPr bwMode="auto">
              <a:xfrm>
                <a:off x="1490" y="864"/>
                <a:ext cx="576" cy="384"/>
                <a:chOff x="1490" y="864"/>
                <a:chExt cx="576" cy="384"/>
              </a:xfrm>
            </p:grpSpPr>
            <p:sp>
              <p:nvSpPr>
                <p:cNvPr id="29733" name="Rectangle 37"/>
                <p:cNvSpPr>
                  <a:spLocks noChangeArrowheads="1"/>
                </p:cNvSpPr>
                <p:nvPr/>
              </p:nvSpPr>
              <p:spPr bwMode="auto">
                <a:xfrm>
                  <a:off x="1501" y="864"/>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1</a:t>
                  </a:r>
                </a:p>
                <a:p>
                  <a:pPr eaLnBrk="0" hangingPunct="0"/>
                  <a:endParaRPr lang="en-US" altLang="zh-CN" sz="3200">
                    <a:latin typeface="隶书" panose="02010509060101010101" pitchFamily="1" charset="-122"/>
                    <a:ea typeface="隶书" panose="02010509060101010101" pitchFamily="1" charset="-122"/>
                  </a:endParaRPr>
                </a:p>
              </p:txBody>
            </p:sp>
            <p:sp>
              <p:nvSpPr>
                <p:cNvPr id="29734" name="Rectangle 38"/>
                <p:cNvSpPr>
                  <a:spLocks noChangeArrowheads="1"/>
                </p:cNvSpPr>
                <p:nvPr/>
              </p:nvSpPr>
              <p:spPr bwMode="auto">
                <a:xfrm>
                  <a:off x="1490" y="864"/>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35" name="Group 39"/>
              <p:cNvGrpSpPr/>
              <p:nvPr/>
            </p:nvGrpSpPr>
            <p:grpSpPr bwMode="auto">
              <a:xfrm>
                <a:off x="2066" y="864"/>
                <a:ext cx="688" cy="384"/>
                <a:chOff x="2066" y="864"/>
                <a:chExt cx="688" cy="384"/>
              </a:xfrm>
            </p:grpSpPr>
            <p:sp>
              <p:nvSpPr>
                <p:cNvPr id="29736" name="Rectangle 40"/>
                <p:cNvSpPr>
                  <a:spLocks noChangeArrowheads="1"/>
                </p:cNvSpPr>
                <p:nvPr/>
              </p:nvSpPr>
              <p:spPr bwMode="auto">
                <a:xfrm>
                  <a:off x="2077" y="864"/>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40</a:t>
                  </a:r>
                </a:p>
                <a:p>
                  <a:pPr eaLnBrk="0" hangingPunct="0"/>
                  <a:endParaRPr lang="en-US" altLang="zh-CN" sz="3200">
                    <a:latin typeface="隶书" panose="02010509060101010101" pitchFamily="1" charset="-122"/>
                    <a:ea typeface="隶书" panose="02010509060101010101" pitchFamily="1" charset="-122"/>
                  </a:endParaRPr>
                </a:p>
              </p:txBody>
            </p:sp>
            <p:sp>
              <p:nvSpPr>
                <p:cNvPr id="29737" name="Rectangle 41"/>
                <p:cNvSpPr>
                  <a:spLocks noChangeArrowheads="1"/>
                </p:cNvSpPr>
                <p:nvPr/>
              </p:nvSpPr>
              <p:spPr bwMode="auto">
                <a:xfrm>
                  <a:off x="2066" y="864"/>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38" name="Group 42"/>
              <p:cNvGrpSpPr/>
              <p:nvPr/>
            </p:nvGrpSpPr>
            <p:grpSpPr bwMode="auto">
              <a:xfrm>
                <a:off x="0" y="1248"/>
                <a:ext cx="908" cy="384"/>
                <a:chOff x="0" y="1248"/>
                <a:chExt cx="908" cy="384"/>
              </a:xfrm>
            </p:grpSpPr>
            <p:sp>
              <p:nvSpPr>
                <p:cNvPr id="29739" name="Rectangle 43"/>
                <p:cNvSpPr>
                  <a:spLocks noChangeArrowheads="1"/>
                </p:cNvSpPr>
                <p:nvPr/>
              </p:nvSpPr>
              <p:spPr bwMode="auto">
                <a:xfrm>
                  <a:off x="11" y="1248"/>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zh-CN" altLang="en-US" sz="3200">
                      <a:latin typeface="隶书" panose="02010509060101010101" pitchFamily="1" charset="-122"/>
                      <a:ea typeface="隶书" panose="02010509060101010101" pitchFamily="1" charset="-122"/>
                    </a:rPr>
                    <a:t>设备</a:t>
                  </a:r>
                  <a:r>
                    <a:rPr lang="en-US" altLang="zh-CN" sz="3200" i="1">
                      <a:latin typeface="隶书" panose="02010509060101010101" pitchFamily="1" charset="-122"/>
                      <a:ea typeface="隶书" panose="02010509060101010101" pitchFamily="1" charset="-122"/>
                    </a:rPr>
                    <a:t>C</a:t>
                  </a:r>
                </a:p>
                <a:p>
                  <a:pPr eaLnBrk="0" hangingPunct="0"/>
                  <a:endParaRPr lang="en-US" altLang="zh-CN" sz="3200">
                    <a:latin typeface="隶书" panose="02010509060101010101" pitchFamily="1" charset="-122"/>
                    <a:ea typeface="隶书" panose="02010509060101010101" pitchFamily="1" charset="-122"/>
                  </a:endParaRPr>
                </a:p>
              </p:txBody>
            </p:sp>
            <p:sp>
              <p:nvSpPr>
                <p:cNvPr id="29740" name="Rectangle 44"/>
                <p:cNvSpPr>
                  <a:spLocks noChangeArrowheads="1"/>
                </p:cNvSpPr>
                <p:nvPr/>
              </p:nvSpPr>
              <p:spPr bwMode="auto">
                <a:xfrm>
                  <a:off x="0" y="1248"/>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41" name="Group 45"/>
              <p:cNvGrpSpPr/>
              <p:nvPr/>
            </p:nvGrpSpPr>
            <p:grpSpPr bwMode="auto">
              <a:xfrm>
                <a:off x="908" y="1248"/>
                <a:ext cx="582" cy="384"/>
                <a:chOff x="908" y="1248"/>
                <a:chExt cx="582" cy="384"/>
              </a:xfrm>
            </p:grpSpPr>
            <p:sp>
              <p:nvSpPr>
                <p:cNvPr id="29742" name="Rectangle 46"/>
                <p:cNvSpPr>
                  <a:spLocks noChangeArrowheads="1"/>
                </p:cNvSpPr>
                <p:nvPr/>
              </p:nvSpPr>
              <p:spPr bwMode="auto">
                <a:xfrm>
                  <a:off x="919" y="1248"/>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0</a:t>
                  </a:r>
                </a:p>
                <a:p>
                  <a:pPr eaLnBrk="0" hangingPunct="0"/>
                  <a:endParaRPr lang="en-US" altLang="zh-CN" sz="3200">
                    <a:latin typeface="隶书" panose="02010509060101010101" pitchFamily="1" charset="-122"/>
                    <a:ea typeface="隶书" panose="02010509060101010101" pitchFamily="1" charset="-122"/>
                  </a:endParaRPr>
                </a:p>
              </p:txBody>
            </p:sp>
            <p:sp>
              <p:nvSpPr>
                <p:cNvPr id="29743" name="Rectangle 47"/>
                <p:cNvSpPr>
                  <a:spLocks noChangeArrowheads="1"/>
                </p:cNvSpPr>
                <p:nvPr/>
              </p:nvSpPr>
              <p:spPr bwMode="auto">
                <a:xfrm>
                  <a:off x="908" y="1248"/>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44" name="Group 48"/>
              <p:cNvGrpSpPr/>
              <p:nvPr/>
            </p:nvGrpSpPr>
            <p:grpSpPr bwMode="auto">
              <a:xfrm>
                <a:off x="1490" y="1248"/>
                <a:ext cx="576" cy="384"/>
                <a:chOff x="1490" y="1248"/>
                <a:chExt cx="576" cy="384"/>
              </a:xfrm>
            </p:grpSpPr>
            <p:sp>
              <p:nvSpPr>
                <p:cNvPr id="29745" name="Rectangle 49"/>
                <p:cNvSpPr>
                  <a:spLocks noChangeArrowheads="1"/>
                </p:cNvSpPr>
                <p:nvPr/>
              </p:nvSpPr>
              <p:spPr bwMode="auto">
                <a:xfrm>
                  <a:off x="1501" y="1248"/>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3</a:t>
                  </a:r>
                </a:p>
                <a:p>
                  <a:pPr eaLnBrk="0" hangingPunct="0"/>
                  <a:endParaRPr lang="en-US" altLang="zh-CN" sz="3200">
                    <a:latin typeface="隶书" panose="02010509060101010101" pitchFamily="1" charset="-122"/>
                    <a:ea typeface="隶书" panose="02010509060101010101" pitchFamily="1" charset="-122"/>
                  </a:endParaRPr>
                </a:p>
              </p:txBody>
            </p:sp>
            <p:sp>
              <p:nvSpPr>
                <p:cNvPr id="29746" name="Rectangle 50"/>
                <p:cNvSpPr>
                  <a:spLocks noChangeArrowheads="1"/>
                </p:cNvSpPr>
                <p:nvPr/>
              </p:nvSpPr>
              <p:spPr bwMode="auto">
                <a:xfrm>
                  <a:off x="1490" y="1248"/>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47" name="Group 51"/>
              <p:cNvGrpSpPr/>
              <p:nvPr/>
            </p:nvGrpSpPr>
            <p:grpSpPr bwMode="auto">
              <a:xfrm>
                <a:off x="2066" y="1248"/>
                <a:ext cx="688" cy="384"/>
                <a:chOff x="2066" y="1248"/>
                <a:chExt cx="688" cy="384"/>
              </a:xfrm>
            </p:grpSpPr>
            <p:sp>
              <p:nvSpPr>
                <p:cNvPr id="29748" name="Rectangle 52"/>
                <p:cNvSpPr>
                  <a:spLocks noChangeArrowheads="1"/>
                </p:cNvSpPr>
                <p:nvPr/>
              </p:nvSpPr>
              <p:spPr bwMode="auto">
                <a:xfrm>
                  <a:off x="2077" y="1248"/>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75</a:t>
                  </a:r>
                </a:p>
                <a:p>
                  <a:pPr eaLnBrk="0" hangingPunct="0"/>
                  <a:endParaRPr lang="en-US" altLang="zh-CN" sz="3200">
                    <a:latin typeface="隶书" panose="02010509060101010101" pitchFamily="1" charset="-122"/>
                    <a:ea typeface="隶书" panose="02010509060101010101" pitchFamily="1" charset="-122"/>
                  </a:endParaRPr>
                </a:p>
              </p:txBody>
            </p:sp>
            <p:sp>
              <p:nvSpPr>
                <p:cNvPr id="29749" name="Rectangle 53"/>
                <p:cNvSpPr>
                  <a:spLocks noChangeArrowheads="1"/>
                </p:cNvSpPr>
                <p:nvPr/>
              </p:nvSpPr>
              <p:spPr bwMode="auto">
                <a:xfrm>
                  <a:off x="2066" y="1248"/>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50" name="Group 54"/>
              <p:cNvGrpSpPr/>
              <p:nvPr/>
            </p:nvGrpSpPr>
            <p:grpSpPr bwMode="auto">
              <a:xfrm>
                <a:off x="0" y="1632"/>
                <a:ext cx="908" cy="384"/>
                <a:chOff x="0" y="1632"/>
                <a:chExt cx="908" cy="384"/>
              </a:xfrm>
            </p:grpSpPr>
            <p:sp>
              <p:nvSpPr>
                <p:cNvPr id="29751" name="Rectangle 55"/>
                <p:cNvSpPr>
                  <a:spLocks noChangeArrowheads="1"/>
                </p:cNvSpPr>
                <p:nvPr/>
              </p:nvSpPr>
              <p:spPr bwMode="auto">
                <a:xfrm>
                  <a:off x="11" y="1632"/>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zh-CN" altLang="en-US" sz="3200">
                      <a:latin typeface="隶书" panose="02010509060101010101" pitchFamily="1" charset="-122"/>
                      <a:ea typeface="隶书" panose="02010509060101010101" pitchFamily="1" charset="-122"/>
                    </a:rPr>
                    <a:t>利润（元</a:t>
                  </a:r>
                  <a:r>
                    <a:rPr lang="en-US" altLang="zh-CN" sz="3200">
                      <a:latin typeface="隶书" panose="02010509060101010101" pitchFamily="1" charset="-122"/>
                      <a:ea typeface="隶书" panose="02010509060101010101" pitchFamily="1" charset="-122"/>
                    </a:rPr>
                    <a:t>/</a:t>
                  </a:r>
                  <a:r>
                    <a:rPr lang="zh-CN" altLang="en-US" sz="3200">
                      <a:latin typeface="隶书" panose="02010509060101010101" pitchFamily="1" charset="-122"/>
                      <a:ea typeface="隶书" panose="02010509060101010101" pitchFamily="1" charset="-122"/>
                    </a:rPr>
                    <a:t>件）</a:t>
                  </a:r>
                </a:p>
                <a:p>
                  <a:pPr eaLnBrk="0" hangingPunct="0"/>
                  <a:endParaRPr lang="en-US" altLang="zh-CN" sz="3200">
                    <a:latin typeface="隶书" panose="02010509060101010101" pitchFamily="1" charset="-122"/>
                    <a:ea typeface="隶书" panose="02010509060101010101" pitchFamily="1" charset="-122"/>
                  </a:endParaRPr>
                </a:p>
              </p:txBody>
            </p:sp>
            <p:sp>
              <p:nvSpPr>
                <p:cNvPr id="29752" name="Rectangle 56"/>
                <p:cNvSpPr>
                  <a:spLocks noChangeArrowheads="1"/>
                </p:cNvSpPr>
                <p:nvPr/>
              </p:nvSpPr>
              <p:spPr bwMode="auto">
                <a:xfrm>
                  <a:off x="0" y="1632"/>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53" name="Group 57"/>
              <p:cNvGrpSpPr/>
              <p:nvPr/>
            </p:nvGrpSpPr>
            <p:grpSpPr bwMode="auto">
              <a:xfrm>
                <a:off x="908" y="1632"/>
                <a:ext cx="582" cy="384"/>
                <a:chOff x="908" y="1632"/>
                <a:chExt cx="582" cy="384"/>
              </a:xfrm>
            </p:grpSpPr>
            <p:sp>
              <p:nvSpPr>
                <p:cNvPr id="29754" name="Rectangle 58"/>
                <p:cNvSpPr>
                  <a:spLocks noChangeArrowheads="1"/>
                </p:cNvSpPr>
                <p:nvPr/>
              </p:nvSpPr>
              <p:spPr bwMode="auto">
                <a:xfrm>
                  <a:off x="919" y="1632"/>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1500</a:t>
                  </a:r>
                </a:p>
                <a:p>
                  <a:pPr eaLnBrk="0" hangingPunct="0"/>
                  <a:endParaRPr lang="en-US" altLang="zh-CN" sz="3200">
                    <a:latin typeface="隶书" panose="02010509060101010101" pitchFamily="1" charset="-122"/>
                    <a:ea typeface="隶书" panose="02010509060101010101" pitchFamily="1" charset="-122"/>
                  </a:endParaRPr>
                </a:p>
              </p:txBody>
            </p:sp>
            <p:sp>
              <p:nvSpPr>
                <p:cNvPr id="29755" name="Rectangle 59"/>
                <p:cNvSpPr>
                  <a:spLocks noChangeArrowheads="1"/>
                </p:cNvSpPr>
                <p:nvPr/>
              </p:nvSpPr>
              <p:spPr bwMode="auto">
                <a:xfrm>
                  <a:off x="908" y="1632"/>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56" name="Group 60"/>
              <p:cNvGrpSpPr/>
              <p:nvPr/>
            </p:nvGrpSpPr>
            <p:grpSpPr bwMode="auto">
              <a:xfrm>
                <a:off x="1490" y="1632"/>
                <a:ext cx="576" cy="384"/>
                <a:chOff x="1490" y="1632"/>
                <a:chExt cx="576" cy="384"/>
              </a:xfrm>
            </p:grpSpPr>
            <p:sp>
              <p:nvSpPr>
                <p:cNvPr id="29757" name="Rectangle 61"/>
                <p:cNvSpPr>
                  <a:spLocks noChangeArrowheads="1"/>
                </p:cNvSpPr>
                <p:nvPr/>
              </p:nvSpPr>
              <p:spPr bwMode="auto">
                <a:xfrm>
                  <a:off x="1501" y="1632"/>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b="1">
                      <a:latin typeface="隶书" panose="02010509060101010101" pitchFamily="1" charset="-122"/>
                      <a:ea typeface="隶书" panose="02010509060101010101" pitchFamily="1" charset="-122"/>
                    </a:rPr>
                    <a:t>2500</a:t>
                  </a:r>
                </a:p>
                <a:p>
                  <a:pPr eaLnBrk="0" hangingPunct="0"/>
                  <a:endParaRPr lang="en-US" altLang="zh-CN" sz="3200">
                    <a:latin typeface="隶书" panose="02010509060101010101" pitchFamily="1" charset="-122"/>
                    <a:ea typeface="隶书" panose="02010509060101010101" pitchFamily="1" charset="-122"/>
                  </a:endParaRPr>
                </a:p>
              </p:txBody>
            </p:sp>
            <p:sp>
              <p:nvSpPr>
                <p:cNvPr id="29758" name="Rectangle 62"/>
                <p:cNvSpPr>
                  <a:spLocks noChangeArrowheads="1"/>
                </p:cNvSpPr>
                <p:nvPr/>
              </p:nvSpPr>
              <p:spPr bwMode="auto">
                <a:xfrm>
                  <a:off x="1490" y="1632"/>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nvGrpSpPr>
              <p:cNvPr id="29759" name="Group 63"/>
              <p:cNvGrpSpPr/>
              <p:nvPr/>
            </p:nvGrpSpPr>
            <p:grpSpPr bwMode="auto">
              <a:xfrm>
                <a:off x="2066" y="1632"/>
                <a:ext cx="688" cy="384"/>
                <a:chOff x="2066" y="1632"/>
                <a:chExt cx="688" cy="384"/>
              </a:xfrm>
            </p:grpSpPr>
            <p:sp>
              <p:nvSpPr>
                <p:cNvPr id="29760" name="Rectangle 64"/>
                <p:cNvSpPr>
                  <a:spLocks noChangeArrowheads="1"/>
                </p:cNvSpPr>
                <p:nvPr/>
              </p:nvSpPr>
              <p:spPr bwMode="auto">
                <a:xfrm>
                  <a:off x="2077" y="1632"/>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p>
                  <a:r>
                    <a:rPr lang="en-US" altLang="zh-CN" sz="3200">
                      <a:latin typeface="Times New Roman" panose="02020603050405020304"/>
                      <a:ea typeface="隶书" panose="02010509060101010101" pitchFamily="1" charset="-122"/>
                    </a:rPr>
                    <a:t> </a:t>
                  </a:r>
                  <a:endParaRPr lang="en-US" altLang="zh-CN" sz="3200">
                    <a:latin typeface="隶书" panose="02010509060101010101" pitchFamily="1" charset="-122"/>
                    <a:ea typeface="隶书" panose="02010509060101010101" pitchFamily="1" charset="-122"/>
                  </a:endParaRPr>
                </a:p>
                <a:p>
                  <a:pPr eaLnBrk="0" hangingPunct="0"/>
                  <a:endParaRPr lang="en-US" altLang="zh-CN" sz="3200">
                    <a:latin typeface="隶书" panose="02010509060101010101" pitchFamily="1" charset="-122"/>
                    <a:ea typeface="隶书" panose="02010509060101010101" pitchFamily="1" charset="-122"/>
                  </a:endParaRPr>
                </a:p>
              </p:txBody>
            </p:sp>
            <p:sp>
              <p:nvSpPr>
                <p:cNvPr id="29761" name="Rectangle 65"/>
                <p:cNvSpPr>
                  <a:spLocks noChangeArrowheads="1"/>
                </p:cNvSpPr>
                <p:nvPr/>
              </p:nvSpPr>
              <p:spPr bwMode="auto">
                <a:xfrm>
                  <a:off x="2066" y="1632"/>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grpSp>
        <p:sp>
          <p:nvSpPr>
            <p:cNvPr id="29762" name="Rectangle 66"/>
            <p:cNvSpPr>
              <a:spLocks noChangeArrowheads="1"/>
            </p:cNvSpPr>
            <p:nvPr/>
          </p:nvSpPr>
          <p:spPr bwMode="auto">
            <a:xfrm>
              <a:off x="-3" y="-3"/>
              <a:ext cx="2760" cy="2022"/>
            </a:xfrm>
            <a:prstGeom prst="rect">
              <a:avLst/>
            </a:prstGeom>
            <a:noFill/>
            <a:ln w="9525">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box(in)">
                                      <p:cBhvr>
                                        <p:cTn id="13" dur="500"/>
                                        <p:tgtEl>
                                          <p:spTgt spid="29700"/>
                                        </p:tgtEl>
                                      </p:cBhvr>
                                    </p:animEffect>
                                  </p:childTnLst>
                                  <p:subTnLst>
                                    <p:audio>
                                      <p:cMediaNode>
                                        <p:cTn display="0" masterRel="sameClick">
                                          <p:stCondLst>
                                            <p:cond evt="begin" delay="0">
                                              <p:tn val="11"/>
                                            </p:cond>
                                          </p:stCondLst>
                                          <p:endCondLst>
                                            <p:cond evt="onStopAudio" delay="0">
                                              <p:tgtEl>
                                                <p:sldTgt/>
                                              </p:tgtEl>
                                            </p:cond>
                                          </p:endCondLst>
                                        </p:cTn>
                                        <p:tgtEl>
                                          <p:sndTgt r:embed="rId3" name="MsgSen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710" dirty="0"/>
                  <a:t>例子，可能的</a:t>
                </a:r>
                <a:r>
                  <a:rPr lang="en-US" altLang="zh-CN" sz="1710" dirty="0"/>
                  <a:t>K-T</a:t>
                </a:r>
                <a:r>
                  <a:rPr lang="zh-CN" altLang="en-US" sz="1710" dirty="0"/>
                  <a:t>点出现在下列情况：</a:t>
                </a:r>
              </a:p>
              <a:p>
                <a:pPr>
                  <a:buNone/>
                </a:pPr>
                <a:r>
                  <a:rPr lang="zh-CN" altLang="en-US" sz="1710" dirty="0"/>
                  <a:t>   ①两约束曲线的交点：</a:t>
                </a:r>
                <a:r>
                  <a:rPr lang="en-US" altLang="zh-CN" sz="1710" dirty="0"/>
                  <a:t>g1</a:t>
                </a:r>
                <a:r>
                  <a:rPr lang="zh-CN" altLang="en-US" sz="1710" dirty="0"/>
                  <a:t>与</a:t>
                </a:r>
                <a:r>
                  <a:rPr lang="en-US" altLang="zh-CN" sz="1710" dirty="0"/>
                  <a:t>g2,g1</a:t>
                </a:r>
                <a:r>
                  <a:rPr lang="zh-CN" altLang="en-US" sz="1710" dirty="0"/>
                  <a:t>与</a:t>
                </a:r>
                <a:r>
                  <a:rPr lang="en-US" altLang="zh-CN" sz="1710" dirty="0"/>
                  <a:t>g3,g1</a:t>
                </a:r>
                <a:r>
                  <a:rPr lang="zh-CN" altLang="en-US" sz="1710" dirty="0"/>
                  <a:t>与</a:t>
                </a:r>
                <a:r>
                  <a:rPr lang="en-US" altLang="zh-CN" sz="1710" dirty="0"/>
                  <a:t>g4,g2</a:t>
                </a:r>
                <a:r>
                  <a:rPr lang="zh-CN" altLang="en-US" sz="1710" dirty="0"/>
                  <a:t>与</a:t>
                </a:r>
                <a:r>
                  <a:rPr lang="en-US" altLang="zh-CN" sz="1710" dirty="0"/>
                  <a:t>g3,g2</a:t>
                </a:r>
                <a:r>
                  <a:rPr lang="zh-CN" altLang="en-US" sz="1710" dirty="0"/>
                  <a:t>与</a:t>
                </a:r>
                <a:r>
                  <a:rPr lang="en-US" altLang="zh-CN" sz="1710" dirty="0"/>
                  <a:t>g4,g3</a:t>
                </a:r>
                <a:r>
                  <a:rPr lang="zh-CN" altLang="en-US" sz="1710" dirty="0"/>
                  <a:t>与</a:t>
                </a:r>
                <a:r>
                  <a:rPr lang="en-US" altLang="zh-CN" sz="1710" dirty="0"/>
                  <a:t>g4</a:t>
                </a:r>
                <a:r>
                  <a:rPr lang="zh-CN" altLang="en-US" sz="1710" dirty="0"/>
                  <a:t>。</a:t>
                </a:r>
              </a:p>
              <a:p>
                <a:pPr>
                  <a:buNone/>
                </a:pPr>
                <a:r>
                  <a:rPr lang="zh-CN" altLang="en-US" sz="1710" dirty="0"/>
                  <a:t>   ②目标函数与一条曲线相交的情况： </a:t>
                </a:r>
                <a:r>
                  <a:rPr lang="en-US" altLang="zh-CN" sz="1710" dirty="0"/>
                  <a:t>g1</a:t>
                </a:r>
                <a:r>
                  <a:rPr lang="zh-CN" altLang="en-US" sz="1710" dirty="0"/>
                  <a:t>，</a:t>
                </a:r>
                <a:r>
                  <a:rPr lang="en-US" altLang="zh-CN" sz="1710" dirty="0"/>
                  <a:t>g2, g3, g4</a:t>
                </a:r>
              </a:p>
              <a:p>
                <a:pPr>
                  <a:buNone/>
                </a:pPr>
                <a:r>
                  <a:rPr lang="en-US" altLang="zh-CN" sz="1710" dirty="0"/>
                  <a:t>    </a:t>
                </a:r>
                <a:r>
                  <a:rPr lang="zh-CN" altLang="en-US" sz="1710" dirty="0"/>
                  <a:t>对每一种情况求得满足以下条件的点</a:t>
                </a:r>
                <a14:m>
                  <m:oMath xmlns:m="http://schemas.openxmlformats.org/officeDocument/2006/math">
                    <m:sSup>
                      <m:sSupPr>
                        <m:ctrlPr>
                          <a:rPr lang="en-US" altLang="zh-CN" sz="1710" b="1" i="1" dirty="0">
                            <a:latin typeface="Cambria Math" panose="02040503050406030204" pitchFamily="18" charset="0"/>
                          </a:rPr>
                        </m:ctrlPr>
                      </m:sSupPr>
                      <m:e>
                        <m:d>
                          <m:dPr>
                            <m:ctrlPr>
                              <a:rPr lang="en-US" altLang="zh-CN" sz="1710" b="1" i="1" dirty="0">
                                <a:latin typeface="Cambria Math" panose="02040503050406030204" pitchFamily="18" charset="0"/>
                              </a:rPr>
                            </m:ctrlPr>
                          </m:dPr>
                          <m:e>
                            <m:sSub>
                              <m:sSubPr>
                                <m:ctrlPr>
                                  <a:rPr lang="en-US" altLang="zh-CN" sz="1710" b="1" i="1" dirty="0">
                                    <a:latin typeface="Cambria Math" panose="02040503050406030204" pitchFamily="18" charset="0"/>
                                  </a:rPr>
                                </m:ctrlPr>
                              </m:sSubPr>
                              <m:e>
                                <m:r>
                                  <a:rPr lang="en-US" altLang="zh-CN" sz="1710" i="1" dirty="0">
                                    <a:latin typeface="Cambria Math"/>
                                  </a:rPr>
                                  <m:t>𝑥</m:t>
                                </m:r>
                              </m:e>
                              <m:sub>
                                <m:r>
                                  <a:rPr lang="en-US" altLang="zh-CN" sz="1710" i="1" dirty="0">
                                    <a:latin typeface="Cambria Math"/>
                                  </a:rPr>
                                  <m:t>1</m:t>
                                </m:r>
                              </m:sub>
                            </m:sSub>
                            <m:r>
                              <a:rPr lang="en-US" altLang="zh-CN" sz="1710" i="1" dirty="0">
                                <a:latin typeface="Cambria Math"/>
                              </a:rPr>
                              <m:t>,</m:t>
                            </m:r>
                            <m:sSub>
                              <m:sSubPr>
                                <m:ctrlPr>
                                  <a:rPr lang="en-US" altLang="zh-CN" sz="1710" b="1" i="1" dirty="0">
                                    <a:latin typeface="Cambria Math" panose="02040503050406030204" pitchFamily="18" charset="0"/>
                                  </a:rPr>
                                </m:ctrlPr>
                              </m:sSubPr>
                              <m:e>
                                <m:r>
                                  <a:rPr lang="en-US" altLang="zh-CN" sz="1710" i="1" dirty="0">
                                    <a:latin typeface="Cambria Math"/>
                                  </a:rPr>
                                  <m:t>𝑥</m:t>
                                </m:r>
                              </m:e>
                              <m:sub>
                                <m:r>
                                  <a:rPr lang="en-US" altLang="zh-CN" sz="1710" i="1" dirty="0">
                                    <a:latin typeface="Cambria Math"/>
                                  </a:rPr>
                                  <m:t>2</m:t>
                                </m:r>
                              </m:sub>
                            </m:sSub>
                          </m:e>
                        </m:d>
                      </m:e>
                      <m:sup>
                        <m:r>
                          <a:rPr lang="en-US" altLang="zh-CN" sz="1710" i="1" dirty="0">
                            <a:latin typeface="Cambria Math"/>
                          </a:rPr>
                          <m:t>𝑇</m:t>
                        </m:r>
                      </m:sup>
                    </m:sSup>
                  </m:oMath>
                </a14:m>
                <a:r>
                  <a:rPr lang="zh-CN" altLang="en-US" sz="1710" dirty="0"/>
                  <a:t>及乘子</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𝝁</m:t>
                        </m:r>
                      </m:e>
                      <m:sub>
                        <m:r>
                          <a:rPr lang="en-US" altLang="zh-CN" sz="1710" b="1" i="1">
                            <a:latin typeface="Cambria Math"/>
                          </a:rPr>
                          <m:t>𝒊</m:t>
                        </m:r>
                      </m:sub>
                    </m:sSub>
                  </m:oMath>
                </a14:m>
                <a:r>
                  <a:rPr lang="en-US" altLang="zh-CN" sz="1710" dirty="0"/>
                  <a:t>,</a:t>
                </a:r>
                <a:r>
                  <a:rPr lang="zh-CN" altLang="en-US" sz="1710" dirty="0"/>
                  <a:t>验证当满足可得，且</a:t>
                </a:r>
                <a14:m>
                  <m:oMath xmlns:m="http://schemas.openxmlformats.org/officeDocument/2006/math">
                    <m:sSub>
                      <m:sSubPr>
                        <m:ctrlPr>
                          <a:rPr lang="en-US" altLang="zh-CN" sz="1710" i="1">
                            <a:latin typeface="Cambria Math" panose="02040503050406030204" pitchFamily="18" charset="0"/>
                          </a:rPr>
                        </m:ctrlPr>
                      </m:sSubPr>
                      <m:e>
                        <m:r>
                          <a:rPr lang="en-US" altLang="zh-CN" sz="1710" i="1">
                            <a:latin typeface="Cambria Math"/>
                          </a:rPr>
                          <m:t>𝝁</m:t>
                        </m:r>
                      </m:e>
                      <m:sub>
                        <m:r>
                          <a:rPr lang="en-US" altLang="zh-CN" sz="1710" i="1">
                            <a:latin typeface="Cambria Math"/>
                          </a:rPr>
                          <m:t>𝒊</m:t>
                        </m:r>
                      </m:sub>
                    </m:sSub>
                    <m:r>
                      <a:rPr lang="en-US" altLang="zh-CN" sz="1710" b="1" i="1">
                        <a:latin typeface="Cambria Math"/>
                      </a:rPr>
                      <m:t>&gt;</m:t>
                    </m:r>
                    <m:r>
                      <a:rPr lang="en-US" altLang="zh-CN" sz="1710" b="1" i="1">
                        <a:latin typeface="Cambria Math"/>
                      </a:rPr>
                      <m:t>𝟎</m:t>
                    </m:r>
                  </m:oMath>
                </a14:m>
                <a:r>
                  <a:rPr lang="zh-CN" altLang="en-US" sz="1710" dirty="0"/>
                  <a:t>时，即为一个</a:t>
                </a:r>
                <a:r>
                  <a:rPr lang="en-US" altLang="zh-CN" sz="1710" dirty="0"/>
                  <a:t>K-T</a:t>
                </a:r>
                <a:r>
                  <a:rPr lang="zh-CN" altLang="en-US" sz="1710" dirty="0"/>
                  <a:t>点。</a:t>
                </a:r>
              </a:p>
              <a:p>
                <a:endParaRPr lang="zh-CN" altLang="en-US" sz="171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63" t="-759"/>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2196451" y="4210258"/>
          <a:ext cx="3625896" cy="929071"/>
        </p:xfrm>
        <a:graphic>
          <a:graphicData uri="http://schemas.openxmlformats.org/presentationml/2006/ole">
            <mc:AlternateContent xmlns:mc="http://schemas.openxmlformats.org/markup-compatibility/2006">
              <mc:Choice xmlns:v="urn:schemas-microsoft-com:vml" Requires="v">
                <p:oleObj spid="_x0000_s4106" name="Equation" r:id="rId4" imgW="68275200" imgH="24384000" progId="Equation.3">
                  <p:embed/>
                </p:oleObj>
              </mc:Choice>
              <mc:Fallback>
                <p:oleObj name="Equation" r:id="rId4" imgW="68275200" imgH="24384000" progId="Equation.3">
                  <p:embed/>
                  <p:pic>
                    <p:nvPicPr>
                      <p:cNvPr id="4" name="Object 3"/>
                      <p:cNvPicPr>
                        <a:picLocks noChangeAspect="1" noChangeArrowheads="1"/>
                      </p:cNvPicPr>
                      <p:nvPr/>
                    </p:nvPicPr>
                    <p:blipFill>
                      <a:blip r:embed="rId5"/>
                      <a:srcRect/>
                      <a:stretch>
                        <a:fillRect/>
                      </a:stretch>
                    </p:blipFill>
                    <p:spPr bwMode="auto">
                      <a:xfrm>
                        <a:off x="2196451" y="4210258"/>
                        <a:ext cx="3625896" cy="929071"/>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6096001" y="4141844"/>
          <a:ext cx="3420656" cy="991630"/>
        </p:xfrm>
        <a:graphic>
          <a:graphicData uri="http://schemas.openxmlformats.org/presentationml/2006/ole">
            <mc:AlternateContent xmlns:mc="http://schemas.openxmlformats.org/markup-compatibility/2006">
              <mc:Choice xmlns:v="urn:schemas-microsoft-com:vml" Requires="v">
                <p:oleObj spid="_x0000_s4107" name="Equation" r:id="rId6" imgW="74371200" imgH="24993600" progId="Equation.3">
                  <p:embed/>
                </p:oleObj>
              </mc:Choice>
              <mc:Fallback>
                <p:oleObj name="Equation" r:id="rId6" imgW="74371200" imgH="24993600" progId="Equation.3">
                  <p:embed/>
                  <p:pic>
                    <p:nvPicPr>
                      <p:cNvPr id="5" name="Object 4"/>
                      <p:cNvPicPr>
                        <a:picLocks noChangeAspect="1" noChangeArrowheads="1"/>
                      </p:cNvPicPr>
                      <p:nvPr/>
                    </p:nvPicPr>
                    <p:blipFill>
                      <a:blip r:embed="rId7"/>
                      <a:srcRect/>
                      <a:stretch>
                        <a:fillRect/>
                      </a:stretch>
                    </p:blipFill>
                    <p:spPr bwMode="auto">
                      <a:xfrm>
                        <a:off x="6096001" y="4141844"/>
                        <a:ext cx="3420656" cy="991630"/>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7" name="Rectangle 6"/>
              <p:cNvSpPr/>
              <p:nvPr/>
            </p:nvSpPr>
            <p:spPr>
              <a:xfrm>
                <a:off x="3738256" y="2587232"/>
                <a:ext cx="3657594" cy="16520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330" i="1">
                              <a:solidFill>
                                <a:srgbClr val="CC00CC"/>
                              </a:solidFill>
                              <a:latin typeface="Cambria Math" panose="02040503050406030204" pitchFamily="18" charset="0"/>
                            </a:rPr>
                          </m:ctrlPr>
                        </m:dPr>
                        <m:e>
                          <m:eqArr>
                            <m:eqArrPr>
                              <m:ctrlPr>
                                <a:rPr lang="en-US" altLang="zh-CN" sz="1330" i="1">
                                  <a:solidFill>
                                    <a:srgbClr val="CC00CC"/>
                                  </a:solidFill>
                                  <a:latin typeface="Cambria Math" panose="02040503050406030204" pitchFamily="18" charset="0"/>
                                </a:rPr>
                              </m:ctrlPr>
                            </m:eqArrPr>
                            <m:e>
                              <m:r>
                                <a:rPr lang="en-US" altLang="zh-CN" sz="1330" i="1">
                                  <a:solidFill>
                                    <a:srgbClr val="CC00CC"/>
                                  </a:solidFill>
                                  <a:latin typeface="Cambria Math"/>
                                </a:rPr>
                                <m:t>𝟐</m:t>
                              </m:r>
                              <m:d>
                                <m:dPr>
                                  <m:ctrlPr>
                                    <a:rPr lang="en-US" altLang="zh-CN" sz="1330" i="1">
                                      <a:solidFill>
                                        <a:srgbClr val="CC00CC"/>
                                      </a:solidFill>
                                      <a:latin typeface="Cambria Math" panose="02040503050406030204" pitchFamily="18" charset="0"/>
                                    </a:rPr>
                                  </m:ctrlPr>
                                </m:dPr>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𝟏</m:t>
                                      </m:r>
                                    </m:sub>
                                  </m:sSub>
                                  <m:r>
                                    <a:rPr lang="en-US" altLang="zh-CN" sz="1330" i="1">
                                      <a:solidFill>
                                        <a:srgbClr val="CC00CC"/>
                                      </a:solidFill>
                                      <a:latin typeface="Cambria Math"/>
                                    </a:rPr>
                                    <m:t>−</m:t>
                                  </m:r>
                                  <m:r>
                                    <a:rPr lang="en-US" altLang="zh-CN" sz="1330" i="1">
                                      <a:solidFill>
                                        <a:srgbClr val="CC00CC"/>
                                      </a:solidFill>
                                      <a:latin typeface="Cambria Math"/>
                                    </a:rPr>
                                    <m:t>𝟑</m:t>
                                  </m:r>
                                </m:e>
                              </m:d>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𝟏</m:t>
                                  </m:r>
                                </m:sub>
                              </m:sSub>
                              <m:r>
                                <a:rPr lang="en-US" altLang="zh-CN" sz="1330" i="1">
                                  <a:solidFill>
                                    <a:srgbClr val="CC00CC"/>
                                  </a:solidFill>
                                  <a:latin typeface="Cambria Math"/>
                                </a:rPr>
                                <m:t>𝟐</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𝟏</m:t>
                                  </m:r>
                                </m:sub>
                              </m:sSub>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𝟐</m:t>
                                  </m:r>
                                </m:sub>
                              </m:sSub>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𝟑</m:t>
                                  </m:r>
                                </m:sub>
                              </m:sSub>
                              <m:d>
                                <m:dPr>
                                  <m:ctrlPr>
                                    <a:rPr lang="en-US" altLang="zh-CN" sz="1330" i="1">
                                      <a:solidFill>
                                        <a:srgbClr val="CC00CC"/>
                                      </a:solidFill>
                                      <a:latin typeface="Cambria Math" panose="02040503050406030204" pitchFamily="18" charset="0"/>
                                    </a:rPr>
                                  </m:ctrlPr>
                                </m:dPr>
                                <m:e>
                                  <m:r>
                                    <a:rPr lang="en-US" altLang="zh-CN" sz="1330" i="1">
                                      <a:solidFill>
                                        <a:srgbClr val="CC00CC"/>
                                      </a:solidFill>
                                      <a:latin typeface="Cambria Math"/>
                                    </a:rPr>
                                    <m:t>−</m:t>
                                  </m:r>
                                  <m:r>
                                    <a:rPr lang="en-US" altLang="zh-CN" sz="1330" i="1">
                                      <a:solidFill>
                                        <a:srgbClr val="CC00CC"/>
                                      </a:solidFill>
                                      <a:latin typeface="Cambria Math"/>
                                    </a:rPr>
                                    <m:t>𝟏</m:t>
                                  </m:r>
                                </m:e>
                              </m:d>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𝟒</m:t>
                                  </m:r>
                                </m:sub>
                              </m:sSub>
                              <m:r>
                                <a:rPr lang="en-US" altLang="zh-CN" sz="1330" i="1">
                                  <a:solidFill>
                                    <a:srgbClr val="CC00CC"/>
                                  </a:solidFill>
                                  <a:latin typeface="Cambria Math"/>
                                </a:rPr>
                                <m:t>⋅</m:t>
                              </m:r>
                              <m:r>
                                <a:rPr lang="en-US" altLang="zh-CN" sz="1330" i="1">
                                  <a:solidFill>
                                    <a:srgbClr val="CC00CC"/>
                                  </a:solidFill>
                                  <a:latin typeface="Cambria Math"/>
                                </a:rPr>
                                <m:t>𝟎</m:t>
                              </m:r>
                              <m:r>
                                <a:rPr lang="en-US" altLang="zh-CN" sz="1330" i="1">
                                  <a:solidFill>
                                    <a:srgbClr val="CC00CC"/>
                                  </a:solidFill>
                                  <a:latin typeface="Cambria Math"/>
                                </a:rPr>
                                <m:t>=</m:t>
                              </m:r>
                              <m:r>
                                <a:rPr lang="en-US" altLang="zh-CN" sz="1330" i="1">
                                  <a:solidFill>
                                    <a:srgbClr val="CC00CC"/>
                                  </a:solidFill>
                                  <a:latin typeface="Cambria Math"/>
                                </a:rPr>
                                <m:t>𝟎</m:t>
                              </m:r>
                            </m:e>
                            <m:e>
                              <m:r>
                                <a:rPr lang="en-US" altLang="zh-CN" sz="1330" i="1">
                                  <a:solidFill>
                                    <a:srgbClr val="CC00CC"/>
                                  </a:solidFill>
                                  <a:latin typeface="Cambria Math"/>
                                </a:rPr>
                                <m:t>𝟐</m:t>
                              </m:r>
                              <m:d>
                                <m:dPr>
                                  <m:ctrlPr>
                                    <a:rPr lang="en-US" altLang="zh-CN" sz="1330" i="1">
                                      <a:solidFill>
                                        <a:srgbClr val="CC00CC"/>
                                      </a:solidFill>
                                      <a:latin typeface="Cambria Math" panose="02040503050406030204" pitchFamily="18" charset="0"/>
                                    </a:rPr>
                                  </m:ctrlPr>
                                </m:dPr>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𝟐</m:t>
                                      </m:r>
                                    </m:sub>
                                  </m:sSub>
                                  <m:r>
                                    <a:rPr lang="en-US" altLang="zh-CN" sz="1330" i="1">
                                      <a:solidFill>
                                        <a:srgbClr val="CC00CC"/>
                                      </a:solidFill>
                                      <a:latin typeface="Cambria Math"/>
                                    </a:rPr>
                                    <m:t>−</m:t>
                                  </m:r>
                                  <m:r>
                                    <a:rPr lang="en-US" altLang="zh-CN" sz="1330" i="1">
                                      <a:solidFill>
                                        <a:srgbClr val="CC00CC"/>
                                      </a:solidFill>
                                      <a:latin typeface="Cambria Math"/>
                                    </a:rPr>
                                    <m:t>𝟐</m:t>
                                  </m:r>
                                </m:e>
                              </m:d>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𝟏</m:t>
                                  </m:r>
                                </m:sub>
                              </m:sSub>
                              <m:r>
                                <a:rPr lang="en-US" altLang="zh-CN" sz="1330" i="1">
                                  <a:solidFill>
                                    <a:srgbClr val="CC00CC"/>
                                  </a:solidFill>
                                  <a:latin typeface="Cambria Math"/>
                                </a:rPr>
                                <m:t>𝟐</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𝟐</m:t>
                                  </m:r>
                                </m:sub>
                              </m:sSub>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𝟐</m:t>
                                  </m:r>
                                </m:sub>
                              </m:sSub>
                              <m:r>
                                <a:rPr lang="en-US" altLang="zh-CN" sz="1330" i="1">
                                  <a:solidFill>
                                    <a:srgbClr val="CC00CC"/>
                                  </a:solidFill>
                                  <a:latin typeface="Cambria Math"/>
                                </a:rPr>
                                <m:t>𝟐</m:t>
                              </m:r>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𝟑</m:t>
                                  </m:r>
                                </m:sub>
                              </m:sSub>
                              <m:r>
                                <a:rPr lang="en-US" altLang="zh-CN" sz="1330" i="1">
                                  <a:solidFill>
                                    <a:srgbClr val="CC00CC"/>
                                  </a:solidFill>
                                  <a:latin typeface="Cambria Math"/>
                                </a:rPr>
                                <m:t>⋅</m:t>
                              </m:r>
                              <m:r>
                                <a:rPr lang="en-US" altLang="zh-CN" sz="1330" i="1">
                                  <a:solidFill>
                                    <a:srgbClr val="CC00CC"/>
                                  </a:solidFill>
                                  <a:latin typeface="Cambria Math"/>
                                </a:rPr>
                                <m:t>𝟎</m:t>
                              </m:r>
                              <m:r>
                                <a:rPr lang="en-US" altLang="zh-CN" sz="1330" i="1">
                                  <a:solidFill>
                                    <a:srgbClr val="CC00CC"/>
                                  </a:solidFill>
                                  <a:latin typeface="Cambria Math"/>
                                </a:rPr>
                                <m:t>+</m:t>
                              </m:r>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𝟒</m:t>
                                  </m:r>
                                </m:sub>
                              </m:sSub>
                              <m:r>
                                <a:rPr lang="en-US" altLang="zh-CN" sz="1330" i="1">
                                  <a:solidFill>
                                    <a:srgbClr val="CC00CC"/>
                                  </a:solidFill>
                                  <a:latin typeface="Cambria Math"/>
                                </a:rPr>
                                <m:t>⋅(−</m:t>
                              </m:r>
                              <m:r>
                                <a:rPr lang="en-US" altLang="zh-CN" sz="1330" i="1">
                                  <a:solidFill>
                                    <a:srgbClr val="CC00CC"/>
                                  </a:solidFill>
                                  <a:latin typeface="Cambria Math"/>
                                </a:rPr>
                                <m:t>𝟏</m:t>
                              </m:r>
                              <m:r>
                                <a:rPr lang="en-US" altLang="zh-CN" sz="1330" i="1">
                                  <a:solidFill>
                                    <a:srgbClr val="CC00CC"/>
                                  </a:solidFill>
                                  <a:latin typeface="Cambria Math"/>
                                </a:rPr>
                                <m:t>)=</m:t>
                              </m:r>
                              <m:r>
                                <a:rPr lang="en-US" altLang="zh-CN" sz="1330" i="1">
                                  <a:solidFill>
                                    <a:srgbClr val="CC00CC"/>
                                  </a:solidFill>
                                  <a:latin typeface="Cambria Math"/>
                                </a:rPr>
                                <m:t>𝟎</m:t>
                              </m:r>
                            </m:e>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𝒊</m:t>
                                  </m:r>
                                </m:sub>
                              </m:sSub>
                              <m:r>
                                <a:rPr lang="en-US" altLang="zh-CN" sz="1330" i="1">
                                  <a:solidFill>
                                    <a:srgbClr val="CC00CC"/>
                                  </a:solidFill>
                                  <a:latin typeface="Cambria Math"/>
                                </a:rPr>
                                <m:t>≥</m:t>
                              </m:r>
                              <m:r>
                                <a:rPr lang="en-US" altLang="zh-CN" sz="1330" i="1">
                                  <a:solidFill>
                                    <a:srgbClr val="CC00CC"/>
                                  </a:solidFill>
                                  <a:latin typeface="Cambria Math"/>
                                </a:rPr>
                                <m:t>𝟎</m:t>
                              </m:r>
                            </m:e>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𝟏</m:t>
                                  </m:r>
                                </m:sub>
                              </m:sSub>
                              <m:d>
                                <m:dPr>
                                  <m:ctrlPr>
                                    <a:rPr lang="en-US" altLang="zh-CN" sz="1330" i="1">
                                      <a:solidFill>
                                        <a:srgbClr val="CC00CC"/>
                                      </a:solidFill>
                                      <a:latin typeface="Cambria Math" panose="02040503050406030204" pitchFamily="18" charset="0"/>
                                    </a:rPr>
                                  </m:ctrlPr>
                                </m:dPr>
                                <m:e>
                                  <m:sSubSup>
                                    <m:sSubSupPr>
                                      <m:ctrlPr>
                                        <a:rPr lang="en-US" altLang="zh-CN" sz="1330" i="1">
                                          <a:solidFill>
                                            <a:srgbClr val="CC00CC"/>
                                          </a:solidFill>
                                          <a:latin typeface="Cambria Math" panose="02040503050406030204" pitchFamily="18" charset="0"/>
                                        </a:rPr>
                                      </m:ctrlPr>
                                    </m:sSubSupPr>
                                    <m:e>
                                      <m:r>
                                        <a:rPr lang="en-US" altLang="zh-CN" sz="1330" i="1">
                                          <a:solidFill>
                                            <a:srgbClr val="CC00CC"/>
                                          </a:solidFill>
                                          <a:latin typeface="Cambria Math"/>
                                        </a:rPr>
                                        <m:t>𝒙</m:t>
                                      </m:r>
                                    </m:e>
                                    <m:sub>
                                      <m:r>
                                        <a:rPr lang="en-US" altLang="zh-CN" sz="1330" i="1">
                                          <a:solidFill>
                                            <a:srgbClr val="CC00CC"/>
                                          </a:solidFill>
                                          <a:latin typeface="Cambria Math"/>
                                        </a:rPr>
                                        <m:t>𝟏</m:t>
                                      </m:r>
                                    </m:sub>
                                    <m:sup>
                                      <m:r>
                                        <a:rPr lang="en-US" altLang="zh-CN" sz="1330" i="1">
                                          <a:solidFill>
                                            <a:srgbClr val="CC00CC"/>
                                          </a:solidFill>
                                          <a:latin typeface="Cambria Math"/>
                                        </a:rPr>
                                        <m:t>𝟐</m:t>
                                      </m:r>
                                    </m:sup>
                                  </m:sSubSup>
                                  <m:r>
                                    <a:rPr lang="en-US" altLang="zh-CN" sz="1330" i="1">
                                      <a:solidFill>
                                        <a:srgbClr val="CC00CC"/>
                                      </a:solidFill>
                                      <a:latin typeface="Cambria Math"/>
                                    </a:rPr>
                                    <m:t>+</m:t>
                                  </m:r>
                                  <m:sSubSup>
                                    <m:sSubSupPr>
                                      <m:ctrlPr>
                                        <a:rPr lang="en-US" altLang="zh-CN" sz="1330" i="1">
                                          <a:solidFill>
                                            <a:srgbClr val="CC00CC"/>
                                          </a:solidFill>
                                          <a:latin typeface="Cambria Math" panose="02040503050406030204" pitchFamily="18" charset="0"/>
                                        </a:rPr>
                                      </m:ctrlPr>
                                    </m:sSubSupPr>
                                    <m:e>
                                      <m:r>
                                        <a:rPr lang="en-US" altLang="zh-CN" sz="1330" i="1">
                                          <a:solidFill>
                                            <a:srgbClr val="CC00CC"/>
                                          </a:solidFill>
                                          <a:latin typeface="Cambria Math"/>
                                        </a:rPr>
                                        <m:t>𝒙</m:t>
                                      </m:r>
                                    </m:e>
                                    <m:sub>
                                      <m:r>
                                        <a:rPr lang="en-US" altLang="zh-CN" sz="1330" i="1">
                                          <a:solidFill>
                                            <a:srgbClr val="CC00CC"/>
                                          </a:solidFill>
                                          <a:latin typeface="Cambria Math"/>
                                        </a:rPr>
                                        <m:t>𝟐</m:t>
                                      </m:r>
                                    </m:sub>
                                    <m:sup>
                                      <m:r>
                                        <a:rPr lang="en-US" altLang="zh-CN" sz="1330" i="1">
                                          <a:solidFill>
                                            <a:srgbClr val="CC00CC"/>
                                          </a:solidFill>
                                          <a:latin typeface="Cambria Math"/>
                                        </a:rPr>
                                        <m:t>𝟐</m:t>
                                      </m:r>
                                    </m:sup>
                                  </m:sSubSup>
                                  <m:r>
                                    <a:rPr lang="en-US" altLang="zh-CN" sz="1330" i="1">
                                      <a:solidFill>
                                        <a:srgbClr val="CC00CC"/>
                                      </a:solidFill>
                                      <a:latin typeface="Cambria Math"/>
                                    </a:rPr>
                                    <m:t>−</m:t>
                                  </m:r>
                                  <m:r>
                                    <a:rPr lang="en-US" altLang="zh-CN" sz="1330" i="1">
                                      <a:solidFill>
                                        <a:srgbClr val="CC00CC"/>
                                      </a:solidFill>
                                      <a:latin typeface="Cambria Math"/>
                                    </a:rPr>
                                    <m:t>𝟓</m:t>
                                  </m:r>
                                </m:e>
                              </m:d>
                              <m:r>
                                <a:rPr lang="en-US" altLang="zh-CN" sz="1330" i="1">
                                  <a:solidFill>
                                    <a:srgbClr val="CC00CC"/>
                                  </a:solidFill>
                                  <a:latin typeface="Cambria Math"/>
                                </a:rPr>
                                <m:t>=</m:t>
                              </m:r>
                              <m:r>
                                <a:rPr lang="en-US" altLang="zh-CN" sz="1330" i="1">
                                  <a:solidFill>
                                    <a:srgbClr val="CC00CC"/>
                                  </a:solidFill>
                                  <a:latin typeface="Cambria Math"/>
                                </a:rPr>
                                <m:t>𝟎</m:t>
                              </m:r>
                            </m:e>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𝟐</m:t>
                                  </m:r>
                                </m:sub>
                              </m:sSub>
                              <m:d>
                                <m:dPr>
                                  <m:ctrlPr>
                                    <a:rPr lang="en-US" altLang="zh-CN" sz="1330" i="1">
                                      <a:solidFill>
                                        <a:srgbClr val="CC00CC"/>
                                      </a:solidFill>
                                      <a:latin typeface="Cambria Math" panose="02040503050406030204" pitchFamily="18" charset="0"/>
                                    </a:rPr>
                                  </m:ctrlPr>
                                </m:dPr>
                                <m:e>
                                  <m:sSubSup>
                                    <m:sSubSupPr>
                                      <m:ctrlPr>
                                        <a:rPr lang="en-US" altLang="zh-CN" sz="1330" i="1">
                                          <a:solidFill>
                                            <a:srgbClr val="CC00CC"/>
                                          </a:solidFill>
                                          <a:latin typeface="Cambria Math" panose="02040503050406030204" pitchFamily="18" charset="0"/>
                                        </a:rPr>
                                      </m:ctrlPr>
                                    </m:sSubSupPr>
                                    <m:e>
                                      <m:r>
                                        <a:rPr lang="en-US" altLang="zh-CN" sz="1330" i="1">
                                          <a:solidFill>
                                            <a:srgbClr val="CC00CC"/>
                                          </a:solidFill>
                                          <a:latin typeface="Cambria Math"/>
                                        </a:rPr>
                                        <m:t>𝒙</m:t>
                                      </m:r>
                                    </m:e>
                                    <m:sub>
                                      <m:r>
                                        <a:rPr lang="en-US" altLang="zh-CN" sz="1330" i="1">
                                          <a:solidFill>
                                            <a:srgbClr val="CC00CC"/>
                                          </a:solidFill>
                                          <a:latin typeface="Cambria Math"/>
                                        </a:rPr>
                                        <m:t>𝟏</m:t>
                                      </m:r>
                                    </m:sub>
                                    <m:sup>
                                      <m:r>
                                        <a:rPr lang="en-US" altLang="zh-CN" sz="1330" i="1">
                                          <a:solidFill>
                                            <a:srgbClr val="CC00CC"/>
                                          </a:solidFill>
                                          <a:latin typeface="Cambria Math"/>
                                        </a:rPr>
                                        <m:t> </m:t>
                                      </m:r>
                                    </m:sup>
                                  </m:sSubSup>
                                  <m:r>
                                    <a:rPr lang="en-US" altLang="zh-CN" sz="1330" i="1">
                                      <a:solidFill>
                                        <a:srgbClr val="CC00CC"/>
                                      </a:solidFill>
                                      <a:latin typeface="Cambria Math"/>
                                    </a:rPr>
                                    <m:t>+</m:t>
                                  </m:r>
                                  <m:sSubSup>
                                    <m:sSubSupPr>
                                      <m:ctrlPr>
                                        <a:rPr lang="en-US" altLang="zh-CN" sz="1330" i="1">
                                          <a:solidFill>
                                            <a:srgbClr val="CC00CC"/>
                                          </a:solidFill>
                                          <a:latin typeface="Cambria Math" panose="02040503050406030204" pitchFamily="18" charset="0"/>
                                        </a:rPr>
                                      </m:ctrlPr>
                                    </m:sSubSupPr>
                                    <m:e>
                                      <m:r>
                                        <a:rPr lang="en-US" altLang="zh-CN" sz="1330" i="1">
                                          <a:solidFill>
                                            <a:srgbClr val="CC00CC"/>
                                          </a:solidFill>
                                          <a:latin typeface="Cambria Math"/>
                                        </a:rPr>
                                        <m:t>𝟐</m:t>
                                      </m:r>
                                      <m:r>
                                        <a:rPr lang="en-US" altLang="zh-CN" sz="1330" i="1">
                                          <a:solidFill>
                                            <a:srgbClr val="CC00CC"/>
                                          </a:solidFill>
                                          <a:latin typeface="Cambria Math"/>
                                        </a:rPr>
                                        <m:t>𝒙</m:t>
                                      </m:r>
                                    </m:e>
                                    <m:sub>
                                      <m:r>
                                        <a:rPr lang="en-US" altLang="zh-CN" sz="1330" i="1">
                                          <a:solidFill>
                                            <a:srgbClr val="CC00CC"/>
                                          </a:solidFill>
                                          <a:latin typeface="Cambria Math"/>
                                        </a:rPr>
                                        <m:t>𝟐</m:t>
                                      </m:r>
                                    </m:sub>
                                    <m:sup>
                                      <m:r>
                                        <a:rPr lang="en-US" altLang="zh-CN" sz="1330" i="1">
                                          <a:solidFill>
                                            <a:srgbClr val="CC00CC"/>
                                          </a:solidFill>
                                          <a:latin typeface="Cambria Math"/>
                                        </a:rPr>
                                        <m:t> </m:t>
                                      </m:r>
                                    </m:sup>
                                  </m:sSubSup>
                                  <m:r>
                                    <a:rPr lang="en-US" altLang="zh-CN" sz="1330" i="1">
                                      <a:solidFill>
                                        <a:srgbClr val="CC00CC"/>
                                      </a:solidFill>
                                      <a:latin typeface="Cambria Math"/>
                                    </a:rPr>
                                    <m:t>−</m:t>
                                  </m:r>
                                  <m:r>
                                    <a:rPr lang="en-US" altLang="zh-CN" sz="1330" i="1">
                                      <a:solidFill>
                                        <a:srgbClr val="CC00CC"/>
                                      </a:solidFill>
                                      <a:latin typeface="Cambria Math"/>
                                    </a:rPr>
                                    <m:t>𝟒</m:t>
                                  </m:r>
                                </m:e>
                              </m:d>
                              <m:r>
                                <a:rPr lang="en-US" altLang="zh-CN" sz="1330" i="1">
                                  <a:solidFill>
                                    <a:srgbClr val="CC00CC"/>
                                  </a:solidFill>
                                  <a:latin typeface="Cambria Math"/>
                                </a:rPr>
                                <m:t>=</m:t>
                              </m:r>
                              <m:r>
                                <a:rPr lang="en-US" altLang="zh-CN" sz="1330" i="1">
                                  <a:solidFill>
                                    <a:srgbClr val="CC00CC"/>
                                  </a:solidFill>
                                  <a:latin typeface="Cambria Math"/>
                                </a:rPr>
                                <m:t>𝟎</m:t>
                              </m:r>
                            </m:e>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𝟑</m:t>
                                  </m:r>
                                </m:sub>
                              </m:sSub>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𝟏</m:t>
                                  </m:r>
                                </m:sub>
                              </m:sSub>
                              <m:r>
                                <a:rPr lang="en-US" altLang="zh-CN" sz="1330" i="1">
                                  <a:solidFill>
                                    <a:srgbClr val="CC00CC"/>
                                  </a:solidFill>
                                  <a:latin typeface="Cambria Math"/>
                                </a:rPr>
                                <m:t>=</m:t>
                              </m:r>
                              <m:r>
                                <a:rPr lang="en-US" altLang="zh-CN" sz="1330" i="1">
                                  <a:solidFill>
                                    <a:srgbClr val="CC00CC"/>
                                  </a:solidFill>
                                  <a:latin typeface="Cambria Math"/>
                                </a:rPr>
                                <m:t>𝟎</m:t>
                              </m:r>
                            </m:e>
                            <m:e>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𝝁</m:t>
                                  </m:r>
                                </m:e>
                                <m:sub>
                                  <m:r>
                                    <a:rPr lang="en-US" altLang="zh-CN" sz="1330" i="1">
                                      <a:solidFill>
                                        <a:srgbClr val="CC00CC"/>
                                      </a:solidFill>
                                      <a:latin typeface="Cambria Math"/>
                                    </a:rPr>
                                    <m:t>𝟒</m:t>
                                  </m:r>
                                </m:sub>
                              </m:sSub>
                              <m:sSub>
                                <m:sSubPr>
                                  <m:ctrlPr>
                                    <a:rPr lang="en-US" altLang="zh-CN" sz="1330" i="1">
                                      <a:solidFill>
                                        <a:srgbClr val="CC00CC"/>
                                      </a:solidFill>
                                      <a:latin typeface="Cambria Math" panose="02040503050406030204" pitchFamily="18" charset="0"/>
                                    </a:rPr>
                                  </m:ctrlPr>
                                </m:sSubPr>
                                <m:e>
                                  <m:r>
                                    <a:rPr lang="en-US" altLang="zh-CN" sz="1330" i="1">
                                      <a:solidFill>
                                        <a:srgbClr val="CC00CC"/>
                                      </a:solidFill>
                                      <a:latin typeface="Cambria Math"/>
                                    </a:rPr>
                                    <m:t>𝒙</m:t>
                                  </m:r>
                                </m:e>
                                <m:sub>
                                  <m:r>
                                    <a:rPr lang="en-US" altLang="zh-CN" sz="1330" i="1">
                                      <a:solidFill>
                                        <a:srgbClr val="CC00CC"/>
                                      </a:solidFill>
                                      <a:latin typeface="Cambria Math"/>
                                    </a:rPr>
                                    <m:t>𝟐</m:t>
                                  </m:r>
                                </m:sub>
                              </m:sSub>
                              <m:r>
                                <a:rPr lang="en-US" altLang="zh-CN" sz="1330" i="1">
                                  <a:solidFill>
                                    <a:srgbClr val="CC00CC"/>
                                  </a:solidFill>
                                  <a:latin typeface="Cambria Math"/>
                                </a:rPr>
                                <m:t>=</m:t>
                              </m:r>
                              <m:r>
                                <a:rPr lang="en-US" altLang="zh-CN" sz="1330" i="1">
                                  <a:solidFill>
                                    <a:srgbClr val="CC00CC"/>
                                  </a:solidFill>
                                  <a:latin typeface="Cambria Math"/>
                                </a:rPr>
                                <m:t>𝟎</m:t>
                              </m:r>
                            </m:e>
                          </m:eqArr>
                        </m:e>
                      </m:d>
                    </m:oMath>
                  </m:oMathPara>
                </a14:m>
                <a:endParaRPr lang="zh-CN" altLang="en-US" sz="1330" dirty="0"/>
              </a:p>
            </p:txBody>
          </p:sp>
        </mc:Choice>
        <mc:Fallback>
          <p:sp>
            <p:nvSpPr>
              <p:cNvPr id="7" name="Rectangle 6"/>
              <p:cNvSpPr>
                <a:spLocks noRot="1" noChangeAspect="1" noMove="1" noResize="1" noEditPoints="1" noAdjustHandles="1" noChangeArrowheads="1" noChangeShapeType="1" noTextEdit="1"/>
              </p:cNvSpPr>
              <p:nvPr/>
            </p:nvSpPr>
            <p:spPr>
              <a:xfrm>
                <a:off x="3738256" y="2587232"/>
                <a:ext cx="3657594" cy="1652055"/>
              </a:xfrm>
              <a:prstGeom prst="rect">
                <a:avLst/>
              </a:prstGeom>
              <a:blipFill>
                <a:blip r:embed="rId8"/>
                <a:stretch>
                  <a:fillRect r="-6333"/>
                </a:stretch>
              </a:blipFill>
            </p:spPr>
            <p:txBody>
              <a:bodyPr/>
              <a:lstStyle/>
              <a:p>
                <a:r>
                  <a:rPr lang="zh-CN" altLang="en-US">
                    <a:noFill/>
                  </a:rPr>
                  <a:t> </a:t>
                </a:r>
              </a:p>
            </p:txBody>
          </p:sp>
        </mc:Fallback>
      </mc:AlternateContent>
      <p:graphicFrame>
        <p:nvGraphicFramePr>
          <p:cNvPr id="8" name="Object 7"/>
          <p:cNvGraphicFramePr>
            <a:graphicFrameLocks noChangeAspect="1"/>
          </p:cNvGraphicFramePr>
          <p:nvPr/>
        </p:nvGraphicFramePr>
        <p:xfrm>
          <a:off x="3838366" y="5269116"/>
          <a:ext cx="3917614" cy="1375302"/>
        </p:xfrm>
        <a:graphic>
          <a:graphicData uri="http://schemas.openxmlformats.org/presentationml/2006/ole">
            <mc:AlternateContent xmlns:mc="http://schemas.openxmlformats.org/markup-compatibility/2006">
              <mc:Choice xmlns:v="urn:schemas-microsoft-com:vml" Requires="v">
                <p:oleObj spid="_x0000_s4108" name="Equation" r:id="rId9" imgW="101498400" imgH="37185600" progId="Equation.3">
                  <p:embed/>
                </p:oleObj>
              </mc:Choice>
              <mc:Fallback>
                <p:oleObj name="Equation" r:id="rId9" imgW="101498400" imgH="37185600" progId="Equation.3">
                  <p:embed/>
                  <p:pic>
                    <p:nvPicPr>
                      <p:cNvPr id="8" name="Object 7"/>
                      <p:cNvPicPr>
                        <a:picLocks noChangeAspect="1" noChangeArrowheads="1"/>
                      </p:cNvPicPr>
                      <p:nvPr/>
                    </p:nvPicPr>
                    <p:blipFill>
                      <a:blip r:embed="rId10"/>
                      <a:srcRect/>
                      <a:stretch>
                        <a:fillRect/>
                      </a:stretch>
                    </p:blipFill>
                    <p:spPr bwMode="auto">
                      <a:xfrm>
                        <a:off x="3838366" y="5269116"/>
                        <a:ext cx="3917614" cy="1375302"/>
                      </a:xfrm>
                      <a:prstGeom prst="rect">
                        <a:avLst/>
                      </a:prstGeom>
                      <a:noFill/>
                      <a:ln>
                        <a:noFill/>
                      </a:ln>
                    </p:spPr>
                  </p:pic>
                </p:oleObj>
              </mc:Fallback>
            </mc:AlternateContent>
          </a:graphicData>
        </a:graphic>
      </p:graphicFrame>
      <p:graphicFrame>
        <p:nvGraphicFramePr>
          <p:cNvPr id="9" name="Object 4"/>
          <p:cNvGraphicFramePr>
            <a:graphicFrameLocks noChangeAspect="1"/>
          </p:cNvGraphicFramePr>
          <p:nvPr/>
        </p:nvGraphicFramePr>
        <p:xfrm>
          <a:off x="7259023" y="399102"/>
          <a:ext cx="3073634" cy="1132254"/>
        </p:xfrm>
        <a:graphic>
          <a:graphicData uri="http://schemas.openxmlformats.org/presentationml/2006/ole">
            <mc:AlternateContent xmlns:mc="http://schemas.openxmlformats.org/markup-compatibility/2006">
              <mc:Choice xmlns:v="urn:schemas-microsoft-com:vml" Requires="v">
                <p:oleObj spid="_x0000_s4109" name="Equation" r:id="rId11" imgW="53035200" imgH="26822400" progId="Equation.3">
                  <p:embed/>
                </p:oleObj>
              </mc:Choice>
              <mc:Fallback>
                <p:oleObj name="Equation" r:id="rId11" imgW="53035200" imgH="26822400" progId="Equation.3">
                  <p:embed/>
                  <p:pic>
                    <p:nvPicPr>
                      <p:cNvPr id="9" name="Object 4"/>
                      <p:cNvPicPr>
                        <a:picLocks noChangeAspect="1" noChangeArrowheads="1"/>
                      </p:cNvPicPr>
                      <p:nvPr/>
                    </p:nvPicPr>
                    <p:blipFill>
                      <a:blip r:embed="rId12"/>
                      <a:srcRect/>
                      <a:stretch>
                        <a:fillRect/>
                      </a:stretch>
                    </p:blipFill>
                    <p:spPr bwMode="auto">
                      <a:xfrm>
                        <a:off x="7259023" y="399102"/>
                        <a:ext cx="3073634" cy="1132254"/>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075" y="-71439"/>
            <a:ext cx="10515600" cy="1325563"/>
          </a:xfrm>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endParaRPr lang="zh-CN" altLang="en-US" sz="266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81075" y="591342"/>
                <a:ext cx="10515600" cy="5360988"/>
              </a:xfrm>
            </p:spPr>
            <p:txBody>
              <a:bodyPr>
                <a:noAutofit/>
              </a:bodyPr>
              <a:lstStyle/>
              <a:p>
                <a:r>
                  <a:rPr lang="zh-CN" altLang="en-US" sz="1800" dirty="0">
                    <a:solidFill>
                      <a:srgbClr val="0000FF"/>
                    </a:solidFill>
                  </a:rPr>
                  <a:t>继续考虑上述的例子，验证</a:t>
                </a:r>
                <a14:m>
                  <m:oMath xmlns:m="http://schemas.openxmlformats.org/officeDocument/2006/math">
                    <m:sSup>
                      <m:sSupPr>
                        <m:ctrlPr>
                          <a:rPr lang="en-US" altLang="zh-CN" sz="1800" b="1" i="1">
                            <a:solidFill>
                              <a:srgbClr val="0000FF"/>
                            </a:solidFill>
                            <a:latin typeface="Cambria Math" panose="02040503050406030204" pitchFamily="18" charset="0"/>
                          </a:rPr>
                        </m:ctrlPr>
                      </m:sSupPr>
                      <m:e>
                        <m:r>
                          <a:rPr lang="en-US" altLang="zh-CN" sz="1800" b="1" i="1">
                            <a:solidFill>
                              <a:srgbClr val="0000FF"/>
                            </a:solidFill>
                            <a:latin typeface="Cambria Math"/>
                          </a:rPr>
                          <m:t>𝒙</m:t>
                        </m:r>
                      </m:e>
                      <m:sup>
                        <m:r>
                          <a:rPr lang="en-US" altLang="zh-CN" sz="1800" b="1" i="1">
                            <a:solidFill>
                              <a:srgbClr val="0000FF"/>
                            </a:solidFill>
                            <a:latin typeface="Cambria Math"/>
                          </a:rPr>
                          <m:t>∗</m:t>
                        </m:r>
                      </m:sup>
                    </m:sSup>
                    <m:r>
                      <a:rPr lang="en-US" altLang="zh-CN" sz="1800" b="1" i="1">
                        <a:solidFill>
                          <a:srgbClr val="0000FF"/>
                        </a:solidFill>
                        <a:latin typeface="Cambria Math"/>
                      </a:rPr>
                      <m:t>=</m:t>
                    </m:r>
                    <m:sSup>
                      <m:sSupPr>
                        <m:ctrlPr>
                          <a:rPr lang="en-US" altLang="zh-CN" sz="1800" b="1" i="1">
                            <a:solidFill>
                              <a:srgbClr val="0000FF"/>
                            </a:solidFill>
                            <a:latin typeface="Cambria Math" panose="02040503050406030204" pitchFamily="18" charset="0"/>
                          </a:rPr>
                        </m:ctrlPr>
                      </m:sSupPr>
                      <m:e>
                        <m:d>
                          <m:dPr>
                            <m:ctrlPr>
                              <a:rPr lang="en-US" altLang="zh-CN" sz="1800" b="1" i="1">
                                <a:solidFill>
                                  <a:srgbClr val="0000FF"/>
                                </a:solidFill>
                                <a:latin typeface="Cambria Math" panose="02040503050406030204" pitchFamily="18" charset="0"/>
                              </a:rPr>
                            </m:ctrlPr>
                          </m:dPr>
                          <m:e>
                            <m:r>
                              <a:rPr lang="en-US" altLang="zh-CN" sz="1800" b="1" i="1">
                                <a:solidFill>
                                  <a:srgbClr val="0000FF"/>
                                </a:solidFill>
                                <a:latin typeface="Cambria Math"/>
                              </a:rPr>
                              <m:t>𝟐</m:t>
                            </m:r>
                            <m:r>
                              <a:rPr lang="en-US" altLang="zh-CN" sz="1800" b="1" i="1">
                                <a:solidFill>
                                  <a:srgbClr val="0000FF"/>
                                </a:solidFill>
                                <a:latin typeface="Cambria Math"/>
                              </a:rPr>
                              <m:t>,</m:t>
                            </m:r>
                            <m:r>
                              <a:rPr lang="en-US" altLang="zh-CN" sz="1800" b="1" i="1">
                                <a:solidFill>
                                  <a:srgbClr val="0000FF"/>
                                </a:solidFill>
                                <a:latin typeface="Cambria Math"/>
                              </a:rPr>
                              <m:t>𝟏</m:t>
                            </m:r>
                          </m:e>
                        </m:d>
                      </m:e>
                      <m:sup>
                        <m:r>
                          <a:rPr lang="en-US" altLang="zh-CN" sz="1800" b="1" i="1">
                            <a:solidFill>
                              <a:srgbClr val="0000FF"/>
                            </a:solidFill>
                            <a:latin typeface="Cambria Math"/>
                          </a:rPr>
                          <m:t>𝑻</m:t>
                        </m:r>
                      </m:sup>
                    </m:sSup>
                  </m:oMath>
                </a14:m>
                <a:r>
                  <a:rPr lang="zh-CN" altLang="en-US" sz="1800" dirty="0">
                    <a:solidFill>
                      <a:srgbClr val="0000FF"/>
                    </a:solidFill>
                  </a:rPr>
                  <a:t>是</a:t>
                </a:r>
                <a:r>
                  <a:rPr lang="en-US" altLang="zh-CN" sz="1800" dirty="0">
                    <a:solidFill>
                      <a:srgbClr val="0000FF"/>
                    </a:solidFill>
                  </a:rPr>
                  <a:t>KT</a:t>
                </a:r>
                <a:r>
                  <a:rPr lang="zh-CN" altLang="en-US" sz="1800" dirty="0">
                    <a:solidFill>
                      <a:srgbClr val="0000FF"/>
                    </a:solidFill>
                  </a:rPr>
                  <a:t>点</a:t>
                </a:r>
                <a:endParaRPr lang="en-US" altLang="zh-CN" sz="1800" dirty="0">
                  <a:solidFill>
                    <a:srgbClr val="0000FF"/>
                  </a:solidFill>
                </a:endParaRPr>
              </a:p>
              <a:p>
                <a14:m>
                  <m:oMath xmlns:m="http://schemas.openxmlformats.org/officeDocument/2006/math">
                    <m:r>
                      <a:rPr lang="en-US" altLang="zh-CN" sz="1800" b="1">
                        <a:solidFill>
                          <a:srgbClr val="CC00CC"/>
                        </a:solidFill>
                        <a:latin typeface="Cambria Math"/>
                      </a:rPr>
                      <m:t>𝛁</m:t>
                    </m:r>
                    <m:r>
                      <a:rPr lang="en-US" altLang="zh-CN" sz="1800" b="1" i="1">
                        <a:solidFill>
                          <a:srgbClr val="CC00CC"/>
                        </a:solidFill>
                        <a:latin typeface="Cambria Math"/>
                      </a:rPr>
                      <m:t>𝒇</m:t>
                    </m:r>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e>
                    </m:d>
                    <m:r>
                      <a:rPr lang="en-US" altLang="zh-CN" sz="1800" b="1" i="1">
                        <a:solidFill>
                          <a:srgbClr val="CC00CC"/>
                        </a:solidFill>
                        <a:latin typeface="Cambria Math"/>
                      </a:rPr>
                      <m:t>=</m:t>
                    </m:r>
                    <m:d>
                      <m:dPr>
                        <m:ctrlPr>
                          <a:rPr lang="en-US" altLang="zh-CN" sz="1800" b="1" i="1">
                            <a:solidFill>
                              <a:srgbClr val="CC00CC"/>
                            </a:solidFill>
                            <a:latin typeface="Cambria Math" panose="02040503050406030204" pitchFamily="18" charset="0"/>
                          </a:rPr>
                        </m:ctrlPr>
                      </m:dPr>
                      <m:e>
                        <m:f>
                          <m:fPr>
                            <m:type m:val="noBar"/>
                            <m:ctrlPr>
                              <a:rPr lang="en-US" altLang="zh-CN" sz="1800" b="1" i="1">
                                <a:solidFill>
                                  <a:srgbClr val="CC00CC"/>
                                </a:solidFill>
                                <a:latin typeface="Cambria Math" panose="02040503050406030204" pitchFamily="18" charset="0"/>
                              </a:rPr>
                            </m:ctrlPr>
                          </m:fPr>
                          <m:num>
                            <m:r>
                              <a:rPr lang="en-US" altLang="zh-CN" sz="1800" b="1" i="1">
                                <a:solidFill>
                                  <a:srgbClr val="CC00CC"/>
                                </a:solidFill>
                                <a:latin typeface="Cambria Math"/>
                              </a:rPr>
                              <m:t>𝟐</m:t>
                            </m:r>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𝟏</m:t>
                                </m:r>
                              </m:sub>
                            </m:sSub>
                            <m:r>
                              <a:rPr lang="en-US" altLang="zh-CN" sz="1800" b="1" i="1">
                                <a:solidFill>
                                  <a:srgbClr val="CC00CC"/>
                                </a:solidFill>
                                <a:latin typeface="Cambria Math"/>
                              </a:rPr>
                              <m:t>−</m:t>
                            </m:r>
                            <m:r>
                              <a:rPr lang="en-US" altLang="zh-CN" sz="1800" b="1" i="1">
                                <a:solidFill>
                                  <a:srgbClr val="CC00CC"/>
                                </a:solidFill>
                                <a:latin typeface="Cambria Math"/>
                              </a:rPr>
                              <m:t>𝟑</m:t>
                            </m:r>
                            <m:r>
                              <a:rPr lang="en-US" altLang="zh-CN" sz="1800" b="1" i="1">
                                <a:solidFill>
                                  <a:srgbClr val="CC00CC"/>
                                </a:solidFill>
                                <a:latin typeface="Cambria Math"/>
                              </a:rPr>
                              <m:t>)</m:t>
                            </m:r>
                          </m:num>
                          <m:den>
                            <m:r>
                              <a:rPr lang="en-US" altLang="zh-CN" sz="1800" b="1" i="1">
                                <a:solidFill>
                                  <a:srgbClr val="CC00CC"/>
                                </a:solidFill>
                                <a:latin typeface="Cambria Math"/>
                              </a:rPr>
                              <m:t>𝟐</m:t>
                            </m:r>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𝟐</m:t>
                                </m:r>
                              </m:sub>
                            </m:sSub>
                            <m:r>
                              <a:rPr lang="en-US" altLang="zh-CN" sz="1800" b="1" i="1">
                                <a:solidFill>
                                  <a:srgbClr val="CC00CC"/>
                                </a:solidFill>
                                <a:latin typeface="Cambria Math"/>
                              </a:rPr>
                              <m:t>−</m:t>
                            </m:r>
                            <m:r>
                              <a:rPr lang="en-US" altLang="zh-CN" sz="1800" b="1" i="1">
                                <a:solidFill>
                                  <a:srgbClr val="CC00CC"/>
                                </a:solidFill>
                                <a:latin typeface="Cambria Math"/>
                              </a:rPr>
                              <m:t>𝟐</m:t>
                            </m:r>
                            <m:r>
                              <a:rPr lang="en-US" altLang="zh-CN" sz="1800" b="1" i="1">
                                <a:solidFill>
                                  <a:srgbClr val="CC00CC"/>
                                </a:solidFill>
                                <a:latin typeface="Cambria Math"/>
                              </a:rPr>
                              <m:t>)</m:t>
                            </m:r>
                          </m:den>
                        </m:f>
                      </m:e>
                    </m:d>
                  </m:oMath>
                </a14:m>
                <a:r>
                  <a:rPr lang="en-US" altLang="zh-CN" sz="1800" dirty="0">
                    <a:solidFill>
                      <a:srgbClr val="CC00CC"/>
                    </a:solidFill>
                  </a:rPr>
                  <a:t>,</a:t>
                </a:r>
                <a14:m>
                  <m:oMath xmlns:m="http://schemas.openxmlformats.org/officeDocument/2006/math">
                    <m:sSub>
                      <m:sSubPr>
                        <m:ctrlPr>
                          <a:rPr lang="en-US" altLang="zh-CN" sz="1800" b="1" i="1" dirty="0">
                            <a:solidFill>
                              <a:srgbClr val="CC00CC"/>
                            </a:solidFill>
                            <a:latin typeface="Cambria Math" panose="02040503050406030204" pitchFamily="18" charset="0"/>
                          </a:rPr>
                        </m:ctrlPr>
                      </m:sSubPr>
                      <m:e>
                        <m:r>
                          <a:rPr lang="en-US" altLang="zh-CN" sz="1800" b="1" dirty="0">
                            <a:solidFill>
                              <a:srgbClr val="CC00CC"/>
                            </a:solidFill>
                            <a:latin typeface="Cambria Math"/>
                          </a:rPr>
                          <m:t>𝛁</m:t>
                        </m:r>
                        <m:r>
                          <m:rPr>
                            <m:sty m:val="p"/>
                          </m:rPr>
                          <a:rPr lang="en-US" altLang="zh-CN" sz="1800" b="1" i="1" dirty="0">
                            <a:solidFill>
                              <a:srgbClr val="CC00CC"/>
                            </a:solidFill>
                            <a:latin typeface="Cambria Math"/>
                          </a:rPr>
                          <m:t>g</m:t>
                        </m:r>
                      </m:e>
                      <m:sub>
                        <m:r>
                          <a:rPr lang="en-US" altLang="zh-CN" sz="1800" b="1" i="1" dirty="0">
                            <a:solidFill>
                              <a:srgbClr val="CC00CC"/>
                            </a:solidFill>
                            <a:latin typeface="Cambria Math"/>
                          </a:rPr>
                          <m:t>𝟏</m:t>
                        </m:r>
                      </m:sub>
                    </m:sSub>
                    <m:d>
                      <m:dPr>
                        <m:ctrlPr>
                          <a:rPr lang="en-US" altLang="zh-CN" sz="1800" b="1" i="1" dirty="0">
                            <a:solidFill>
                              <a:srgbClr val="CC00CC"/>
                            </a:solidFill>
                            <a:latin typeface="Cambria Math" panose="02040503050406030204" pitchFamily="18" charset="0"/>
                          </a:rPr>
                        </m:ctrlPr>
                      </m:dPr>
                      <m:e>
                        <m:r>
                          <a:rPr lang="en-US" altLang="zh-CN" sz="1800" b="1" i="1" dirty="0">
                            <a:solidFill>
                              <a:srgbClr val="CC00CC"/>
                            </a:solidFill>
                            <a:latin typeface="Cambria Math"/>
                          </a:rPr>
                          <m:t>𝒙</m:t>
                        </m:r>
                      </m:e>
                    </m:d>
                    <m:r>
                      <a:rPr lang="en-US" altLang="zh-CN" sz="1800" b="1" i="1" dirty="0">
                        <a:solidFill>
                          <a:srgbClr val="CC00CC"/>
                        </a:solidFill>
                        <a:latin typeface="Cambria Math"/>
                      </a:rPr>
                      <m:t>=</m:t>
                    </m:r>
                    <m:d>
                      <m:dPr>
                        <m:ctrlPr>
                          <a:rPr lang="en-US" altLang="zh-CN" sz="1800" b="1" i="1" dirty="0">
                            <a:solidFill>
                              <a:srgbClr val="CC00CC"/>
                            </a:solidFill>
                            <a:latin typeface="Cambria Math" panose="02040503050406030204" pitchFamily="18" charset="0"/>
                          </a:rPr>
                        </m:ctrlPr>
                      </m:dPr>
                      <m:e>
                        <m:f>
                          <m:fPr>
                            <m:type m:val="noBar"/>
                            <m:ctrlPr>
                              <a:rPr lang="en-US" altLang="zh-CN" sz="1800" b="1" i="1" dirty="0">
                                <a:solidFill>
                                  <a:srgbClr val="CC00CC"/>
                                </a:solidFill>
                                <a:latin typeface="Cambria Math" panose="02040503050406030204" pitchFamily="18" charset="0"/>
                              </a:rPr>
                            </m:ctrlPr>
                          </m:fPr>
                          <m:num>
                            <m:r>
                              <a:rPr lang="en-US" altLang="zh-CN" sz="1800" b="1" i="1" dirty="0">
                                <a:solidFill>
                                  <a:srgbClr val="CC00CC"/>
                                </a:solidFill>
                                <a:latin typeface="Cambria Math"/>
                              </a:rPr>
                              <m:t>𝟐</m:t>
                            </m:r>
                            <m:sSub>
                              <m:sSubPr>
                                <m:ctrlPr>
                                  <a:rPr lang="en-US" altLang="zh-CN" sz="1800" b="1" i="1" dirty="0">
                                    <a:solidFill>
                                      <a:srgbClr val="CC00CC"/>
                                    </a:solidFill>
                                    <a:latin typeface="Cambria Math" panose="02040503050406030204" pitchFamily="18" charset="0"/>
                                  </a:rPr>
                                </m:ctrlPr>
                              </m:sSubPr>
                              <m:e>
                                <m:r>
                                  <a:rPr lang="en-US" altLang="zh-CN" sz="1800" b="1" i="1" dirty="0">
                                    <a:solidFill>
                                      <a:srgbClr val="CC00CC"/>
                                    </a:solidFill>
                                    <a:latin typeface="Cambria Math"/>
                                  </a:rPr>
                                  <m:t>𝒙</m:t>
                                </m:r>
                              </m:e>
                              <m:sub>
                                <m:r>
                                  <a:rPr lang="en-US" altLang="zh-CN" sz="1800" b="1" i="1" dirty="0">
                                    <a:solidFill>
                                      <a:srgbClr val="CC00CC"/>
                                    </a:solidFill>
                                    <a:latin typeface="Cambria Math"/>
                                  </a:rPr>
                                  <m:t>𝟏</m:t>
                                </m:r>
                              </m:sub>
                            </m:sSub>
                          </m:num>
                          <m:den>
                            <m:r>
                              <a:rPr lang="en-US" altLang="zh-CN" sz="1800" b="1" i="1" dirty="0">
                                <a:solidFill>
                                  <a:srgbClr val="CC00CC"/>
                                </a:solidFill>
                                <a:latin typeface="Cambria Math"/>
                              </a:rPr>
                              <m:t>𝟐</m:t>
                            </m:r>
                            <m:sSub>
                              <m:sSubPr>
                                <m:ctrlPr>
                                  <a:rPr lang="en-US" altLang="zh-CN" sz="1800" b="1" i="1" dirty="0">
                                    <a:solidFill>
                                      <a:srgbClr val="CC00CC"/>
                                    </a:solidFill>
                                    <a:latin typeface="Cambria Math" panose="02040503050406030204" pitchFamily="18" charset="0"/>
                                  </a:rPr>
                                </m:ctrlPr>
                              </m:sSubPr>
                              <m:e>
                                <m:r>
                                  <a:rPr lang="en-US" altLang="zh-CN" sz="1800" b="1" i="1" dirty="0">
                                    <a:solidFill>
                                      <a:srgbClr val="CC00CC"/>
                                    </a:solidFill>
                                    <a:latin typeface="Cambria Math"/>
                                  </a:rPr>
                                  <m:t>𝒙</m:t>
                                </m:r>
                              </m:e>
                              <m:sub>
                                <m:r>
                                  <a:rPr lang="en-US" altLang="zh-CN" sz="1800" b="1" i="1" dirty="0">
                                    <a:solidFill>
                                      <a:srgbClr val="CC00CC"/>
                                    </a:solidFill>
                                    <a:latin typeface="Cambria Math"/>
                                  </a:rPr>
                                  <m:t>𝟐</m:t>
                                </m:r>
                              </m:sub>
                            </m:sSub>
                          </m:den>
                        </m:f>
                      </m:e>
                    </m:d>
                  </m:oMath>
                </a14:m>
                <a:r>
                  <a:rPr lang="en-US" altLang="zh-CN" sz="1800" dirty="0">
                    <a:solidFill>
                      <a:srgbClr val="CC00CC"/>
                    </a:solidFill>
                  </a:rPr>
                  <a:t>, </a:t>
                </a:r>
                <a14:m>
                  <m:oMath xmlns:m="http://schemas.openxmlformats.org/officeDocument/2006/math">
                    <m:sSub>
                      <m:sSubPr>
                        <m:ctrlPr>
                          <a:rPr lang="en-US" altLang="zh-CN" sz="1800" i="1" dirty="0">
                            <a:solidFill>
                              <a:srgbClr val="CC00CC"/>
                            </a:solidFill>
                            <a:latin typeface="Cambria Math" panose="02040503050406030204" pitchFamily="18" charset="0"/>
                          </a:rPr>
                        </m:ctrlPr>
                      </m:sSubPr>
                      <m:e>
                        <m:r>
                          <a:rPr lang="en-US" altLang="zh-CN" sz="1800" dirty="0">
                            <a:solidFill>
                              <a:srgbClr val="CC00CC"/>
                            </a:solidFill>
                            <a:latin typeface="Cambria Math"/>
                          </a:rPr>
                          <m:t>𝛁</m:t>
                        </m:r>
                        <m:r>
                          <m:rPr>
                            <m:sty m:val="p"/>
                          </m:rPr>
                          <a:rPr lang="en-US" altLang="zh-CN" sz="1800" i="1" dirty="0">
                            <a:solidFill>
                              <a:srgbClr val="CC00CC"/>
                            </a:solidFill>
                            <a:latin typeface="Cambria Math"/>
                          </a:rPr>
                          <m:t>g</m:t>
                        </m:r>
                      </m:e>
                      <m:sub>
                        <m:r>
                          <a:rPr lang="en-US" altLang="zh-CN" sz="1800" b="1" i="1" dirty="0">
                            <a:solidFill>
                              <a:srgbClr val="CC00CC"/>
                            </a:solidFill>
                            <a:latin typeface="Cambria Math"/>
                          </a:rPr>
                          <m:t>𝟐</m:t>
                        </m:r>
                      </m:sub>
                    </m:sSub>
                    <m:d>
                      <m:dPr>
                        <m:ctrlPr>
                          <a:rPr lang="en-US" altLang="zh-CN" sz="1800" i="1" dirty="0">
                            <a:solidFill>
                              <a:srgbClr val="CC00CC"/>
                            </a:solidFill>
                            <a:latin typeface="Cambria Math" panose="02040503050406030204" pitchFamily="18" charset="0"/>
                          </a:rPr>
                        </m:ctrlPr>
                      </m:dPr>
                      <m:e>
                        <m:r>
                          <a:rPr lang="en-US" altLang="zh-CN" sz="1800" i="1" dirty="0">
                            <a:solidFill>
                              <a:srgbClr val="CC00CC"/>
                            </a:solidFill>
                            <a:latin typeface="Cambria Math"/>
                          </a:rPr>
                          <m:t>𝒙</m:t>
                        </m:r>
                      </m:e>
                    </m:d>
                    <m:r>
                      <a:rPr lang="en-US" altLang="zh-CN" sz="1800" i="1" dirty="0">
                        <a:solidFill>
                          <a:srgbClr val="CC00CC"/>
                        </a:solidFill>
                        <a:latin typeface="Cambria Math"/>
                      </a:rPr>
                      <m:t>=</m:t>
                    </m:r>
                    <m:d>
                      <m:dPr>
                        <m:ctrlPr>
                          <a:rPr lang="en-US" altLang="zh-CN" sz="1800" i="1" dirty="0">
                            <a:solidFill>
                              <a:srgbClr val="CC00CC"/>
                            </a:solidFill>
                            <a:latin typeface="Cambria Math" panose="02040503050406030204" pitchFamily="18" charset="0"/>
                          </a:rPr>
                        </m:ctrlPr>
                      </m:dPr>
                      <m:e>
                        <m:f>
                          <m:fPr>
                            <m:type m:val="noBar"/>
                            <m:ctrlPr>
                              <a:rPr lang="en-US" altLang="zh-CN" sz="1800" i="1" dirty="0">
                                <a:solidFill>
                                  <a:srgbClr val="CC00CC"/>
                                </a:solidFill>
                                <a:latin typeface="Cambria Math" panose="02040503050406030204" pitchFamily="18" charset="0"/>
                              </a:rPr>
                            </m:ctrlPr>
                          </m:fPr>
                          <m:num>
                            <m:r>
                              <a:rPr lang="en-US" altLang="zh-CN" sz="1800" b="1" i="1" dirty="0">
                                <a:solidFill>
                                  <a:srgbClr val="CC00CC"/>
                                </a:solidFill>
                                <a:latin typeface="Cambria Math"/>
                              </a:rPr>
                              <m:t>𝟏</m:t>
                            </m:r>
                          </m:num>
                          <m:den>
                            <m:r>
                              <a:rPr lang="en-US" altLang="zh-CN" sz="1800" b="1" i="1" dirty="0">
                                <a:solidFill>
                                  <a:srgbClr val="CC00CC"/>
                                </a:solidFill>
                                <a:latin typeface="Cambria Math"/>
                              </a:rPr>
                              <m:t>𝟐</m:t>
                            </m:r>
                          </m:den>
                        </m:f>
                      </m:e>
                    </m:d>
                  </m:oMath>
                </a14:m>
                <a:r>
                  <a:rPr lang="en-US" altLang="zh-CN" sz="1800" dirty="0">
                    <a:solidFill>
                      <a:srgbClr val="CC00CC"/>
                    </a:solidFill>
                  </a:rPr>
                  <a:t>, </a:t>
                </a:r>
                <a14:m>
                  <m:oMath xmlns:m="http://schemas.openxmlformats.org/officeDocument/2006/math">
                    <m:sSub>
                      <m:sSubPr>
                        <m:ctrlPr>
                          <a:rPr lang="en-US" altLang="zh-CN" sz="1800" i="1" dirty="0">
                            <a:solidFill>
                              <a:srgbClr val="CC00CC"/>
                            </a:solidFill>
                            <a:latin typeface="Cambria Math" panose="02040503050406030204" pitchFamily="18" charset="0"/>
                          </a:rPr>
                        </m:ctrlPr>
                      </m:sSubPr>
                      <m:e>
                        <m:r>
                          <a:rPr lang="en-US" altLang="zh-CN" sz="1800" dirty="0">
                            <a:solidFill>
                              <a:srgbClr val="CC00CC"/>
                            </a:solidFill>
                            <a:latin typeface="Cambria Math"/>
                          </a:rPr>
                          <m:t>𝛁</m:t>
                        </m:r>
                        <m:r>
                          <m:rPr>
                            <m:sty m:val="p"/>
                          </m:rPr>
                          <a:rPr lang="en-US" altLang="zh-CN" sz="1800" i="1" dirty="0">
                            <a:solidFill>
                              <a:srgbClr val="CC00CC"/>
                            </a:solidFill>
                            <a:latin typeface="Cambria Math"/>
                          </a:rPr>
                          <m:t>g</m:t>
                        </m:r>
                      </m:e>
                      <m:sub>
                        <m:r>
                          <a:rPr lang="en-US" altLang="zh-CN" sz="1800" b="1" i="1" dirty="0">
                            <a:solidFill>
                              <a:srgbClr val="CC00CC"/>
                            </a:solidFill>
                            <a:latin typeface="Cambria Math"/>
                          </a:rPr>
                          <m:t>𝟑</m:t>
                        </m:r>
                      </m:sub>
                    </m:sSub>
                    <m:d>
                      <m:dPr>
                        <m:ctrlPr>
                          <a:rPr lang="en-US" altLang="zh-CN" sz="1800" i="1" dirty="0">
                            <a:solidFill>
                              <a:srgbClr val="CC00CC"/>
                            </a:solidFill>
                            <a:latin typeface="Cambria Math" panose="02040503050406030204" pitchFamily="18" charset="0"/>
                          </a:rPr>
                        </m:ctrlPr>
                      </m:dPr>
                      <m:e>
                        <m:r>
                          <a:rPr lang="en-US" altLang="zh-CN" sz="1800" i="1" dirty="0">
                            <a:solidFill>
                              <a:srgbClr val="CC00CC"/>
                            </a:solidFill>
                            <a:latin typeface="Cambria Math"/>
                          </a:rPr>
                          <m:t>𝒙</m:t>
                        </m:r>
                      </m:e>
                    </m:d>
                    <m:r>
                      <a:rPr lang="en-US" altLang="zh-CN" sz="1800" i="1" dirty="0">
                        <a:solidFill>
                          <a:srgbClr val="CC00CC"/>
                        </a:solidFill>
                        <a:latin typeface="Cambria Math"/>
                      </a:rPr>
                      <m:t>=</m:t>
                    </m:r>
                    <m:d>
                      <m:dPr>
                        <m:ctrlPr>
                          <a:rPr lang="en-US" altLang="zh-CN" sz="1800" i="1" dirty="0">
                            <a:solidFill>
                              <a:srgbClr val="CC00CC"/>
                            </a:solidFill>
                            <a:latin typeface="Cambria Math" panose="02040503050406030204" pitchFamily="18" charset="0"/>
                          </a:rPr>
                        </m:ctrlPr>
                      </m:dPr>
                      <m:e>
                        <m:f>
                          <m:fPr>
                            <m:type m:val="noBar"/>
                            <m:ctrlPr>
                              <a:rPr lang="en-US" altLang="zh-CN" sz="1800" i="1" dirty="0">
                                <a:solidFill>
                                  <a:srgbClr val="CC00CC"/>
                                </a:solidFill>
                                <a:latin typeface="Cambria Math" panose="02040503050406030204" pitchFamily="18" charset="0"/>
                              </a:rPr>
                            </m:ctrlPr>
                          </m:fPr>
                          <m:num>
                            <m:r>
                              <a:rPr lang="en-US" altLang="zh-CN" sz="1800" b="1" i="1" dirty="0">
                                <a:solidFill>
                                  <a:srgbClr val="CC00CC"/>
                                </a:solidFill>
                                <a:latin typeface="Cambria Math"/>
                              </a:rPr>
                              <m:t>−</m:t>
                            </m:r>
                            <m:r>
                              <a:rPr lang="en-US" altLang="zh-CN" sz="1800" i="1" dirty="0">
                                <a:solidFill>
                                  <a:srgbClr val="CC00CC"/>
                                </a:solidFill>
                                <a:latin typeface="Cambria Math"/>
                              </a:rPr>
                              <m:t>𝟏</m:t>
                            </m:r>
                          </m:num>
                          <m:den>
                            <m:r>
                              <a:rPr lang="en-US" altLang="zh-CN" sz="1800" b="1" i="1" dirty="0">
                                <a:solidFill>
                                  <a:srgbClr val="CC00CC"/>
                                </a:solidFill>
                                <a:latin typeface="Cambria Math"/>
                              </a:rPr>
                              <m:t>𝟎</m:t>
                            </m:r>
                          </m:den>
                        </m:f>
                      </m:e>
                    </m:d>
                  </m:oMath>
                </a14:m>
                <a:r>
                  <a:rPr lang="en-US" altLang="zh-CN" sz="1800" dirty="0">
                    <a:solidFill>
                      <a:srgbClr val="CC00CC"/>
                    </a:solidFill>
                  </a:rPr>
                  <a:t>, </a:t>
                </a:r>
                <a14:m>
                  <m:oMath xmlns:m="http://schemas.openxmlformats.org/officeDocument/2006/math">
                    <m:sSub>
                      <m:sSubPr>
                        <m:ctrlPr>
                          <a:rPr lang="en-US" altLang="zh-CN" sz="1800" i="1" dirty="0">
                            <a:solidFill>
                              <a:srgbClr val="CC00CC"/>
                            </a:solidFill>
                            <a:latin typeface="Cambria Math" panose="02040503050406030204" pitchFamily="18" charset="0"/>
                          </a:rPr>
                        </m:ctrlPr>
                      </m:sSubPr>
                      <m:e>
                        <m:r>
                          <a:rPr lang="en-US" altLang="zh-CN" sz="1800" dirty="0">
                            <a:solidFill>
                              <a:srgbClr val="CC00CC"/>
                            </a:solidFill>
                            <a:latin typeface="Cambria Math"/>
                          </a:rPr>
                          <m:t>𝛁</m:t>
                        </m:r>
                        <m:r>
                          <m:rPr>
                            <m:sty m:val="p"/>
                          </m:rPr>
                          <a:rPr lang="en-US" altLang="zh-CN" sz="1800" i="1" dirty="0">
                            <a:solidFill>
                              <a:srgbClr val="CC00CC"/>
                            </a:solidFill>
                            <a:latin typeface="Cambria Math"/>
                          </a:rPr>
                          <m:t>g</m:t>
                        </m:r>
                      </m:e>
                      <m:sub>
                        <m:r>
                          <a:rPr lang="en-US" altLang="zh-CN" sz="1800" b="1" i="1" dirty="0">
                            <a:solidFill>
                              <a:srgbClr val="CC00CC"/>
                            </a:solidFill>
                            <a:latin typeface="Cambria Math"/>
                          </a:rPr>
                          <m:t>𝟒</m:t>
                        </m:r>
                      </m:sub>
                    </m:sSub>
                    <m:d>
                      <m:dPr>
                        <m:ctrlPr>
                          <a:rPr lang="en-US" altLang="zh-CN" sz="1800" i="1" dirty="0">
                            <a:solidFill>
                              <a:srgbClr val="CC00CC"/>
                            </a:solidFill>
                            <a:latin typeface="Cambria Math" panose="02040503050406030204" pitchFamily="18" charset="0"/>
                          </a:rPr>
                        </m:ctrlPr>
                      </m:dPr>
                      <m:e>
                        <m:r>
                          <a:rPr lang="en-US" altLang="zh-CN" sz="1800" i="1" dirty="0">
                            <a:solidFill>
                              <a:srgbClr val="CC00CC"/>
                            </a:solidFill>
                            <a:latin typeface="Cambria Math"/>
                          </a:rPr>
                          <m:t>𝒙</m:t>
                        </m:r>
                      </m:e>
                    </m:d>
                    <m:r>
                      <a:rPr lang="en-US" altLang="zh-CN" sz="1800" i="1" dirty="0">
                        <a:solidFill>
                          <a:srgbClr val="CC00CC"/>
                        </a:solidFill>
                        <a:latin typeface="Cambria Math"/>
                      </a:rPr>
                      <m:t>=</m:t>
                    </m:r>
                    <m:d>
                      <m:dPr>
                        <m:ctrlPr>
                          <a:rPr lang="en-US" altLang="zh-CN" sz="1800" i="1" dirty="0">
                            <a:solidFill>
                              <a:srgbClr val="CC00CC"/>
                            </a:solidFill>
                            <a:latin typeface="Cambria Math" panose="02040503050406030204" pitchFamily="18" charset="0"/>
                          </a:rPr>
                        </m:ctrlPr>
                      </m:dPr>
                      <m:e>
                        <m:f>
                          <m:fPr>
                            <m:type m:val="noBar"/>
                            <m:ctrlPr>
                              <a:rPr lang="en-US" altLang="zh-CN" sz="1800" i="1" dirty="0">
                                <a:solidFill>
                                  <a:srgbClr val="CC00CC"/>
                                </a:solidFill>
                                <a:latin typeface="Cambria Math" panose="02040503050406030204" pitchFamily="18" charset="0"/>
                              </a:rPr>
                            </m:ctrlPr>
                          </m:fPr>
                          <m:num>
                            <m:r>
                              <a:rPr lang="en-US" altLang="zh-CN" sz="1800" b="1" i="1" dirty="0">
                                <a:solidFill>
                                  <a:srgbClr val="CC00CC"/>
                                </a:solidFill>
                                <a:latin typeface="Cambria Math"/>
                              </a:rPr>
                              <m:t>𝟎</m:t>
                            </m:r>
                          </m:num>
                          <m:den>
                            <m:r>
                              <a:rPr lang="en-US" altLang="zh-CN" sz="1800" b="1" i="1" dirty="0">
                                <a:solidFill>
                                  <a:srgbClr val="CC00CC"/>
                                </a:solidFill>
                                <a:latin typeface="Cambria Math"/>
                              </a:rPr>
                              <m:t>−</m:t>
                            </m:r>
                            <m:r>
                              <a:rPr lang="en-US" altLang="zh-CN" sz="1800" b="1" i="1" dirty="0">
                                <a:solidFill>
                                  <a:srgbClr val="CC00CC"/>
                                </a:solidFill>
                                <a:latin typeface="Cambria Math"/>
                              </a:rPr>
                              <m:t>𝟏</m:t>
                            </m:r>
                          </m:den>
                        </m:f>
                      </m:e>
                    </m:d>
                  </m:oMath>
                </a14:m>
                <a:r>
                  <a:rPr lang="zh-CN" altLang="en-US" sz="1800" dirty="0">
                    <a:solidFill>
                      <a:srgbClr val="CC00CC"/>
                    </a:solidFill>
                  </a:rPr>
                  <a:t>，从而得到</a:t>
                </a:r>
                <a14:m>
                  <m:oMath xmlns:m="http://schemas.openxmlformats.org/officeDocument/2006/math">
                    <m:r>
                      <a:rPr lang="en-US" altLang="zh-CN" sz="1800" b="1" i="1">
                        <a:solidFill>
                          <a:srgbClr val="CC00CC"/>
                        </a:solidFill>
                        <a:latin typeface="Cambria Math"/>
                      </a:rPr>
                      <m:t>𝑲𝑻</m:t>
                    </m:r>
                  </m:oMath>
                </a14:m>
                <a:r>
                  <a:rPr lang="zh-CN" altLang="en-US" sz="1800" dirty="0">
                    <a:solidFill>
                      <a:srgbClr val="CC00CC"/>
                    </a:solidFill>
                  </a:rPr>
                  <a:t>条件式</a:t>
                </a:r>
                <a:r>
                  <a:rPr lang="en-US" altLang="zh-CN" sz="1800" dirty="0">
                    <a:solidFill>
                      <a:srgbClr val="CC00CC"/>
                    </a:solidFill>
                  </a:rPr>
                  <a:t>:</a:t>
                </a:r>
                <a14:m>
                  <m:oMath xmlns:m="http://schemas.openxmlformats.org/officeDocument/2006/math">
                    <m:d>
                      <m:dPr>
                        <m:begChr m:val="{"/>
                        <m:endChr m:val=""/>
                        <m:ctrlPr>
                          <a:rPr lang="en-US" altLang="zh-CN" sz="1800" i="1">
                            <a:solidFill>
                              <a:srgbClr val="CC00CC"/>
                            </a:solidFill>
                            <a:latin typeface="Cambria Math" panose="02040503050406030204" pitchFamily="18" charset="0"/>
                          </a:rPr>
                        </m:ctrlPr>
                      </m:dPr>
                      <m:e>
                        <m:eqArr>
                          <m:eqArrPr>
                            <m:ctrlPr>
                              <a:rPr lang="en-US" altLang="zh-CN" sz="1800" b="1" i="1">
                                <a:solidFill>
                                  <a:srgbClr val="CC00CC"/>
                                </a:solidFill>
                                <a:latin typeface="Cambria Math" panose="02040503050406030204" pitchFamily="18" charset="0"/>
                              </a:rPr>
                            </m:ctrlPr>
                          </m:eqArrPr>
                          <m:e>
                            <m:r>
                              <a:rPr lang="en-US" altLang="zh-CN" sz="1800" b="1" i="1">
                                <a:solidFill>
                                  <a:srgbClr val="CC00CC"/>
                                </a:solidFill>
                                <a:latin typeface="Cambria Math"/>
                              </a:rPr>
                              <m:t>𝟐</m:t>
                            </m:r>
                            <m:d>
                              <m:dPr>
                                <m:ctrlPr>
                                  <a:rPr lang="en-US" altLang="zh-CN" sz="1800" b="1" i="1">
                                    <a:solidFill>
                                      <a:srgbClr val="CC00CC"/>
                                    </a:solidFill>
                                    <a:latin typeface="Cambria Math" panose="02040503050406030204" pitchFamily="18" charset="0"/>
                                  </a:rPr>
                                </m:ctrlPr>
                              </m:dPr>
                              <m:e>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𝟏</m:t>
                                    </m:r>
                                  </m:sub>
                                </m:sSub>
                                <m:r>
                                  <a:rPr lang="en-US" altLang="zh-CN" sz="1800" b="1" i="1">
                                    <a:solidFill>
                                      <a:srgbClr val="CC00CC"/>
                                    </a:solidFill>
                                    <a:latin typeface="Cambria Math"/>
                                  </a:rPr>
                                  <m:t>−</m:t>
                                </m:r>
                                <m:r>
                                  <a:rPr lang="en-US" altLang="zh-CN" sz="1800" b="1" i="1">
                                    <a:solidFill>
                                      <a:srgbClr val="CC00CC"/>
                                    </a:solidFill>
                                    <a:latin typeface="Cambria Math"/>
                                  </a:rPr>
                                  <m:t>𝟑</m:t>
                                </m:r>
                              </m:e>
                            </m:d>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𝟏</m:t>
                                </m:r>
                              </m:sub>
                            </m:sSub>
                            <m:r>
                              <a:rPr lang="en-US" altLang="zh-CN" sz="1800" b="1" i="1">
                                <a:solidFill>
                                  <a:srgbClr val="CC00CC"/>
                                </a:solidFill>
                                <a:latin typeface="Cambria Math"/>
                              </a:rPr>
                              <m:t>𝟐</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𝟏</m:t>
                                </m:r>
                              </m:sub>
                            </m:sSub>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𝟐</m:t>
                                </m:r>
                              </m:sub>
                            </m:sSub>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𝟑</m:t>
                                </m:r>
                              </m:sub>
                            </m:sSub>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m:t>
                                </m:r>
                                <m:r>
                                  <a:rPr lang="en-US" altLang="zh-CN" sz="1800" b="1" i="1">
                                    <a:solidFill>
                                      <a:srgbClr val="CC00CC"/>
                                    </a:solidFill>
                                    <a:latin typeface="Cambria Math"/>
                                  </a:rPr>
                                  <m:t>𝟏</m:t>
                                </m:r>
                              </m:e>
                            </m:d>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𝟒</m:t>
                                </m:r>
                              </m:sub>
                            </m:sSub>
                            <m:r>
                              <a:rPr lang="en-US" altLang="zh-CN" sz="1800" b="1" i="1">
                                <a:solidFill>
                                  <a:srgbClr val="CC00CC"/>
                                </a:solidFill>
                                <a:latin typeface="Cambria Math"/>
                              </a:rPr>
                              <m:t>⋅</m:t>
                            </m:r>
                            <m:r>
                              <a:rPr lang="en-US" altLang="zh-CN" sz="1800" b="1" i="1">
                                <a:solidFill>
                                  <a:srgbClr val="CC00CC"/>
                                </a:solidFill>
                                <a:latin typeface="Cambria Math"/>
                              </a:rPr>
                              <m:t>𝟎</m:t>
                            </m:r>
                            <m:r>
                              <a:rPr lang="en-US" altLang="zh-CN" sz="1800" b="1" i="1">
                                <a:solidFill>
                                  <a:srgbClr val="CC00CC"/>
                                </a:solidFill>
                                <a:latin typeface="Cambria Math"/>
                              </a:rPr>
                              <m:t>=</m:t>
                            </m:r>
                            <m:r>
                              <a:rPr lang="en-US" altLang="zh-CN" sz="1800" b="1" i="1">
                                <a:solidFill>
                                  <a:srgbClr val="CC00CC"/>
                                </a:solidFill>
                                <a:latin typeface="Cambria Math"/>
                              </a:rPr>
                              <m:t>𝟎</m:t>
                            </m:r>
                          </m:e>
                          <m:e>
                            <m:r>
                              <a:rPr lang="en-US" altLang="zh-CN" sz="1800" i="1">
                                <a:solidFill>
                                  <a:srgbClr val="CC00CC"/>
                                </a:solidFill>
                                <a:latin typeface="Cambria Math"/>
                              </a:rPr>
                              <m:t>𝟐</m:t>
                            </m:r>
                            <m:d>
                              <m:dPr>
                                <m:ctrlPr>
                                  <a:rPr lang="en-US" altLang="zh-CN" sz="1800" i="1">
                                    <a:solidFill>
                                      <a:srgbClr val="CC00CC"/>
                                    </a:solidFill>
                                    <a:latin typeface="Cambria Math" panose="02040503050406030204" pitchFamily="18" charset="0"/>
                                  </a:rPr>
                                </m:ctrlPr>
                              </m:dPr>
                              <m:e>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𝒙</m:t>
                                    </m:r>
                                  </m:e>
                                  <m:sub>
                                    <m:r>
                                      <a:rPr lang="en-US" altLang="zh-CN" sz="1800" b="1" i="1">
                                        <a:solidFill>
                                          <a:srgbClr val="CC00CC"/>
                                        </a:solidFill>
                                        <a:latin typeface="Cambria Math"/>
                                      </a:rPr>
                                      <m:t>𝟐</m:t>
                                    </m:r>
                                  </m:sub>
                                </m:sSub>
                                <m:r>
                                  <a:rPr lang="en-US" altLang="zh-CN" sz="1800" i="1">
                                    <a:solidFill>
                                      <a:srgbClr val="CC00CC"/>
                                    </a:solidFill>
                                    <a:latin typeface="Cambria Math"/>
                                  </a:rPr>
                                  <m:t>−</m:t>
                                </m:r>
                                <m:r>
                                  <a:rPr lang="en-US" altLang="zh-CN" sz="1800" b="1" i="1">
                                    <a:solidFill>
                                      <a:srgbClr val="CC00CC"/>
                                    </a:solidFill>
                                    <a:latin typeface="Cambria Math"/>
                                  </a:rPr>
                                  <m:t>𝟐</m:t>
                                </m:r>
                              </m:e>
                            </m:d>
                            <m:r>
                              <a:rPr lang="en-US" altLang="zh-CN" sz="1800" i="1">
                                <a:solidFill>
                                  <a:srgbClr val="CC00CC"/>
                                </a:solidFill>
                                <a:latin typeface="Cambria Math"/>
                              </a:rPr>
                              <m:t>+</m:t>
                            </m:r>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𝝁</m:t>
                                </m:r>
                              </m:e>
                              <m:sub>
                                <m:r>
                                  <a:rPr lang="en-US" altLang="zh-CN" sz="1800" i="1">
                                    <a:solidFill>
                                      <a:srgbClr val="CC00CC"/>
                                    </a:solidFill>
                                    <a:latin typeface="Cambria Math"/>
                                  </a:rPr>
                                  <m:t>𝟏</m:t>
                                </m:r>
                              </m:sub>
                            </m:sSub>
                            <m:r>
                              <a:rPr lang="en-US" altLang="zh-CN" sz="1800" i="1">
                                <a:solidFill>
                                  <a:srgbClr val="CC00CC"/>
                                </a:solidFill>
                                <a:latin typeface="Cambria Math"/>
                              </a:rPr>
                              <m:t>𝟐</m:t>
                            </m:r>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𝒙</m:t>
                                </m:r>
                              </m:e>
                              <m:sub>
                                <m:r>
                                  <a:rPr lang="en-US" altLang="zh-CN" sz="1800" b="1" i="1">
                                    <a:solidFill>
                                      <a:srgbClr val="CC00CC"/>
                                    </a:solidFill>
                                    <a:latin typeface="Cambria Math"/>
                                  </a:rPr>
                                  <m:t>𝟐</m:t>
                                </m:r>
                              </m:sub>
                            </m:sSub>
                            <m:r>
                              <a:rPr lang="en-US" altLang="zh-CN" sz="1800" i="1">
                                <a:solidFill>
                                  <a:srgbClr val="CC00CC"/>
                                </a:solidFill>
                                <a:latin typeface="Cambria Math"/>
                              </a:rPr>
                              <m:t>+</m:t>
                            </m:r>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𝝁</m:t>
                                </m:r>
                              </m:e>
                              <m:sub>
                                <m:r>
                                  <a:rPr lang="en-US" altLang="zh-CN" sz="1800" i="1">
                                    <a:solidFill>
                                      <a:srgbClr val="CC00CC"/>
                                    </a:solidFill>
                                    <a:latin typeface="Cambria Math"/>
                                  </a:rPr>
                                  <m:t>𝟐</m:t>
                                </m:r>
                              </m:sub>
                            </m:sSub>
                            <m:r>
                              <a:rPr lang="en-US" altLang="zh-CN" sz="1800" b="1" i="1">
                                <a:solidFill>
                                  <a:srgbClr val="CC00CC"/>
                                </a:solidFill>
                                <a:latin typeface="Cambria Math"/>
                              </a:rPr>
                              <m:t>𝟐</m:t>
                            </m:r>
                            <m:r>
                              <a:rPr lang="en-US" altLang="zh-CN" sz="1800" i="1">
                                <a:solidFill>
                                  <a:srgbClr val="CC00CC"/>
                                </a:solidFill>
                                <a:latin typeface="Cambria Math"/>
                              </a:rPr>
                              <m:t>+</m:t>
                            </m:r>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𝝁</m:t>
                                </m:r>
                              </m:e>
                              <m:sub>
                                <m:r>
                                  <a:rPr lang="en-US" altLang="zh-CN" sz="1800" i="1">
                                    <a:solidFill>
                                      <a:srgbClr val="CC00CC"/>
                                    </a:solidFill>
                                    <a:latin typeface="Cambria Math"/>
                                  </a:rPr>
                                  <m:t>𝟑</m:t>
                                </m:r>
                              </m:sub>
                            </m:sSub>
                            <m:r>
                              <a:rPr lang="en-US" altLang="zh-CN" sz="1800" b="1" i="1">
                                <a:solidFill>
                                  <a:srgbClr val="CC00CC"/>
                                </a:solidFill>
                                <a:latin typeface="Cambria Math"/>
                              </a:rPr>
                              <m:t>⋅</m:t>
                            </m:r>
                            <m:r>
                              <a:rPr lang="en-US" altLang="zh-CN" sz="1800" b="1" i="1">
                                <a:solidFill>
                                  <a:srgbClr val="CC00CC"/>
                                </a:solidFill>
                                <a:latin typeface="Cambria Math"/>
                              </a:rPr>
                              <m:t>𝟎</m:t>
                            </m:r>
                            <m:r>
                              <a:rPr lang="en-US" altLang="zh-CN" sz="1800" i="1">
                                <a:solidFill>
                                  <a:srgbClr val="CC00CC"/>
                                </a:solidFill>
                                <a:latin typeface="Cambria Math"/>
                              </a:rPr>
                              <m:t>+</m:t>
                            </m:r>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𝝁</m:t>
                                </m:r>
                              </m:e>
                              <m:sub>
                                <m:r>
                                  <a:rPr lang="en-US" altLang="zh-CN" sz="1800" i="1">
                                    <a:solidFill>
                                      <a:srgbClr val="CC00CC"/>
                                    </a:solidFill>
                                    <a:latin typeface="Cambria Math"/>
                                  </a:rPr>
                                  <m:t>𝟒</m:t>
                                </m:r>
                              </m:sub>
                            </m:sSub>
                            <m:r>
                              <a:rPr lang="en-US" altLang="zh-CN" sz="1800" i="1">
                                <a:solidFill>
                                  <a:srgbClr val="CC00CC"/>
                                </a:solidFill>
                                <a:latin typeface="Cambria Math"/>
                              </a:rPr>
                              <m:t>⋅</m:t>
                            </m:r>
                            <m:r>
                              <a:rPr lang="en-US" altLang="zh-CN" sz="1800" b="1" i="1">
                                <a:solidFill>
                                  <a:srgbClr val="CC00CC"/>
                                </a:solidFill>
                                <a:latin typeface="Cambria Math"/>
                              </a:rPr>
                              <m:t>(−</m:t>
                            </m:r>
                            <m:r>
                              <a:rPr lang="en-US" altLang="zh-CN" sz="1800" b="1" i="1">
                                <a:solidFill>
                                  <a:srgbClr val="CC00CC"/>
                                </a:solidFill>
                                <a:latin typeface="Cambria Math"/>
                              </a:rPr>
                              <m:t>𝟏</m:t>
                            </m:r>
                            <m:r>
                              <a:rPr lang="en-US" altLang="zh-CN" sz="1800" b="1" i="1">
                                <a:solidFill>
                                  <a:srgbClr val="CC00CC"/>
                                </a:solidFill>
                                <a:latin typeface="Cambria Math"/>
                              </a:rPr>
                              <m:t>)</m:t>
                            </m:r>
                            <m:r>
                              <a:rPr lang="en-US" altLang="zh-CN" sz="1800" i="1">
                                <a:solidFill>
                                  <a:srgbClr val="CC00CC"/>
                                </a:solidFill>
                                <a:latin typeface="Cambria Math"/>
                              </a:rPr>
                              <m:t>=</m:t>
                            </m:r>
                            <m:r>
                              <a:rPr lang="en-US" altLang="zh-CN" sz="1800" i="1">
                                <a:solidFill>
                                  <a:srgbClr val="CC00CC"/>
                                </a:solidFill>
                                <a:latin typeface="Cambria Math"/>
                              </a:rPr>
                              <m:t>𝟎</m:t>
                            </m:r>
                          </m:e>
                          <m:e>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𝒊</m:t>
                                </m:r>
                              </m:sub>
                            </m:sSub>
                            <m:r>
                              <a:rPr lang="en-US" altLang="zh-CN" sz="1800" b="1" i="1">
                                <a:solidFill>
                                  <a:srgbClr val="CC00CC"/>
                                </a:solidFill>
                                <a:latin typeface="Cambria Math"/>
                              </a:rPr>
                              <m:t>≥</m:t>
                            </m:r>
                            <m:r>
                              <a:rPr lang="en-US" altLang="zh-CN" sz="1800" b="1" i="1">
                                <a:solidFill>
                                  <a:srgbClr val="CC00CC"/>
                                </a:solidFill>
                                <a:latin typeface="Cambria Math"/>
                              </a:rPr>
                              <m:t>𝟎</m:t>
                            </m:r>
                          </m:e>
                          <m:e>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𝟏</m:t>
                                </m:r>
                              </m:sub>
                            </m:sSub>
                            <m:d>
                              <m:dPr>
                                <m:ctrlPr>
                                  <a:rPr lang="en-US" altLang="zh-CN" sz="1800" b="1" i="1">
                                    <a:solidFill>
                                      <a:srgbClr val="CC00CC"/>
                                    </a:solidFill>
                                    <a:latin typeface="Cambria Math" panose="02040503050406030204" pitchFamily="18" charset="0"/>
                                  </a:rPr>
                                </m:ctrlPr>
                              </m:dPr>
                              <m:e>
                                <m:sSubSup>
                                  <m:sSubSupPr>
                                    <m:ctrlPr>
                                      <a:rPr lang="en-US" altLang="zh-CN" sz="1800" b="1" i="1">
                                        <a:solidFill>
                                          <a:srgbClr val="CC00CC"/>
                                        </a:solidFill>
                                        <a:latin typeface="Cambria Math" panose="02040503050406030204" pitchFamily="18" charset="0"/>
                                      </a:rPr>
                                    </m:ctrlPr>
                                  </m:sSubSupPr>
                                  <m:e>
                                    <m:r>
                                      <a:rPr lang="en-US" altLang="zh-CN" sz="1800" b="1" i="1">
                                        <a:solidFill>
                                          <a:srgbClr val="CC00CC"/>
                                        </a:solidFill>
                                        <a:latin typeface="Cambria Math"/>
                                      </a:rPr>
                                      <m:t>𝒙</m:t>
                                    </m:r>
                                  </m:e>
                                  <m:sub>
                                    <m:r>
                                      <a:rPr lang="en-US" altLang="zh-CN" sz="1800" b="1" i="1">
                                        <a:solidFill>
                                          <a:srgbClr val="CC00CC"/>
                                        </a:solidFill>
                                        <a:latin typeface="Cambria Math"/>
                                      </a:rPr>
                                      <m:t>𝟏</m:t>
                                    </m:r>
                                  </m:sub>
                                  <m:sup>
                                    <m:r>
                                      <a:rPr lang="en-US" altLang="zh-CN" sz="1800" b="1" i="1">
                                        <a:solidFill>
                                          <a:srgbClr val="CC00CC"/>
                                        </a:solidFill>
                                        <a:latin typeface="Cambria Math"/>
                                      </a:rPr>
                                      <m:t>𝟐</m:t>
                                    </m:r>
                                  </m:sup>
                                </m:sSubSup>
                                <m:r>
                                  <a:rPr lang="en-US" altLang="zh-CN" sz="1800" b="1" i="1">
                                    <a:solidFill>
                                      <a:srgbClr val="CC00CC"/>
                                    </a:solidFill>
                                    <a:latin typeface="Cambria Math"/>
                                  </a:rPr>
                                  <m:t>+</m:t>
                                </m:r>
                                <m:sSubSup>
                                  <m:sSubSupPr>
                                    <m:ctrlPr>
                                      <a:rPr lang="en-US" altLang="zh-CN" sz="1800" b="1" i="1">
                                        <a:solidFill>
                                          <a:srgbClr val="CC00CC"/>
                                        </a:solidFill>
                                        <a:latin typeface="Cambria Math" panose="02040503050406030204" pitchFamily="18" charset="0"/>
                                      </a:rPr>
                                    </m:ctrlPr>
                                  </m:sSubSupPr>
                                  <m:e>
                                    <m:r>
                                      <a:rPr lang="en-US" altLang="zh-CN" sz="1800" b="1" i="1">
                                        <a:solidFill>
                                          <a:srgbClr val="CC00CC"/>
                                        </a:solidFill>
                                        <a:latin typeface="Cambria Math"/>
                                      </a:rPr>
                                      <m:t>𝒙</m:t>
                                    </m:r>
                                  </m:e>
                                  <m:sub>
                                    <m:r>
                                      <a:rPr lang="en-US" altLang="zh-CN" sz="1800" b="1" i="1">
                                        <a:solidFill>
                                          <a:srgbClr val="CC00CC"/>
                                        </a:solidFill>
                                        <a:latin typeface="Cambria Math"/>
                                      </a:rPr>
                                      <m:t>𝟐</m:t>
                                    </m:r>
                                  </m:sub>
                                  <m:sup>
                                    <m:r>
                                      <a:rPr lang="en-US" altLang="zh-CN" sz="1800" b="1" i="1">
                                        <a:solidFill>
                                          <a:srgbClr val="CC00CC"/>
                                        </a:solidFill>
                                        <a:latin typeface="Cambria Math"/>
                                      </a:rPr>
                                      <m:t>𝟐</m:t>
                                    </m:r>
                                  </m:sup>
                                </m:sSubSup>
                                <m:r>
                                  <a:rPr lang="en-US" altLang="zh-CN" sz="1800" b="1" i="1">
                                    <a:solidFill>
                                      <a:srgbClr val="CC00CC"/>
                                    </a:solidFill>
                                    <a:latin typeface="Cambria Math"/>
                                  </a:rPr>
                                  <m:t>−</m:t>
                                </m:r>
                                <m:r>
                                  <a:rPr lang="en-US" altLang="zh-CN" sz="1800" b="1" i="1">
                                    <a:solidFill>
                                      <a:srgbClr val="CC00CC"/>
                                    </a:solidFill>
                                    <a:latin typeface="Cambria Math"/>
                                  </a:rPr>
                                  <m:t>𝟓</m:t>
                                </m:r>
                              </m:e>
                            </m:d>
                            <m:r>
                              <a:rPr lang="en-US" altLang="zh-CN" sz="1800" b="1" i="1">
                                <a:solidFill>
                                  <a:srgbClr val="CC00CC"/>
                                </a:solidFill>
                                <a:latin typeface="Cambria Math"/>
                              </a:rPr>
                              <m:t>=</m:t>
                            </m:r>
                            <m:r>
                              <a:rPr lang="en-US" altLang="zh-CN" sz="1800" b="1" i="1">
                                <a:solidFill>
                                  <a:srgbClr val="CC00CC"/>
                                </a:solidFill>
                                <a:latin typeface="Cambria Math"/>
                              </a:rPr>
                              <m:t>𝟎</m:t>
                            </m:r>
                          </m:e>
                          <m:e>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𝝁</m:t>
                                </m:r>
                              </m:e>
                              <m:sub>
                                <m:r>
                                  <a:rPr lang="en-US" altLang="zh-CN" sz="1800" b="1" i="1">
                                    <a:solidFill>
                                      <a:srgbClr val="CC00CC"/>
                                    </a:solidFill>
                                    <a:latin typeface="Cambria Math"/>
                                  </a:rPr>
                                  <m:t>𝟐</m:t>
                                </m:r>
                              </m:sub>
                            </m:sSub>
                            <m:d>
                              <m:dPr>
                                <m:ctrlPr>
                                  <a:rPr lang="en-US" altLang="zh-CN" sz="1800" i="1">
                                    <a:solidFill>
                                      <a:srgbClr val="CC00CC"/>
                                    </a:solidFill>
                                    <a:latin typeface="Cambria Math" panose="02040503050406030204" pitchFamily="18" charset="0"/>
                                  </a:rPr>
                                </m:ctrlPr>
                              </m:dPr>
                              <m:e>
                                <m:sSubSup>
                                  <m:sSubSupPr>
                                    <m:ctrlPr>
                                      <a:rPr lang="en-US" altLang="zh-CN" sz="1800" i="1">
                                        <a:solidFill>
                                          <a:srgbClr val="CC00CC"/>
                                        </a:solidFill>
                                        <a:latin typeface="Cambria Math" panose="02040503050406030204" pitchFamily="18" charset="0"/>
                                      </a:rPr>
                                    </m:ctrlPr>
                                  </m:sSubSupPr>
                                  <m:e>
                                    <m:r>
                                      <a:rPr lang="en-US" altLang="zh-CN" sz="1800" i="1">
                                        <a:solidFill>
                                          <a:srgbClr val="CC00CC"/>
                                        </a:solidFill>
                                        <a:latin typeface="Cambria Math"/>
                                      </a:rPr>
                                      <m:t>𝒙</m:t>
                                    </m:r>
                                  </m:e>
                                  <m:sub>
                                    <m:r>
                                      <a:rPr lang="en-US" altLang="zh-CN" sz="1800" i="1">
                                        <a:solidFill>
                                          <a:srgbClr val="CC00CC"/>
                                        </a:solidFill>
                                        <a:latin typeface="Cambria Math"/>
                                      </a:rPr>
                                      <m:t>𝟏</m:t>
                                    </m:r>
                                  </m:sub>
                                  <m:sup>
                                    <m:r>
                                      <a:rPr lang="en-US" altLang="zh-CN" sz="1800" b="1" i="1">
                                        <a:solidFill>
                                          <a:srgbClr val="CC00CC"/>
                                        </a:solidFill>
                                        <a:latin typeface="Cambria Math"/>
                                      </a:rPr>
                                      <m:t> </m:t>
                                    </m:r>
                                  </m:sup>
                                </m:sSubSup>
                                <m:r>
                                  <a:rPr lang="en-US" altLang="zh-CN" sz="1800" i="1">
                                    <a:solidFill>
                                      <a:srgbClr val="CC00CC"/>
                                    </a:solidFill>
                                    <a:latin typeface="Cambria Math"/>
                                  </a:rPr>
                                  <m:t>+</m:t>
                                </m:r>
                                <m:sSubSup>
                                  <m:sSubSupPr>
                                    <m:ctrlPr>
                                      <a:rPr lang="en-US" altLang="zh-CN" sz="1800" i="1">
                                        <a:solidFill>
                                          <a:srgbClr val="CC00CC"/>
                                        </a:solidFill>
                                        <a:latin typeface="Cambria Math" panose="02040503050406030204" pitchFamily="18" charset="0"/>
                                      </a:rPr>
                                    </m:ctrlPr>
                                  </m:sSubSupPr>
                                  <m:e>
                                    <m:r>
                                      <a:rPr lang="en-US" altLang="zh-CN" sz="1800" b="1" i="1">
                                        <a:solidFill>
                                          <a:srgbClr val="CC00CC"/>
                                        </a:solidFill>
                                        <a:latin typeface="Cambria Math"/>
                                      </a:rPr>
                                      <m:t>𝟐</m:t>
                                    </m:r>
                                    <m:r>
                                      <a:rPr lang="en-US" altLang="zh-CN" sz="1800" i="1">
                                        <a:solidFill>
                                          <a:srgbClr val="CC00CC"/>
                                        </a:solidFill>
                                        <a:latin typeface="Cambria Math"/>
                                      </a:rPr>
                                      <m:t>𝒙</m:t>
                                    </m:r>
                                  </m:e>
                                  <m:sub>
                                    <m:r>
                                      <a:rPr lang="en-US" altLang="zh-CN" sz="1800" i="1">
                                        <a:solidFill>
                                          <a:srgbClr val="CC00CC"/>
                                        </a:solidFill>
                                        <a:latin typeface="Cambria Math"/>
                                      </a:rPr>
                                      <m:t>𝟐</m:t>
                                    </m:r>
                                  </m:sub>
                                  <m:sup>
                                    <m:r>
                                      <a:rPr lang="en-US" altLang="zh-CN" sz="1800" b="1" i="1">
                                        <a:solidFill>
                                          <a:srgbClr val="CC00CC"/>
                                        </a:solidFill>
                                        <a:latin typeface="Cambria Math"/>
                                      </a:rPr>
                                      <m:t> </m:t>
                                    </m:r>
                                  </m:sup>
                                </m:sSubSup>
                                <m:r>
                                  <a:rPr lang="en-US" altLang="zh-CN" sz="1800" i="1">
                                    <a:solidFill>
                                      <a:srgbClr val="CC00CC"/>
                                    </a:solidFill>
                                    <a:latin typeface="Cambria Math"/>
                                  </a:rPr>
                                  <m:t>−</m:t>
                                </m:r>
                                <m:r>
                                  <a:rPr lang="en-US" altLang="zh-CN" sz="1800" b="1" i="1">
                                    <a:solidFill>
                                      <a:srgbClr val="CC00CC"/>
                                    </a:solidFill>
                                    <a:latin typeface="Cambria Math"/>
                                  </a:rPr>
                                  <m:t>𝟒</m:t>
                                </m:r>
                              </m:e>
                            </m:d>
                            <m:r>
                              <a:rPr lang="en-US" altLang="zh-CN" sz="1800" i="1">
                                <a:solidFill>
                                  <a:srgbClr val="CC00CC"/>
                                </a:solidFill>
                                <a:latin typeface="Cambria Math"/>
                              </a:rPr>
                              <m:t>=</m:t>
                            </m:r>
                            <m:r>
                              <a:rPr lang="en-US" altLang="zh-CN" sz="1800" i="1">
                                <a:solidFill>
                                  <a:srgbClr val="CC00CC"/>
                                </a:solidFill>
                                <a:latin typeface="Cambria Math"/>
                              </a:rPr>
                              <m:t>𝟎</m:t>
                            </m:r>
                          </m:e>
                          <m:e>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𝟑</m:t>
                                </m:r>
                              </m:sub>
                            </m:sSub>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𝟏</m:t>
                                </m:r>
                              </m:sub>
                            </m:sSub>
                            <m:r>
                              <a:rPr lang="en-US" altLang="zh-CN" sz="1800" b="1" i="1">
                                <a:solidFill>
                                  <a:srgbClr val="CC00CC"/>
                                </a:solidFill>
                                <a:latin typeface="Cambria Math"/>
                              </a:rPr>
                              <m:t>=</m:t>
                            </m:r>
                            <m:r>
                              <a:rPr lang="en-US" altLang="zh-CN" sz="1800" b="1" i="1">
                                <a:solidFill>
                                  <a:srgbClr val="CC00CC"/>
                                </a:solidFill>
                                <a:latin typeface="Cambria Math"/>
                              </a:rPr>
                              <m:t>𝟎</m:t>
                            </m:r>
                          </m:e>
                          <m:e>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𝟒</m:t>
                                </m:r>
                              </m:sub>
                            </m:sSub>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𝒙</m:t>
                                </m:r>
                              </m:e>
                              <m:sub>
                                <m:r>
                                  <a:rPr lang="en-US" altLang="zh-CN" sz="1800" b="1" i="1">
                                    <a:solidFill>
                                      <a:srgbClr val="CC00CC"/>
                                    </a:solidFill>
                                    <a:latin typeface="Cambria Math"/>
                                  </a:rPr>
                                  <m:t>𝟐</m:t>
                                </m:r>
                              </m:sub>
                            </m:sSub>
                            <m:r>
                              <a:rPr lang="en-US" altLang="zh-CN" sz="1800" b="1" i="1">
                                <a:solidFill>
                                  <a:srgbClr val="CC00CC"/>
                                </a:solidFill>
                                <a:latin typeface="Cambria Math"/>
                              </a:rPr>
                              <m:t>=</m:t>
                            </m:r>
                            <m:r>
                              <a:rPr lang="en-US" altLang="zh-CN" sz="1800" b="1" i="1">
                                <a:solidFill>
                                  <a:srgbClr val="CC00CC"/>
                                </a:solidFill>
                                <a:latin typeface="Cambria Math"/>
                              </a:rPr>
                              <m:t>𝟎</m:t>
                            </m:r>
                          </m:e>
                        </m:eqArr>
                      </m:e>
                    </m:d>
                    <m:r>
                      <a:rPr lang="en-US" altLang="zh-CN" sz="1800" b="1" i="1">
                        <a:solidFill>
                          <a:srgbClr val="CC00CC"/>
                        </a:solidFill>
                        <a:latin typeface="Cambria Math"/>
                      </a:rPr>
                      <m:t>⇒</m:t>
                    </m:r>
                    <m:r>
                      <a:rPr lang="en-US" altLang="zh-CN" sz="1800" b="1" i="1">
                        <a:solidFill>
                          <a:srgbClr val="CC00CC"/>
                        </a:solidFill>
                        <a:latin typeface="Cambria Math"/>
                      </a:rPr>
                      <m:t>𝑰</m:t>
                    </m:r>
                    <m:r>
                      <a:rPr lang="en-US" altLang="zh-CN" sz="1800" b="1" i="1">
                        <a:solidFill>
                          <a:srgbClr val="CC00CC"/>
                        </a:solidFill>
                        <a:latin typeface="Cambria Math"/>
                      </a:rPr>
                      <m:t>=</m:t>
                    </m:r>
                    <m:d>
                      <m:dPr>
                        <m:begChr m:val="{"/>
                        <m:endChr m:val="}"/>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𝟏</m:t>
                        </m:r>
                        <m:r>
                          <a:rPr lang="en-US" altLang="zh-CN" sz="1800" b="1" i="1">
                            <a:solidFill>
                              <a:srgbClr val="CC00CC"/>
                            </a:solidFill>
                            <a:latin typeface="Cambria Math"/>
                          </a:rPr>
                          <m:t>,</m:t>
                        </m:r>
                        <m:r>
                          <a:rPr lang="en-US" altLang="zh-CN" sz="1800" b="1" i="1">
                            <a:solidFill>
                              <a:srgbClr val="CC00CC"/>
                            </a:solidFill>
                            <a:latin typeface="Cambria Math"/>
                          </a:rPr>
                          <m:t>𝟐</m:t>
                        </m:r>
                      </m:e>
                    </m:d>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𝟑</m:t>
                        </m:r>
                      </m:sub>
                    </m:sSub>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𝟒</m:t>
                        </m:r>
                      </m:sub>
                    </m:sSub>
                    <m:r>
                      <a:rPr lang="en-US" altLang="zh-CN" sz="1800" b="1" i="1">
                        <a:solidFill>
                          <a:srgbClr val="CC00CC"/>
                        </a:solidFill>
                        <a:latin typeface="Cambria Math"/>
                      </a:rPr>
                      <m:t>=</m:t>
                    </m:r>
                    <m:r>
                      <a:rPr lang="en-US" altLang="zh-CN" sz="1800" b="1" i="1">
                        <a:solidFill>
                          <a:srgbClr val="CC00CC"/>
                        </a:solidFill>
                        <a:latin typeface="Cambria Math"/>
                      </a:rPr>
                      <m:t>𝟎</m:t>
                    </m:r>
                    <m:r>
                      <a:rPr lang="en-US" altLang="zh-CN" sz="1800" b="1">
                        <a:solidFill>
                          <a:srgbClr val="CC00CC"/>
                        </a:solidFill>
                        <a:latin typeface="Cambria Math"/>
                      </a:rPr>
                      <m:t>⇒</m:t>
                    </m:r>
                    <m:d>
                      <m:dPr>
                        <m:begChr m:val="{"/>
                        <m:endChr m:val=""/>
                        <m:ctrlPr>
                          <a:rPr lang="en-US" altLang="zh-CN" sz="1800" b="1" i="1">
                            <a:solidFill>
                              <a:srgbClr val="CC00CC"/>
                            </a:solidFill>
                            <a:latin typeface="Cambria Math" panose="02040503050406030204" pitchFamily="18" charset="0"/>
                          </a:rPr>
                        </m:ctrlPr>
                      </m:dPr>
                      <m:e>
                        <m:eqArr>
                          <m:eqArrPr>
                            <m:ctrlPr>
                              <a:rPr lang="en-US" altLang="zh-CN" sz="1800" b="1" i="1">
                                <a:solidFill>
                                  <a:srgbClr val="CC00CC"/>
                                </a:solidFill>
                                <a:latin typeface="Cambria Math" panose="02040503050406030204" pitchFamily="18" charset="0"/>
                              </a:rPr>
                            </m:ctrlPr>
                          </m:eqArrPr>
                          <m:e>
                            <m:r>
                              <a:rPr lang="en-US" altLang="zh-CN" sz="1800" b="1" i="1">
                                <a:solidFill>
                                  <a:srgbClr val="CC00CC"/>
                                </a:solidFill>
                                <a:latin typeface="Cambria Math"/>
                              </a:rPr>
                              <m:t>𝟒</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𝟏</m:t>
                                </m:r>
                              </m:sub>
                            </m:sSub>
                            <m:r>
                              <a:rPr lang="en-US" altLang="zh-CN" sz="1800" b="1" i="1">
                                <a:solidFill>
                                  <a:srgbClr val="CC00CC"/>
                                </a:solidFill>
                                <a:latin typeface="Cambria Math"/>
                              </a:rPr>
                              <m:t>+</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𝟐</m:t>
                                </m:r>
                              </m:sub>
                            </m:sSub>
                            <m:r>
                              <a:rPr lang="en-US" altLang="zh-CN" sz="1800" b="1" i="1">
                                <a:solidFill>
                                  <a:srgbClr val="CC00CC"/>
                                </a:solidFill>
                                <a:latin typeface="Cambria Math"/>
                              </a:rPr>
                              <m:t>=</m:t>
                            </m:r>
                            <m:r>
                              <a:rPr lang="en-US" altLang="zh-CN" sz="1800" b="1" i="1">
                                <a:solidFill>
                                  <a:srgbClr val="CC00CC"/>
                                </a:solidFill>
                                <a:latin typeface="Cambria Math"/>
                              </a:rPr>
                              <m:t>𝟐</m:t>
                            </m:r>
                          </m:e>
                          <m:e>
                            <m:r>
                              <a:rPr lang="en-US" altLang="zh-CN" sz="1800" b="1" i="1">
                                <a:solidFill>
                                  <a:srgbClr val="CC00CC"/>
                                </a:solidFill>
                                <a:latin typeface="Cambria Math"/>
                              </a:rPr>
                              <m:t>𝟐</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𝟏</m:t>
                                </m:r>
                              </m:sub>
                            </m:sSub>
                            <m:r>
                              <a:rPr lang="en-US" altLang="zh-CN" sz="1800" b="1" i="1">
                                <a:solidFill>
                                  <a:srgbClr val="CC00CC"/>
                                </a:solidFill>
                                <a:latin typeface="Cambria Math"/>
                              </a:rPr>
                              <m:t>+</m:t>
                            </m:r>
                            <m:r>
                              <a:rPr lang="en-US" altLang="zh-CN" sz="1800" b="1" i="1">
                                <a:solidFill>
                                  <a:srgbClr val="CC00CC"/>
                                </a:solidFill>
                                <a:latin typeface="Cambria Math"/>
                              </a:rPr>
                              <m:t>𝟐</m:t>
                            </m:r>
                            <m:sSub>
                              <m:sSubPr>
                                <m:ctrlPr>
                                  <a:rPr lang="en-US" altLang="zh-CN" sz="1800" b="1" i="1">
                                    <a:solidFill>
                                      <a:srgbClr val="CC00CC"/>
                                    </a:solidFill>
                                    <a:latin typeface="Cambria Math" panose="02040503050406030204" pitchFamily="18" charset="0"/>
                                  </a:rPr>
                                </m:ctrlPr>
                              </m:sSubPr>
                              <m:e>
                                <m:r>
                                  <a:rPr lang="en-US" altLang="zh-CN" sz="1800" b="1" i="1">
                                    <a:solidFill>
                                      <a:srgbClr val="CC00CC"/>
                                    </a:solidFill>
                                    <a:latin typeface="Cambria Math"/>
                                  </a:rPr>
                                  <m:t>𝝁</m:t>
                                </m:r>
                              </m:e>
                              <m:sub>
                                <m:r>
                                  <a:rPr lang="en-US" altLang="zh-CN" sz="1800" b="1" i="1">
                                    <a:solidFill>
                                      <a:srgbClr val="CC00CC"/>
                                    </a:solidFill>
                                    <a:latin typeface="Cambria Math"/>
                                  </a:rPr>
                                  <m:t>𝟐</m:t>
                                </m:r>
                              </m:sub>
                            </m:sSub>
                            <m:r>
                              <a:rPr lang="en-US" altLang="zh-CN" sz="1800" b="1" i="1">
                                <a:solidFill>
                                  <a:srgbClr val="CC00CC"/>
                                </a:solidFill>
                                <a:latin typeface="Cambria Math"/>
                              </a:rPr>
                              <m:t>=</m:t>
                            </m:r>
                            <m:r>
                              <a:rPr lang="en-US" altLang="zh-CN" sz="1800" b="1" i="1">
                                <a:solidFill>
                                  <a:srgbClr val="CC00CC"/>
                                </a:solidFill>
                                <a:latin typeface="Cambria Math"/>
                              </a:rPr>
                              <m:t>𝟐</m:t>
                            </m:r>
                          </m:e>
                        </m:eqArr>
                      </m:e>
                    </m:d>
                  </m:oMath>
                </a14:m>
                <a:r>
                  <a:rPr lang="en-US" altLang="zh-CN" sz="1800" dirty="0">
                    <a:solidFill>
                      <a:srgbClr val="CC00CC"/>
                    </a:solidFill>
                  </a:rPr>
                  <a:t>,</a:t>
                </a:r>
                <a:r>
                  <a:rPr lang="zh-CN" altLang="en-US" sz="1800" dirty="0">
                    <a:solidFill>
                      <a:srgbClr val="CC00CC"/>
                    </a:solidFill>
                  </a:rPr>
                  <a:t>从而得</a:t>
                </a:r>
                <a14:m>
                  <m:oMath xmlns:m="http://schemas.openxmlformats.org/officeDocument/2006/math">
                    <m:sSubSup>
                      <m:sSubSupPr>
                        <m:ctrlPr>
                          <a:rPr lang="en-US" altLang="zh-CN" sz="1800" b="1" i="1">
                            <a:solidFill>
                              <a:srgbClr val="CC00CC"/>
                            </a:solidFill>
                            <a:latin typeface="Cambria Math" panose="02040503050406030204" pitchFamily="18" charset="0"/>
                          </a:rPr>
                        </m:ctrlPr>
                      </m:sSubSupPr>
                      <m:e>
                        <m:r>
                          <a:rPr lang="en-US" altLang="zh-CN" sz="1800" b="1" i="1">
                            <a:solidFill>
                              <a:srgbClr val="CC00CC"/>
                            </a:solidFill>
                            <a:latin typeface="Cambria Math"/>
                          </a:rPr>
                          <m:t>𝝁</m:t>
                        </m:r>
                      </m:e>
                      <m:sub>
                        <m:r>
                          <a:rPr lang="en-US" altLang="zh-CN" sz="1800" b="1" i="1">
                            <a:solidFill>
                              <a:srgbClr val="CC00CC"/>
                            </a:solidFill>
                            <a:latin typeface="Cambria Math"/>
                          </a:rPr>
                          <m:t>𝟏</m:t>
                        </m:r>
                      </m:sub>
                      <m:sup>
                        <m:r>
                          <a:rPr lang="en-US" altLang="zh-CN" sz="1800" b="1" i="1">
                            <a:solidFill>
                              <a:srgbClr val="CC00CC"/>
                            </a:solidFill>
                            <a:latin typeface="Cambria Math"/>
                          </a:rPr>
                          <m:t>∗</m:t>
                        </m:r>
                      </m:sup>
                    </m:sSubSup>
                    <m:r>
                      <a:rPr lang="en-US" altLang="zh-CN" sz="1800" b="1" i="1">
                        <a:solidFill>
                          <a:srgbClr val="CC00CC"/>
                        </a:solidFill>
                        <a:latin typeface="Cambria Math"/>
                      </a:rPr>
                      <m:t>=</m:t>
                    </m:r>
                    <m:f>
                      <m:fPr>
                        <m:ctrlPr>
                          <a:rPr lang="en-US" altLang="zh-CN" sz="1800" b="1" i="1">
                            <a:solidFill>
                              <a:srgbClr val="CC00CC"/>
                            </a:solidFill>
                            <a:latin typeface="Cambria Math" panose="02040503050406030204" pitchFamily="18" charset="0"/>
                          </a:rPr>
                        </m:ctrlPr>
                      </m:fPr>
                      <m:num>
                        <m:r>
                          <a:rPr lang="en-US" altLang="zh-CN" sz="1800" b="1" i="1">
                            <a:solidFill>
                              <a:srgbClr val="CC00CC"/>
                            </a:solidFill>
                            <a:latin typeface="Cambria Math"/>
                          </a:rPr>
                          <m:t>𝟏</m:t>
                        </m:r>
                      </m:num>
                      <m:den>
                        <m:r>
                          <a:rPr lang="en-US" altLang="zh-CN" sz="1800" b="1" i="1">
                            <a:solidFill>
                              <a:srgbClr val="CC00CC"/>
                            </a:solidFill>
                            <a:latin typeface="Cambria Math"/>
                          </a:rPr>
                          <m:t>𝟑</m:t>
                        </m:r>
                      </m:den>
                    </m:f>
                    <m:r>
                      <a:rPr lang="en-US" altLang="zh-CN" sz="1800" b="1" i="1">
                        <a:solidFill>
                          <a:srgbClr val="CC00CC"/>
                        </a:solidFill>
                        <a:latin typeface="Cambria Math"/>
                      </a:rPr>
                      <m:t>,</m:t>
                    </m:r>
                    <m:sSubSup>
                      <m:sSubSupPr>
                        <m:ctrlPr>
                          <a:rPr lang="en-US" altLang="zh-CN" sz="1800" b="1" i="1">
                            <a:solidFill>
                              <a:srgbClr val="CC00CC"/>
                            </a:solidFill>
                            <a:latin typeface="Cambria Math" panose="02040503050406030204" pitchFamily="18" charset="0"/>
                          </a:rPr>
                        </m:ctrlPr>
                      </m:sSubSupPr>
                      <m:e>
                        <m:r>
                          <a:rPr lang="en-US" altLang="zh-CN" sz="1800" b="1" i="1">
                            <a:solidFill>
                              <a:srgbClr val="CC00CC"/>
                            </a:solidFill>
                            <a:latin typeface="Cambria Math"/>
                          </a:rPr>
                          <m:t>𝝁</m:t>
                        </m:r>
                      </m:e>
                      <m:sub>
                        <m:r>
                          <a:rPr lang="en-US" altLang="zh-CN" sz="1800" b="1" i="1">
                            <a:solidFill>
                              <a:srgbClr val="CC00CC"/>
                            </a:solidFill>
                            <a:latin typeface="Cambria Math"/>
                          </a:rPr>
                          <m:t>𝟐</m:t>
                        </m:r>
                      </m:sub>
                      <m:sup>
                        <m:r>
                          <a:rPr lang="en-US" altLang="zh-CN" sz="1800" b="1" i="1">
                            <a:solidFill>
                              <a:srgbClr val="CC00CC"/>
                            </a:solidFill>
                            <a:latin typeface="Cambria Math"/>
                          </a:rPr>
                          <m:t>∗</m:t>
                        </m:r>
                      </m:sup>
                    </m:sSubSup>
                    <m:r>
                      <a:rPr lang="en-US" altLang="zh-CN" sz="1800" b="1" i="1">
                        <a:solidFill>
                          <a:srgbClr val="CC00CC"/>
                        </a:solidFill>
                        <a:latin typeface="Cambria Math"/>
                      </a:rPr>
                      <m:t>=</m:t>
                    </m:r>
                    <m:f>
                      <m:fPr>
                        <m:ctrlPr>
                          <a:rPr lang="en-US" altLang="zh-CN" sz="1800" b="1" i="1">
                            <a:solidFill>
                              <a:srgbClr val="CC00CC"/>
                            </a:solidFill>
                            <a:latin typeface="Cambria Math" panose="02040503050406030204" pitchFamily="18" charset="0"/>
                          </a:rPr>
                        </m:ctrlPr>
                      </m:fPr>
                      <m:num>
                        <m:r>
                          <a:rPr lang="en-US" altLang="zh-CN" sz="1800" b="1" i="1">
                            <a:solidFill>
                              <a:srgbClr val="CC00CC"/>
                            </a:solidFill>
                            <a:latin typeface="Cambria Math"/>
                          </a:rPr>
                          <m:t>𝟐</m:t>
                        </m:r>
                      </m:num>
                      <m:den>
                        <m:r>
                          <a:rPr lang="en-US" altLang="zh-CN" sz="1800" b="1" i="1">
                            <a:solidFill>
                              <a:srgbClr val="CC00CC"/>
                            </a:solidFill>
                            <a:latin typeface="Cambria Math"/>
                          </a:rPr>
                          <m:t>𝟑</m:t>
                        </m:r>
                      </m:den>
                    </m:f>
                  </m:oMath>
                </a14:m>
                <a:r>
                  <a:rPr lang="en-US" altLang="zh-CN" sz="1800" dirty="0">
                    <a:solidFill>
                      <a:srgbClr val="CC00CC"/>
                    </a:solidFill>
                  </a:rPr>
                  <a:t>,</a:t>
                </a:r>
                <a:r>
                  <a:rPr lang="zh-CN" altLang="en-US" sz="1800" dirty="0">
                    <a:solidFill>
                      <a:srgbClr val="CC00CC"/>
                    </a:solidFill>
                  </a:rPr>
                  <a:t>均非负，因而</a:t>
                </a:r>
                <a14:m>
                  <m:oMath xmlns:m="http://schemas.openxmlformats.org/officeDocument/2006/math">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r>
                      <a:rPr lang="en-US" altLang="zh-CN" sz="1800" i="1">
                        <a:solidFill>
                          <a:srgbClr val="CC00CC"/>
                        </a:solidFill>
                        <a:latin typeface="Cambria Math"/>
                      </a:rPr>
                      <m:t>=</m:t>
                    </m:r>
                    <m:sSup>
                      <m:sSupPr>
                        <m:ctrlPr>
                          <a:rPr lang="en-US" altLang="zh-CN" sz="1800" i="1">
                            <a:solidFill>
                              <a:srgbClr val="CC00CC"/>
                            </a:solidFill>
                            <a:latin typeface="Cambria Math" panose="02040503050406030204" pitchFamily="18" charset="0"/>
                          </a:rPr>
                        </m:ctrlPr>
                      </m:sSupPr>
                      <m:e>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𝟐</m:t>
                            </m:r>
                            <m:r>
                              <a:rPr lang="en-US" altLang="zh-CN" sz="1800" i="1">
                                <a:solidFill>
                                  <a:srgbClr val="CC00CC"/>
                                </a:solidFill>
                                <a:latin typeface="Cambria Math"/>
                              </a:rPr>
                              <m:t>,</m:t>
                            </m:r>
                            <m:r>
                              <a:rPr lang="en-US" altLang="zh-CN" sz="1800" i="1">
                                <a:solidFill>
                                  <a:srgbClr val="CC00CC"/>
                                </a:solidFill>
                                <a:latin typeface="Cambria Math"/>
                              </a:rPr>
                              <m:t>𝟏</m:t>
                            </m:r>
                          </m:e>
                        </m:d>
                      </m:e>
                      <m:sup>
                        <m:r>
                          <a:rPr lang="en-US" altLang="zh-CN" sz="1800" i="1">
                            <a:solidFill>
                              <a:srgbClr val="CC00CC"/>
                            </a:solidFill>
                            <a:latin typeface="Cambria Math"/>
                          </a:rPr>
                          <m:t>𝑻</m:t>
                        </m:r>
                      </m:sup>
                    </m:sSup>
                  </m:oMath>
                </a14:m>
                <a:r>
                  <a:rPr lang="zh-CN" altLang="en-US" sz="1800" dirty="0">
                    <a:solidFill>
                      <a:srgbClr val="CC00CC"/>
                    </a:solidFill>
                  </a:rPr>
                  <a:t>是</a:t>
                </a:r>
                <a:r>
                  <a:rPr lang="en-US" altLang="zh-CN" sz="1800" dirty="0">
                    <a:solidFill>
                      <a:srgbClr val="CC00CC"/>
                    </a:solidFill>
                  </a:rPr>
                  <a:t>KT</a:t>
                </a:r>
                <a:r>
                  <a:rPr lang="zh-CN" altLang="en-US" sz="1800" dirty="0">
                    <a:solidFill>
                      <a:srgbClr val="CC00CC"/>
                    </a:solidFill>
                  </a:rPr>
                  <a:t>点</a:t>
                </a:r>
                <a:endParaRPr lang="en-US" altLang="zh-CN" sz="1800" dirty="0">
                  <a:solidFill>
                    <a:srgbClr val="CC00CC"/>
                  </a:solidFill>
                </a:endParaRPr>
              </a:p>
              <a:p>
                <a:r>
                  <a:rPr lang="zh-CN" altLang="en-US" sz="1800" dirty="0"/>
                  <a:t>注解</a:t>
                </a:r>
                <a:r>
                  <a:rPr lang="en-US" altLang="zh-CN" sz="1800" dirty="0"/>
                  <a:t>:K-T</a:t>
                </a:r>
                <a:r>
                  <a:rPr lang="zh-CN" altLang="en-US" sz="1800" dirty="0"/>
                  <a:t>条件的地位相当于无约束最优化问题中的驻点条件。因此，许多约束最优化算法的目标设定为求得</a:t>
                </a:r>
                <a:r>
                  <a:rPr lang="en-US" altLang="zh-CN" sz="1800" dirty="0"/>
                  <a:t>K-T</a:t>
                </a:r>
                <a:r>
                  <a:rPr lang="zh-CN" altLang="en-US" sz="1800" dirty="0"/>
                  <a:t>点</a:t>
                </a:r>
                <a:endParaRPr lang="en-US" altLang="zh-CN" sz="1800" dirty="0"/>
              </a:p>
              <a:p>
                <a:r>
                  <a:rPr lang="zh-CN" altLang="en-US" sz="1800" dirty="0"/>
                  <a:t>前面讨论的均为充分条件，但如果问题</a:t>
                </a:r>
                <a:r>
                  <a:rPr lang="en-US" altLang="zh-CN" sz="1800" dirty="0"/>
                  <a:t>P</a:t>
                </a:r>
                <a:r>
                  <a:rPr lang="zh-CN" altLang="en-US" sz="1800" dirty="0"/>
                  <a:t>是凸规划问题，则上述讨论同时也是必要条件</a:t>
                </a:r>
                <a:endParaRPr lang="en-US" altLang="zh-CN" sz="1800" dirty="0"/>
              </a:p>
              <a:p>
                <a:r>
                  <a:rPr lang="zh-CN" altLang="en-US" sz="1800" dirty="0">
                    <a:solidFill>
                      <a:srgbClr val="FF0000"/>
                    </a:solidFill>
                  </a:rPr>
                  <a:t>定理：</a:t>
                </a:r>
                <a:r>
                  <a:rPr lang="zh-CN" altLang="en-US" sz="1800" dirty="0">
                    <a:solidFill>
                      <a:srgbClr val="CC00CC"/>
                    </a:solidFill>
                  </a:rPr>
                  <a:t>设</a:t>
                </a:r>
                <a14:m>
                  <m:oMath xmlns:m="http://schemas.openxmlformats.org/officeDocument/2006/math">
                    <m:r>
                      <a:rPr lang="en-US" altLang="zh-CN" sz="1800" b="1" i="1">
                        <a:solidFill>
                          <a:srgbClr val="CC00CC"/>
                        </a:solidFill>
                        <a:latin typeface="Cambria Math"/>
                      </a:rPr>
                      <m:t>𝒇</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𝑹</m:t>
                        </m:r>
                      </m:e>
                      <m:sup>
                        <m:r>
                          <a:rPr lang="en-US" altLang="zh-CN" sz="1800" b="1" i="1">
                            <a:solidFill>
                              <a:srgbClr val="CC00CC"/>
                            </a:solidFill>
                            <a:latin typeface="Cambria Math"/>
                          </a:rPr>
                          <m:t>𝒏</m:t>
                        </m:r>
                      </m:sup>
                    </m:sSup>
                    <m:r>
                      <a:rPr lang="en-US" altLang="zh-CN" sz="1800" b="1" i="1">
                        <a:solidFill>
                          <a:srgbClr val="CC00CC"/>
                        </a:solidFill>
                        <a:latin typeface="Cambria Math"/>
                      </a:rPr>
                      <m:t>→</m:t>
                    </m:r>
                    <m:r>
                      <a:rPr lang="en-US" altLang="zh-CN" sz="1800" b="1" i="1">
                        <a:solidFill>
                          <a:srgbClr val="CC00CC"/>
                        </a:solidFill>
                        <a:latin typeface="Cambria Math"/>
                      </a:rPr>
                      <m:t>𝑹</m:t>
                    </m:r>
                  </m:oMath>
                </a14:m>
                <a:r>
                  <a:rPr lang="zh-CN" altLang="en-US" sz="1800" dirty="0">
                    <a:solidFill>
                      <a:srgbClr val="CC00CC"/>
                    </a:solidFill>
                  </a:rPr>
                  <a:t>为可微凸函数，</a:t>
                </a:r>
                <a14:m>
                  <m:oMath xmlns:m="http://schemas.openxmlformats.org/officeDocument/2006/math">
                    <m:r>
                      <a:rPr lang="en-US" altLang="zh-CN" sz="1800" b="1" i="1">
                        <a:solidFill>
                          <a:srgbClr val="CC00CC"/>
                        </a:solidFill>
                        <a:latin typeface="Cambria Math"/>
                      </a:rPr>
                      <m:t>𝒈</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𝑹</m:t>
                        </m:r>
                      </m:e>
                      <m:sup>
                        <m:r>
                          <a:rPr lang="en-US" altLang="zh-CN" sz="1800" b="1" i="1">
                            <a:solidFill>
                              <a:srgbClr val="CC00CC"/>
                            </a:solidFill>
                            <a:latin typeface="Cambria Math"/>
                          </a:rPr>
                          <m:t>𝒏</m:t>
                        </m:r>
                      </m:sup>
                    </m:sSup>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𝑹</m:t>
                        </m:r>
                      </m:e>
                      <m:sup>
                        <m:r>
                          <a:rPr lang="en-US" altLang="zh-CN" sz="1800" b="1" i="1">
                            <a:solidFill>
                              <a:srgbClr val="CC00CC"/>
                            </a:solidFill>
                            <a:latin typeface="Cambria Math"/>
                          </a:rPr>
                          <m:t>𝒎</m:t>
                        </m:r>
                      </m:sup>
                    </m:sSup>
                  </m:oMath>
                </a14:m>
                <a:r>
                  <a:rPr lang="zh-CN" altLang="en-US" sz="1800" dirty="0">
                    <a:solidFill>
                      <a:srgbClr val="CC00CC"/>
                    </a:solidFill>
                  </a:rPr>
                  <a:t>为可微凸函数组，</a:t>
                </a:r>
                <a14:m>
                  <m:oMath xmlns:m="http://schemas.openxmlformats.org/officeDocument/2006/math">
                    <m:r>
                      <a:rPr lang="en-US" altLang="zh-CN" sz="1800" b="1" i="1">
                        <a:solidFill>
                          <a:srgbClr val="CC00CC"/>
                        </a:solidFill>
                        <a:latin typeface="Cambria Math"/>
                      </a:rPr>
                      <m:t>𝒉</m:t>
                    </m:r>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e>
                    </m:d>
                    <m:r>
                      <a:rPr lang="en-US" altLang="zh-CN" sz="1800" b="1" i="1">
                        <a:solidFill>
                          <a:srgbClr val="CC00CC"/>
                        </a:solidFill>
                        <a:latin typeface="Cambria Math"/>
                      </a:rPr>
                      <m:t>=</m:t>
                    </m:r>
                    <m:r>
                      <a:rPr lang="en-US" altLang="zh-CN" sz="1800" b="1" i="1">
                        <a:solidFill>
                          <a:srgbClr val="CC00CC"/>
                        </a:solidFill>
                        <a:latin typeface="Cambria Math"/>
                      </a:rPr>
                      <m:t>𝑨𝒙</m:t>
                    </m:r>
                    <m:r>
                      <a:rPr lang="en-US" altLang="zh-CN" sz="1800" b="1" i="1">
                        <a:solidFill>
                          <a:srgbClr val="CC00CC"/>
                        </a:solidFill>
                        <a:latin typeface="Cambria Math"/>
                      </a:rPr>
                      <m:t>−</m:t>
                    </m:r>
                    <m:r>
                      <a:rPr lang="en-US" altLang="zh-CN" sz="1800" b="1" i="1">
                        <a:solidFill>
                          <a:srgbClr val="CC00CC"/>
                        </a:solidFill>
                        <a:latin typeface="Cambria Math"/>
                      </a:rPr>
                      <m:t>𝒃</m:t>
                    </m:r>
                    <m:r>
                      <a:rPr lang="en-US" altLang="zh-CN" sz="1800" b="1" i="1">
                        <a:solidFill>
                          <a:srgbClr val="CC00CC"/>
                        </a:solidFill>
                        <a:latin typeface="Cambria Math"/>
                      </a:rPr>
                      <m:t>,</m:t>
                    </m:r>
                    <m:r>
                      <a:rPr lang="en-US" altLang="zh-CN" sz="1800" b="1" i="1">
                        <a:solidFill>
                          <a:srgbClr val="CC00CC"/>
                        </a:solidFill>
                        <a:latin typeface="Cambria Math"/>
                      </a:rPr>
                      <m:t>𝑨</m:t>
                    </m:r>
                    <m:r>
                      <a:rPr lang="zh-CN" altLang="en-US" sz="1800" b="1" i="1">
                        <a:solidFill>
                          <a:srgbClr val="CC00CC"/>
                        </a:solidFill>
                        <a:latin typeface="Cambria Math"/>
                      </a:rPr>
                      <m:t>为</m:t>
                    </m:r>
                    <m:r>
                      <a:rPr lang="en-US" altLang="zh-CN" sz="1800" i="1">
                        <a:solidFill>
                          <a:srgbClr val="CC00CC"/>
                        </a:solidFill>
                        <a:latin typeface="Cambria Math"/>
                      </a:rPr>
                      <m:t>𝒍</m:t>
                    </m:r>
                    <m:r>
                      <a:rPr lang="en-US" altLang="zh-CN" sz="1800" i="1">
                        <a:solidFill>
                          <a:srgbClr val="CC00CC"/>
                        </a:solidFill>
                        <a:latin typeface="Cambria Math"/>
                      </a:rPr>
                      <m:t>×</m:t>
                    </m:r>
                    <m:r>
                      <a:rPr lang="en-US" altLang="zh-CN" sz="1800" b="1" i="1">
                        <a:solidFill>
                          <a:srgbClr val="CC00CC"/>
                        </a:solidFill>
                        <a:latin typeface="Cambria Math"/>
                      </a:rPr>
                      <m:t>𝒏</m:t>
                    </m:r>
                    <m:r>
                      <a:rPr lang="en-US" altLang="zh-CN" sz="1800" b="1" i="1">
                        <a:solidFill>
                          <a:srgbClr val="CC00CC"/>
                        </a:solidFill>
                        <a:latin typeface="Cambria Math"/>
                      </a:rPr>
                      <m:t> </m:t>
                    </m:r>
                    <m:r>
                      <a:rPr lang="zh-CN" altLang="en-US" sz="1800" i="1">
                        <a:solidFill>
                          <a:srgbClr val="CC00CC"/>
                        </a:solidFill>
                        <a:latin typeface="Cambria Math"/>
                      </a:rPr>
                      <m:t>矩阵</m:t>
                    </m:r>
                  </m:oMath>
                </a14:m>
                <a:r>
                  <a:rPr lang="en-US" altLang="zh-CN" sz="1800" dirty="0">
                    <a:solidFill>
                      <a:srgbClr val="CC00CC"/>
                    </a:solidFill>
                  </a:rPr>
                  <a:t>,</a:t>
                </a:r>
                <a14:m>
                  <m:oMath xmlns:m="http://schemas.openxmlformats.org/officeDocument/2006/math">
                    <m:r>
                      <a:rPr lang="en-US" altLang="zh-CN" sz="1800" b="1" i="1" dirty="0">
                        <a:solidFill>
                          <a:srgbClr val="CC00CC"/>
                        </a:solidFill>
                        <a:latin typeface="Cambria Math"/>
                      </a:rPr>
                      <m:t>𝒃</m:t>
                    </m:r>
                    <m:r>
                      <a:rPr lang="en-US" altLang="zh-CN" sz="1800" b="1" i="1" dirty="0">
                        <a:solidFill>
                          <a:srgbClr val="CC00CC"/>
                        </a:solidFill>
                        <a:latin typeface="Cambria Math"/>
                      </a:rPr>
                      <m:t>∈</m:t>
                    </m:r>
                    <m:sSup>
                      <m:sSupPr>
                        <m:ctrlPr>
                          <a:rPr lang="en-US" altLang="zh-CN" sz="1800" b="1" i="1" dirty="0">
                            <a:solidFill>
                              <a:srgbClr val="CC00CC"/>
                            </a:solidFill>
                            <a:latin typeface="Cambria Math" panose="02040503050406030204" pitchFamily="18" charset="0"/>
                          </a:rPr>
                        </m:ctrlPr>
                      </m:sSupPr>
                      <m:e>
                        <m:r>
                          <a:rPr lang="en-US" altLang="zh-CN" sz="1800" b="1" i="1" dirty="0">
                            <a:solidFill>
                              <a:srgbClr val="CC00CC"/>
                            </a:solidFill>
                            <a:latin typeface="Cambria Math"/>
                          </a:rPr>
                          <m:t>𝑹</m:t>
                        </m:r>
                      </m:e>
                      <m:sup>
                        <m:r>
                          <a:rPr lang="en-US" altLang="zh-CN" sz="1800" b="1" i="1" dirty="0">
                            <a:solidFill>
                              <a:srgbClr val="CC00CC"/>
                            </a:solidFill>
                            <a:latin typeface="Cambria Math"/>
                          </a:rPr>
                          <m:t>𝒍</m:t>
                        </m:r>
                      </m:sup>
                    </m:sSup>
                    <m:r>
                      <a:rPr lang="en-US" altLang="zh-CN" sz="1800" b="1" i="1" dirty="0">
                        <a:solidFill>
                          <a:srgbClr val="CC00CC"/>
                        </a:solidFill>
                        <a:latin typeface="Cambria Math"/>
                      </a:rPr>
                      <m:t> . </m:t>
                    </m:r>
                    <m:sSup>
                      <m:sSupPr>
                        <m:ctrlPr>
                          <a:rPr lang="en-US" altLang="zh-CN" sz="1800" b="1" i="1" dirty="0">
                            <a:solidFill>
                              <a:srgbClr val="CC00CC"/>
                            </a:solidFill>
                            <a:latin typeface="Cambria Math" panose="02040503050406030204" pitchFamily="18" charset="0"/>
                          </a:rPr>
                        </m:ctrlPr>
                      </m:sSupPr>
                      <m:e>
                        <m:r>
                          <a:rPr lang="en-US" altLang="zh-CN" sz="1800" b="1" i="1" dirty="0">
                            <a:solidFill>
                              <a:srgbClr val="CC00CC"/>
                            </a:solidFill>
                            <a:latin typeface="Cambria Math"/>
                          </a:rPr>
                          <m:t>𝒙</m:t>
                        </m:r>
                      </m:e>
                      <m:sup>
                        <m:r>
                          <a:rPr lang="en-US" altLang="zh-CN" sz="1800" b="1" i="1" dirty="0">
                            <a:solidFill>
                              <a:srgbClr val="CC00CC"/>
                            </a:solidFill>
                            <a:latin typeface="Cambria Math"/>
                          </a:rPr>
                          <m:t>∗</m:t>
                        </m:r>
                      </m:sup>
                    </m:sSup>
                    <m:r>
                      <a:rPr lang="en-US" altLang="zh-CN" sz="1800" b="1" i="1" dirty="0">
                        <a:solidFill>
                          <a:srgbClr val="CC00CC"/>
                        </a:solidFill>
                        <a:latin typeface="Cambria Math"/>
                      </a:rPr>
                      <m:t>∈</m:t>
                    </m:r>
                    <m:r>
                      <a:rPr lang="en-US" altLang="zh-CN" sz="1800" b="1" i="1" dirty="0">
                        <a:solidFill>
                          <a:srgbClr val="CC00CC"/>
                        </a:solidFill>
                        <a:latin typeface="Cambria Math"/>
                      </a:rPr>
                      <m:t>𝑺</m:t>
                    </m:r>
                    <m:r>
                      <a:rPr lang="en-US" altLang="zh-CN" sz="1800" b="1" i="1" dirty="0">
                        <a:solidFill>
                          <a:srgbClr val="CC00CC"/>
                        </a:solidFill>
                        <a:latin typeface="Cambria Math"/>
                      </a:rPr>
                      <m:t>=</m:t>
                    </m:r>
                    <m:d>
                      <m:dPr>
                        <m:begChr m:val="{"/>
                        <m:endChr m:val="}"/>
                        <m:ctrlPr>
                          <a:rPr lang="en-US" altLang="zh-CN" sz="1800" b="1" i="1" dirty="0">
                            <a:solidFill>
                              <a:srgbClr val="CC00CC"/>
                            </a:solidFill>
                            <a:latin typeface="Cambria Math" panose="02040503050406030204" pitchFamily="18" charset="0"/>
                          </a:rPr>
                        </m:ctrlPr>
                      </m:dPr>
                      <m:e>
                        <m:r>
                          <a:rPr lang="en-US" altLang="zh-CN" sz="1800" b="1" i="1" dirty="0">
                            <a:solidFill>
                              <a:srgbClr val="CC00CC"/>
                            </a:solidFill>
                            <a:latin typeface="Cambria Math"/>
                          </a:rPr>
                          <m:t>𝒙</m:t>
                        </m:r>
                      </m:e>
                      <m:e>
                        <m:r>
                          <a:rPr lang="en-US" altLang="zh-CN" sz="1800" b="1" i="1" dirty="0">
                            <a:solidFill>
                              <a:srgbClr val="CC00CC"/>
                            </a:solidFill>
                            <a:latin typeface="Cambria Math"/>
                          </a:rPr>
                          <m:t>𝒈</m:t>
                        </m:r>
                        <m:d>
                          <m:dPr>
                            <m:ctrlPr>
                              <a:rPr lang="en-US" altLang="zh-CN" sz="1800" b="1" i="1" dirty="0">
                                <a:solidFill>
                                  <a:srgbClr val="CC00CC"/>
                                </a:solidFill>
                                <a:latin typeface="Cambria Math" panose="02040503050406030204" pitchFamily="18" charset="0"/>
                              </a:rPr>
                            </m:ctrlPr>
                          </m:dPr>
                          <m:e>
                            <m:r>
                              <a:rPr lang="en-US" altLang="zh-CN" sz="1800" b="1" i="1" dirty="0">
                                <a:solidFill>
                                  <a:srgbClr val="CC00CC"/>
                                </a:solidFill>
                                <a:latin typeface="Cambria Math"/>
                              </a:rPr>
                              <m:t>𝒙</m:t>
                            </m:r>
                          </m:e>
                        </m:d>
                        <m:r>
                          <a:rPr lang="en-US" altLang="zh-CN" sz="1800" b="1" i="1" dirty="0">
                            <a:solidFill>
                              <a:srgbClr val="CC00CC"/>
                            </a:solidFill>
                            <a:latin typeface="Cambria Math"/>
                          </a:rPr>
                          <m:t>≤</m:t>
                        </m:r>
                        <m:r>
                          <a:rPr lang="en-US" altLang="zh-CN" sz="1800" b="1" i="1" dirty="0">
                            <a:solidFill>
                              <a:srgbClr val="CC00CC"/>
                            </a:solidFill>
                            <a:latin typeface="Cambria Math"/>
                          </a:rPr>
                          <m:t>𝟎</m:t>
                        </m:r>
                        <m:r>
                          <a:rPr lang="en-US" altLang="zh-CN" sz="1800" b="1" i="1" dirty="0">
                            <a:solidFill>
                              <a:srgbClr val="CC00CC"/>
                            </a:solidFill>
                            <a:latin typeface="Cambria Math"/>
                          </a:rPr>
                          <m:t>,</m:t>
                        </m:r>
                        <m:r>
                          <a:rPr lang="en-US" altLang="zh-CN" sz="1800" b="1" i="1" dirty="0">
                            <a:solidFill>
                              <a:srgbClr val="CC00CC"/>
                            </a:solidFill>
                            <a:latin typeface="Cambria Math"/>
                          </a:rPr>
                          <m:t>𝒉</m:t>
                        </m:r>
                        <m:d>
                          <m:dPr>
                            <m:ctrlPr>
                              <a:rPr lang="en-US" altLang="zh-CN" sz="1800" b="1" i="1" dirty="0">
                                <a:solidFill>
                                  <a:srgbClr val="CC00CC"/>
                                </a:solidFill>
                                <a:latin typeface="Cambria Math" panose="02040503050406030204" pitchFamily="18" charset="0"/>
                              </a:rPr>
                            </m:ctrlPr>
                          </m:dPr>
                          <m:e>
                            <m:r>
                              <a:rPr lang="en-US" altLang="zh-CN" sz="1800" b="1" i="1" dirty="0">
                                <a:solidFill>
                                  <a:srgbClr val="CC00CC"/>
                                </a:solidFill>
                                <a:latin typeface="Cambria Math"/>
                              </a:rPr>
                              <m:t>𝒙</m:t>
                            </m:r>
                          </m:e>
                        </m:d>
                        <m:r>
                          <a:rPr lang="en-US" altLang="zh-CN" sz="1800" b="1" i="1" dirty="0">
                            <a:solidFill>
                              <a:srgbClr val="CC00CC"/>
                            </a:solidFill>
                            <a:latin typeface="Cambria Math"/>
                          </a:rPr>
                          <m:t>=</m:t>
                        </m:r>
                        <m:r>
                          <a:rPr lang="en-US" altLang="zh-CN" sz="1800" b="1" i="1" dirty="0">
                            <a:solidFill>
                              <a:srgbClr val="CC00CC"/>
                            </a:solidFill>
                            <a:latin typeface="Cambria Math"/>
                          </a:rPr>
                          <m:t>𝟎</m:t>
                        </m:r>
                      </m:e>
                    </m:d>
                    <m:r>
                      <a:rPr lang="en-US" altLang="zh-CN" sz="1800" b="1" i="1" dirty="0">
                        <a:solidFill>
                          <a:srgbClr val="CC00CC"/>
                        </a:solidFill>
                        <a:latin typeface="Cambria Math"/>
                      </a:rPr>
                      <m:t>,</m:t>
                    </m:r>
                  </m:oMath>
                </a14:m>
                <a:r>
                  <a:rPr lang="zh-CN" altLang="en-US" sz="1800" dirty="0">
                    <a:solidFill>
                      <a:srgbClr val="CC00CC"/>
                    </a:solidFill>
                  </a:rPr>
                  <a:t>且满足</a:t>
                </a:r>
                <a14:m>
                  <m:oMath xmlns:m="http://schemas.openxmlformats.org/officeDocument/2006/math">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b="1" i="1">
                        <a:latin typeface="Cambria Math"/>
                      </a:rPr>
                      <m:t>+</m:t>
                    </m:r>
                    <m:sSubSup>
                      <m:sSubSupPr>
                        <m:ctrlPr>
                          <a:rPr lang="en-US" altLang="zh-CN" sz="1800" b="1" i="1">
                            <a:latin typeface="Cambria Math" panose="02040503050406030204" pitchFamily="18" charset="0"/>
                          </a:rPr>
                        </m:ctrlPr>
                      </m:sSubSupPr>
                      <m:e>
                        <m:r>
                          <a:rPr lang="en-US" altLang="zh-CN" sz="1800" b="1" i="1">
                            <a:latin typeface="Cambria Math" panose="02040503050406030204" pitchFamily="18" charset="0"/>
                          </a:rPr>
                          <m:t>𝝀</m:t>
                        </m:r>
                      </m:e>
                      <m:sub>
                        <m:r>
                          <a:rPr lang="en-US" altLang="zh-CN" sz="1800" b="1" i="1">
                            <a:latin typeface="Cambria Math" panose="02040503050406030204" pitchFamily="18" charset="0"/>
                          </a:rPr>
                          <m:t>𝒍</m:t>
                        </m:r>
                      </m:sub>
                      <m:sup>
                        <m:r>
                          <a:rPr lang="en-US" altLang="zh-CN" sz="1800" b="1" i="1">
                            <a:latin typeface="Cambria Math" panose="02040503050406030204" pitchFamily="18" charset="0"/>
                          </a:rPr>
                          <m:t>𝑻</m:t>
                        </m:r>
                      </m:sup>
                    </m:sSubSup>
                    <m:r>
                      <a:rPr lang="en-US" altLang="zh-CN" sz="1800" b="1">
                        <a:latin typeface="Cambria Math" panose="02040503050406030204" pitchFamily="18" charset="0"/>
                      </a:rPr>
                      <m:t>𝛁</m:t>
                    </m:r>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b="1" i="1">
                        <a:latin typeface="Cambria Math"/>
                      </a:rPr>
                      <m:t>+</m:t>
                    </m:r>
                    <m:sSubSup>
                      <m:sSubSupPr>
                        <m:ctrlPr>
                          <a:rPr lang="en-US" altLang="zh-CN" sz="1800" b="1" i="1">
                            <a:latin typeface="Cambria Math" panose="02040503050406030204" pitchFamily="18" charset="0"/>
                          </a:rPr>
                        </m:ctrlPr>
                      </m:sSubSupPr>
                      <m:e>
                        <m:r>
                          <a:rPr lang="en-US" altLang="zh-CN" sz="1800" b="1" i="1">
                            <a:latin typeface="Cambria Math"/>
                          </a:rPr>
                          <m:t>𝝁</m:t>
                        </m:r>
                      </m:e>
                      <m:sub>
                        <m:r>
                          <a:rPr lang="en-US" altLang="zh-CN" sz="1800" b="1" i="1">
                            <a:latin typeface="Cambria Math"/>
                          </a:rPr>
                          <m:t>𝑰</m:t>
                        </m:r>
                      </m:sub>
                      <m:sup>
                        <m:r>
                          <a:rPr lang="en-US" altLang="zh-CN" sz="1800" b="1" i="1">
                            <a:latin typeface="Cambria Math"/>
                          </a:rPr>
                          <m:t>𝑻</m:t>
                        </m:r>
                      </m:sup>
                    </m:sSubSup>
                    <m:sSub>
                      <m:sSubPr>
                        <m:ctrlPr>
                          <a:rPr lang="en-US" altLang="zh-CN" sz="1800" b="1" i="1">
                            <a:latin typeface="Cambria Math" panose="02040503050406030204" pitchFamily="18" charset="0"/>
                          </a:rPr>
                        </m:ctrlPr>
                      </m:sSubPr>
                      <m:e>
                        <m:r>
                          <a:rPr lang="en-US" altLang="zh-CN" sz="1800" b="1">
                            <a:latin typeface="Cambria Math" panose="02040503050406030204" pitchFamily="18" charset="0"/>
                          </a:rPr>
                          <m:t>𝛁</m:t>
                        </m:r>
                        <m:r>
                          <a:rPr lang="en-US" altLang="zh-CN" sz="1800" i="1">
                            <a:latin typeface="Cambria Math"/>
                          </a:rPr>
                          <m:t>𝒈</m:t>
                        </m:r>
                      </m:e>
                      <m:sub>
                        <m:r>
                          <a:rPr lang="en-US" altLang="zh-CN" sz="1800" b="1" i="1">
                            <a:latin typeface="Cambria Math"/>
                          </a:rPr>
                          <m:t>𝑰</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r>
                      <a:rPr lang="en-US" altLang="zh-CN" sz="1800" i="1">
                        <a:latin typeface="Cambria Math"/>
                      </a:rPr>
                      <m:t>𝟎</m:t>
                    </m:r>
                  </m:oMath>
                </a14:m>
                <a:r>
                  <a:rPr lang="en-US" altLang="zh-CN" sz="1800" dirty="0">
                    <a:solidFill>
                      <a:srgbClr val="CC00CC"/>
                    </a:solidFill>
                  </a:rPr>
                  <a:t>, </a:t>
                </a:r>
                <a:r>
                  <a:rPr lang="zh-CN" altLang="en-US" sz="1800" dirty="0">
                    <a:solidFill>
                      <a:srgbClr val="CC00CC"/>
                    </a:solidFill>
                  </a:rPr>
                  <a:t>则</a:t>
                </a:r>
                <a14:m>
                  <m:oMath xmlns:m="http://schemas.openxmlformats.org/officeDocument/2006/math">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oMath>
                </a14:m>
                <a:r>
                  <a:rPr lang="zh-CN" altLang="en-US" sz="1800" dirty="0">
                    <a:solidFill>
                      <a:srgbClr val="CC00CC"/>
                    </a:solidFill>
                  </a:rPr>
                  <a:t>为问题</a:t>
                </a:r>
                <a:r>
                  <a:rPr lang="en-US" altLang="zh-CN" sz="1800" dirty="0">
                    <a:solidFill>
                      <a:srgbClr val="CC00CC"/>
                    </a:solidFill>
                  </a:rPr>
                  <a:t>P</a:t>
                </a:r>
                <a:r>
                  <a:rPr lang="zh-CN" altLang="en-US" sz="1800" dirty="0">
                    <a:solidFill>
                      <a:srgbClr val="CC00CC"/>
                    </a:solidFill>
                  </a:rPr>
                  <a:t>的全局最优解。这里</a:t>
                </a:r>
                <a14:m>
                  <m:oMath xmlns:m="http://schemas.openxmlformats.org/officeDocument/2006/math">
                    <m:r>
                      <a:rPr lang="en-US" altLang="zh-CN" sz="1800" b="1" i="1">
                        <a:solidFill>
                          <a:srgbClr val="CC00CC"/>
                        </a:solidFill>
                        <a:latin typeface="Cambria Math"/>
                      </a:rPr>
                      <m:t>𝑰</m:t>
                    </m:r>
                  </m:oMath>
                </a14:m>
                <a:r>
                  <a:rPr lang="zh-CN" altLang="en-US" sz="1800" dirty="0">
                    <a:solidFill>
                      <a:srgbClr val="CC00CC"/>
                    </a:solidFill>
                  </a:rPr>
                  <a:t>表示起作用约束集</a:t>
                </a:r>
                <a:endParaRPr lang="en-US" altLang="zh-CN" sz="1800" dirty="0">
                  <a:solidFill>
                    <a:srgbClr val="CC00CC"/>
                  </a:solidFill>
                </a:endParaRPr>
              </a:p>
              <a:p>
                <a:r>
                  <a:rPr lang="zh-CN" altLang="en-US" sz="1800" dirty="0">
                    <a:solidFill>
                      <a:srgbClr val="CC00CC"/>
                    </a:solidFill>
                  </a:rPr>
                  <a:t>证明：根据凸函数的性质，</a:t>
                </a:r>
                <a14:m>
                  <m:oMath xmlns:m="http://schemas.openxmlformats.org/officeDocument/2006/math">
                    <m:r>
                      <a:rPr lang="en-US" altLang="zh-CN" sz="1800" b="1" i="1">
                        <a:solidFill>
                          <a:srgbClr val="CC00CC"/>
                        </a:solidFill>
                        <a:latin typeface="Cambria Math"/>
                      </a:rPr>
                      <m:t>∀</m:t>
                    </m:r>
                    <m:r>
                      <a:rPr lang="en-US" altLang="zh-CN" sz="1800" b="1" i="1">
                        <a:solidFill>
                          <a:srgbClr val="CC00CC"/>
                        </a:solidFill>
                        <a:latin typeface="Cambria Math"/>
                      </a:rPr>
                      <m:t>𝒙</m:t>
                    </m:r>
                    <m:r>
                      <a:rPr lang="en-US" altLang="zh-CN" sz="1800" b="1" i="1">
                        <a:solidFill>
                          <a:srgbClr val="CC00CC"/>
                        </a:solidFill>
                        <a:latin typeface="Cambria Math"/>
                      </a:rPr>
                      <m:t>∈</m:t>
                    </m:r>
                    <m:r>
                      <a:rPr lang="en-US" altLang="zh-CN" sz="1800" b="1" i="1">
                        <a:solidFill>
                          <a:srgbClr val="CC00CC"/>
                        </a:solidFill>
                        <a:latin typeface="Cambria Math"/>
                      </a:rPr>
                      <m:t>𝑺</m:t>
                    </m:r>
                    <m:r>
                      <a:rPr lang="en-US" altLang="zh-CN" sz="1800" b="1" i="1">
                        <a:solidFill>
                          <a:srgbClr val="CC00CC"/>
                        </a:solidFill>
                        <a:latin typeface="Cambria Math"/>
                      </a:rPr>
                      <m:t>, </m:t>
                    </m:r>
                    <m:r>
                      <a:rPr lang="en-US" altLang="zh-CN" sz="1800" b="1" i="1">
                        <a:solidFill>
                          <a:srgbClr val="CC00CC"/>
                        </a:solidFill>
                        <a:latin typeface="Cambria Math"/>
                      </a:rPr>
                      <m:t>𝒇</m:t>
                    </m:r>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e>
                    </m:d>
                    <m:r>
                      <a:rPr lang="en-US" altLang="zh-CN" sz="1800" b="1" i="1">
                        <a:solidFill>
                          <a:srgbClr val="CC00CC"/>
                        </a:solidFill>
                        <a:latin typeface="Cambria Math"/>
                      </a:rPr>
                      <m:t>≥</m:t>
                    </m:r>
                    <m:r>
                      <a:rPr lang="en-US" altLang="zh-CN" sz="1800" b="1" i="1">
                        <a:solidFill>
                          <a:srgbClr val="CC00CC"/>
                        </a:solidFill>
                        <a:latin typeface="Cambria Math"/>
                      </a:rPr>
                      <m:t>𝒇</m:t>
                    </m:r>
                    <m:d>
                      <m:dPr>
                        <m:ctrlPr>
                          <a:rPr lang="en-US" altLang="zh-CN" sz="1800" b="1" i="1">
                            <a:solidFill>
                              <a:srgbClr val="CC00CC"/>
                            </a:solidFill>
                            <a:latin typeface="Cambria Math" panose="02040503050406030204" pitchFamily="18" charset="0"/>
                          </a:rPr>
                        </m:ctrlPr>
                      </m:dPr>
                      <m:e>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a:solidFill>
                              <a:srgbClr val="CC00CC"/>
                            </a:solidFill>
                            <a:latin typeface="Cambria Math"/>
                          </a:rPr>
                          <m:t>𝛁</m:t>
                        </m:r>
                        <m:r>
                          <a:rPr lang="en-US" altLang="zh-CN" sz="1800" b="1" i="1">
                            <a:solidFill>
                              <a:srgbClr val="CC00CC"/>
                            </a:solidFill>
                            <a:latin typeface="Cambria Math"/>
                          </a:rPr>
                          <m:t>𝒇</m:t>
                        </m:r>
                      </m:e>
                      <m:sup>
                        <m:r>
                          <a:rPr lang="en-US" altLang="zh-CN" sz="1800" b="1" i="1">
                            <a:solidFill>
                              <a:srgbClr val="CC00CC"/>
                            </a:solidFill>
                            <a:latin typeface="Cambria Math"/>
                          </a:rPr>
                          <m:t>𝑻</m:t>
                        </m:r>
                      </m:sup>
                    </m:sSup>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r>
                      <a:rPr lang="en-US" altLang="zh-CN" sz="1800" b="1" i="1">
                        <a:solidFill>
                          <a:srgbClr val="CC00CC"/>
                        </a:solidFill>
                        <a:latin typeface="Cambria Math"/>
                      </a:rPr>
                      <m:t>)(</m:t>
                    </m:r>
                    <m:r>
                      <a:rPr lang="en-US" altLang="zh-CN" sz="1800" b="1" i="1">
                        <a:solidFill>
                          <a:srgbClr val="CC00CC"/>
                        </a:solidFill>
                        <a:latin typeface="Cambria Math"/>
                      </a:rPr>
                      <m:t>𝒙</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r>
                      <a:rPr lang="en-US" altLang="zh-CN" sz="1800" b="1" i="1">
                        <a:solidFill>
                          <a:srgbClr val="CC00CC"/>
                        </a:solidFill>
                        <a:latin typeface="Cambria Math"/>
                      </a:rPr>
                      <m:t>)</m:t>
                    </m:r>
                  </m:oMath>
                </a14:m>
                <a:r>
                  <a:rPr lang="en-US" altLang="zh-CN" sz="1800" dirty="0">
                    <a:solidFill>
                      <a:srgbClr val="CC00CC"/>
                    </a:solidFill>
                  </a:rPr>
                  <a:t>,</a:t>
                </a:r>
                <a14:m>
                  <m:oMath xmlns:m="http://schemas.openxmlformats.org/officeDocument/2006/math">
                    <m:r>
                      <a:rPr lang="en-US" altLang="zh-CN" sz="1800" b="1" i="1">
                        <a:solidFill>
                          <a:srgbClr val="CC00CC"/>
                        </a:solidFill>
                        <a:latin typeface="Cambria Math" panose="02040503050406030204" pitchFamily="18" charset="0"/>
                      </a:rPr>
                      <m:t>𝒈</m:t>
                    </m:r>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𝒙</m:t>
                        </m:r>
                      </m:e>
                    </m:d>
                    <m:r>
                      <a:rPr lang="en-US" altLang="zh-CN" sz="1800" i="1">
                        <a:solidFill>
                          <a:srgbClr val="CC00CC"/>
                        </a:solidFill>
                        <a:latin typeface="Cambria Math"/>
                      </a:rPr>
                      <m:t>≥</m:t>
                    </m:r>
                    <m:r>
                      <a:rPr lang="en-US" altLang="zh-CN" sz="1800" b="1" i="1">
                        <a:solidFill>
                          <a:srgbClr val="CC00CC"/>
                        </a:solidFill>
                        <a:latin typeface="Cambria Math"/>
                      </a:rPr>
                      <m:t>𝒈</m:t>
                    </m:r>
                    <m:d>
                      <m:dPr>
                        <m:ctrlPr>
                          <a:rPr lang="en-US" altLang="zh-CN" sz="1800" i="1">
                            <a:solidFill>
                              <a:srgbClr val="CC00CC"/>
                            </a:solidFill>
                            <a:latin typeface="Cambria Math" panose="02040503050406030204" pitchFamily="18" charset="0"/>
                          </a:rPr>
                        </m:ctrlPr>
                      </m:dPr>
                      <m:e>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e>
                    </m:d>
                    <m:r>
                      <a:rPr lang="en-US" altLang="zh-CN" sz="1800" i="1">
                        <a:solidFill>
                          <a:srgbClr val="CC00CC"/>
                        </a:solidFill>
                        <a:latin typeface="Cambria Math"/>
                      </a:rPr>
                      <m:t>+</m:t>
                    </m:r>
                    <m:sSup>
                      <m:sSupPr>
                        <m:ctrlPr>
                          <a:rPr lang="en-US" altLang="zh-CN" sz="1800" i="1">
                            <a:solidFill>
                              <a:srgbClr val="CC00CC"/>
                            </a:solidFill>
                            <a:latin typeface="Cambria Math" panose="02040503050406030204" pitchFamily="18" charset="0"/>
                          </a:rPr>
                        </m:ctrlPr>
                      </m:sSupPr>
                      <m:e>
                        <m:r>
                          <a:rPr lang="en-US" altLang="zh-CN" sz="1800">
                            <a:solidFill>
                              <a:srgbClr val="CC00CC"/>
                            </a:solidFill>
                            <a:latin typeface="Cambria Math"/>
                          </a:rPr>
                          <m:t>𝛁</m:t>
                        </m:r>
                        <m:r>
                          <a:rPr lang="en-US" altLang="zh-CN" sz="1800" b="1" i="1">
                            <a:solidFill>
                              <a:srgbClr val="CC00CC"/>
                            </a:solidFill>
                            <a:latin typeface="Cambria Math"/>
                          </a:rPr>
                          <m:t>𝒈</m:t>
                        </m:r>
                      </m:e>
                      <m:sup>
                        <m:r>
                          <a:rPr lang="en-US" altLang="zh-CN" sz="1800" i="1">
                            <a:solidFill>
                              <a:srgbClr val="CC00CC"/>
                            </a:solidFill>
                            <a:latin typeface="Cambria Math"/>
                          </a:rPr>
                          <m:t>𝑻</m:t>
                        </m:r>
                      </m:sup>
                    </m:sSup>
                    <m:d>
                      <m:dPr>
                        <m:ctrlPr>
                          <a:rPr lang="en-US" altLang="zh-CN" sz="1800" i="1">
                            <a:solidFill>
                              <a:srgbClr val="CC00CC"/>
                            </a:solidFill>
                            <a:latin typeface="Cambria Math" panose="02040503050406030204" pitchFamily="18" charset="0"/>
                          </a:rPr>
                        </m:ctrlPr>
                      </m:dPr>
                      <m:e>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e>
                    </m:d>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𝒙</m:t>
                        </m:r>
                        <m:r>
                          <a:rPr lang="en-US" altLang="zh-CN" sz="1800" i="1">
                            <a:solidFill>
                              <a:srgbClr val="CC00CC"/>
                            </a:solidFill>
                            <a:latin typeface="Cambria Math"/>
                          </a:rPr>
                          <m:t>−</m:t>
                        </m:r>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e>
                    </m:d>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a:solidFill>
                              <a:srgbClr val="CC00CC"/>
                            </a:solidFill>
                            <a:latin typeface="Cambria Math"/>
                          </a:rPr>
                          <m:t>𝛁</m:t>
                        </m:r>
                        <m:r>
                          <a:rPr lang="en-US" altLang="zh-CN" sz="1800" b="1" i="1">
                            <a:solidFill>
                              <a:srgbClr val="CC00CC"/>
                            </a:solidFill>
                            <a:latin typeface="Cambria Math"/>
                          </a:rPr>
                          <m:t>𝒈</m:t>
                        </m:r>
                      </m:e>
                      <m:sup>
                        <m:r>
                          <a:rPr lang="en-US" altLang="zh-CN" sz="1800" b="1" i="1">
                            <a:solidFill>
                              <a:srgbClr val="CC00CC"/>
                            </a:solidFill>
                            <a:latin typeface="Cambria Math"/>
                          </a:rPr>
                          <m:t>𝑻</m:t>
                        </m:r>
                      </m:sup>
                    </m:sSup>
                    <m:d>
                      <m:dPr>
                        <m:ctrlPr>
                          <a:rPr lang="en-US" altLang="zh-CN" sz="1800" b="1" i="1">
                            <a:solidFill>
                              <a:srgbClr val="CC00CC"/>
                            </a:solidFill>
                            <a:latin typeface="Cambria Math" panose="02040503050406030204" pitchFamily="18" charset="0"/>
                          </a:rPr>
                        </m:ctrlPr>
                      </m:dPr>
                      <m:e>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r>
                      <a:rPr lang="en-US" altLang="zh-CN" sz="1800" b="1" i="1">
                        <a:solidFill>
                          <a:srgbClr val="CC00CC"/>
                        </a:solidFill>
                        <a:latin typeface="Cambria Math"/>
                      </a:rPr>
                      <m:t>≤</m:t>
                    </m:r>
                    <m:r>
                      <a:rPr lang="en-US" altLang="zh-CN" sz="1800" b="1" i="1">
                        <a:solidFill>
                          <a:srgbClr val="CC00CC"/>
                        </a:solidFill>
                        <a:latin typeface="Cambria Math"/>
                      </a:rPr>
                      <m:t>𝟎</m:t>
                    </m:r>
                  </m:oMath>
                </a14:m>
                <a:r>
                  <a:rPr lang="en-US" altLang="zh-CN" sz="1800" dirty="0">
                    <a:solidFill>
                      <a:srgbClr val="CC00CC"/>
                    </a:solidFill>
                  </a:rPr>
                  <a:t>,</a:t>
                </a:r>
                <a:r>
                  <a:rPr lang="zh-CN" altLang="en-US" sz="1800" dirty="0">
                    <a:solidFill>
                      <a:srgbClr val="CC00CC"/>
                    </a:solidFill>
                  </a:rPr>
                  <a:t>且有</a:t>
                </a:r>
                <a14:m>
                  <m:oMath xmlns:m="http://schemas.openxmlformats.org/officeDocument/2006/math">
                    <m:r>
                      <a:rPr lang="en-US" altLang="zh-CN" sz="1800" b="1" i="1">
                        <a:solidFill>
                          <a:srgbClr val="CC00CC"/>
                        </a:solidFill>
                        <a:latin typeface="Cambria Math"/>
                      </a:rPr>
                      <m:t>𝒉</m:t>
                    </m:r>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e>
                    </m:d>
                    <m:r>
                      <a:rPr lang="en-US" altLang="zh-CN" sz="1800" b="1" i="1">
                        <a:solidFill>
                          <a:srgbClr val="CC00CC"/>
                        </a:solidFill>
                        <a:latin typeface="Cambria Math"/>
                      </a:rPr>
                      <m:t>−</m:t>
                    </m:r>
                    <m:r>
                      <a:rPr lang="en-US" altLang="zh-CN" sz="1800" b="1" i="1">
                        <a:solidFill>
                          <a:srgbClr val="CC00CC"/>
                        </a:solidFill>
                        <a:latin typeface="Cambria Math"/>
                      </a:rPr>
                      <m:t>𝒉</m:t>
                    </m:r>
                    <m:d>
                      <m:dPr>
                        <m:ctrlPr>
                          <a:rPr lang="en-US" altLang="zh-CN" sz="1800" b="1" i="1">
                            <a:solidFill>
                              <a:srgbClr val="CC00CC"/>
                            </a:solidFill>
                            <a:latin typeface="Cambria Math" panose="02040503050406030204" pitchFamily="18" charset="0"/>
                          </a:rPr>
                        </m:ctrlPr>
                      </m:dPr>
                      <m:e>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r>
                      <a:rPr lang="en-US" altLang="zh-CN" sz="1800" b="1" i="1">
                        <a:solidFill>
                          <a:srgbClr val="CC00CC"/>
                        </a:solidFill>
                        <a:latin typeface="Cambria Math"/>
                      </a:rPr>
                      <m:t>=</m:t>
                    </m:r>
                    <m:r>
                      <a:rPr lang="en-US" altLang="zh-CN" sz="1800" b="1" i="1">
                        <a:solidFill>
                          <a:srgbClr val="CC00CC"/>
                        </a:solidFill>
                        <a:latin typeface="Cambria Math"/>
                      </a:rPr>
                      <m:t>𝑨</m:t>
                    </m:r>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r>
                      <a:rPr lang="en-US" altLang="zh-CN" sz="1800" b="1" i="1">
                        <a:solidFill>
                          <a:srgbClr val="CC00CC"/>
                        </a:solidFill>
                        <a:latin typeface="Cambria Math"/>
                      </a:rPr>
                      <m:t>=</m:t>
                    </m:r>
                    <m:r>
                      <a:rPr lang="en-US" altLang="zh-CN" sz="1800" b="1" i="1">
                        <a:solidFill>
                          <a:srgbClr val="CC00CC"/>
                        </a:solidFill>
                        <a:latin typeface="Cambria Math"/>
                      </a:rPr>
                      <m:t>𝟎</m:t>
                    </m:r>
                  </m:oMath>
                </a14:m>
                <a:r>
                  <a:rPr lang="en-US" altLang="zh-CN" sz="1800" dirty="0">
                    <a:solidFill>
                      <a:srgbClr val="CC00CC"/>
                    </a:solidFill>
                  </a:rPr>
                  <a:t>,</a:t>
                </a:r>
                <a:r>
                  <a:rPr lang="zh-CN" altLang="en-US" sz="1800" dirty="0">
                    <a:solidFill>
                      <a:srgbClr val="CC00CC"/>
                    </a:solidFill>
                  </a:rPr>
                  <a:t>将</a:t>
                </a:r>
                <a14:m>
                  <m:oMath xmlns:m="http://schemas.openxmlformats.org/officeDocument/2006/math">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𝝀</m:t>
                        </m:r>
                      </m:e>
                      <m:sub>
                        <m:r>
                          <a:rPr lang="en-US" altLang="zh-CN" sz="1800" i="1">
                            <a:latin typeface="Cambria Math" panose="02040503050406030204" pitchFamily="18" charset="0"/>
                          </a:rPr>
                          <m:t>𝒍</m:t>
                        </m:r>
                      </m:sub>
                      <m:sup>
                        <m:r>
                          <a:rPr lang="en-US" altLang="zh-CN" sz="1800" i="1">
                            <a:latin typeface="Cambria Math" panose="02040503050406030204" pitchFamily="18" charset="0"/>
                          </a:rPr>
                          <m:t>𝑻</m:t>
                        </m:r>
                      </m:sup>
                    </m:sSubSup>
                    <m:r>
                      <a:rPr lang="en-US" altLang="zh-CN" sz="1800">
                        <a:latin typeface="Cambria Math" panose="02040503050406030204" pitchFamily="18" charset="0"/>
                      </a:rPr>
                      <m:t>𝛁</m:t>
                    </m:r>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𝝁</m:t>
                        </m:r>
                      </m:e>
                      <m:sub>
                        <m:r>
                          <a:rPr lang="en-US" altLang="zh-CN" sz="1800" i="1">
                            <a:latin typeface="Cambria Math"/>
                          </a:rPr>
                          <m:t>𝑰</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m:t>
                        </m:r>
                        <m:r>
                          <a:rPr lang="en-US" altLang="zh-CN" sz="1800" i="1">
                            <a:latin typeface="Cambria Math"/>
                          </a:rPr>
                          <m:t>𝒈</m:t>
                        </m:r>
                      </m:e>
                      <m:sub>
                        <m:r>
                          <a:rPr lang="en-US" altLang="zh-CN" sz="1800" i="1">
                            <a:latin typeface="Cambria Math"/>
                          </a:rPr>
                          <m:t>𝑰</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r>
                      <a:rPr lang="en-US" altLang="zh-CN" sz="1800" i="1">
                        <a:latin typeface="Cambria Math"/>
                      </a:rPr>
                      <m:t>𝟎</m:t>
                    </m:r>
                  </m:oMath>
                </a14:m>
                <a:r>
                  <a:rPr lang="zh-CN" altLang="en-US" sz="1800" dirty="0">
                    <a:solidFill>
                      <a:srgbClr val="CC00CC"/>
                    </a:solidFill>
                  </a:rPr>
                  <a:t>两边同乘</a:t>
                </a:r>
                <a14:m>
                  <m:oMath xmlns:m="http://schemas.openxmlformats.org/officeDocument/2006/math">
                    <m:d>
                      <m:dPr>
                        <m:ctrlPr>
                          <a:rPr lang="en-US" altLang="zh-CN" sz="1800" b="1" i="1">
                            <a:solidFill>
                              <a:srgbClr val="CC00CC"/>
                            </a:solidFill>
                            <a:latin typeface="Cambria Math" panose="02040503050406030204" pitchFamily="18" charset="0"/>
                          </a:rPr>
                        </m:ctrlPr>
                      </m:dPr>
                      <m:e>
                        <m:r>
                          <a:rPr lang="en-US" altLang="zh-CN" sz="1800" b="1" i="1">
                            <a:solidFill>
                              <a:srgbClr val="CC00CC"/>
                            </a:solidFill>
                            <a:latin typeface="Cambria Math"/>
                          </a:rPr>
                          <m:t>𝒙</m:t>
                        </m:r>
                        <m:r>
                          <a:rPr lang="en-US" altLang="zh-CN" sz="1800" b="1" i="1">
                            <a:solidFill>
                              <a:srgbClr val="CC00CC"/>
                            </a:solidFill>
                            <a:latin typeface="Cambria Math"/>
                          </a:rPr>
                          <m:t>−</m:t>
                        </m:r>
                        <m:sSup>
                          <m:sSupPr>
                            <m:ctrlPr>
                              <a:rPr lang="en-US" altLang="zh-CN" sz="1800" b="1" i="1">
                                <a:solidFill>
                                  <a:srgbClr val="CC00CC"/>
                                </a:solidFill>
                                <a:latin typeface="Cambria Math" panose="02040503050406030204" pitchFamily="18" charset="0"/>
                              </a:rPr>
                            </m:ctrlPr>
                          </m:sSupPr>
                          <m:e>
                            <m:r>
                              <a:rPr lang="en-US" altLang="zh-CN" sz="1800" b="1" i="1">
                                <a:solidFill>
                                  <a:srgbClr val="CC00CC"/>
                                </a:solidFill>
                                <a:latin typeface="Cambria Math"/>
                              </a:rPr>
                              <m:t>𝒙</m:t>
                            </m:r>
                          </m:e>
                          <m:sup>
                            <m:r>
                              <a:rPr lang="en-US" altLang="zh-CN" sz="1800" b="1" i="1">
                                <a:solidFill>
                                  <a:srgbClr val="CC00CC"/>
                                </a:solidFill>
                                <a:latin typeface="Cambria Math"/>
                              </a:rPr>
                              <m:t>∗</m:t>
                            </m:r>
                          </m:sup>
                        </m:sSup>
                      </m:e>
                    </m:d>
                    <m:r>
                      <a:rPr lang="en-US" altLang="zh-CN" sz="1800" b="1" i="1">
                        <a:solidFill>
                          <a:srgbClr val="CC00CC"/>
                        </a:solidFill>
                        <a:latin typeface="Cambria Math"/>
                      </a:rPr>
                      <m:t>⇒</m:t>
                    </m:r>
                    <m:sSup>
                      <m:sSupPr>
                        <m:ctrlPr>
                          <a:rPr lang="en-US" altLang="zh-CN" sz="1800" i="1">
                            <a:solidFill>
                              <a:srgbClr val="CC00CC"/>
                            </a:solidFill>
                            <a:latin typeface="Cambria Math" panose="02040503050406030204" pitchFamily="18" charset="0"/>
                          </a:rPr>
                        </m:ctrlPr>
                      </m:sSupPr>
                      <m:e>
                        <m:r>
                          <a:rPr lang="en-US" altLang="zh-CN" sz="1800">
                            <a:solidFill>
                              <a:srgbClr val="CC00CC"/>
                            </a:solidFill>
                            <a:latin typeface="Cambria Math"/>
                          </a:rPr>
                          <m:t>𝛁</m:t>
                        </m:r>
                        <m:r>
                          <a:rPr lang="en-US" altLang="zh-CN" sz="1800" i="1">
                            <a:solidFill>
                              <a:srgbClr val="CC00CC"/>
                            </a:solidFill>
                            <a:latin typeface="Cambria Math"/>
                          </a:rPr>
                          <m:t>𝒇</m:t>
                        </m:r>
                      </m:e>
                      <m:sup>
                        <m:r>
                          <a:rPr lang="en-US" altLang="zh-CN" sz="1800" i="1">
                            <a:solidFill>
                              <a:srgbClr val="CC00CC"/>
                            </a:solidFill>
                            <a:latin typeface="Cambria Math"/>
                          </a:rPr>
                          <m:t>𝑻</m:t>
                        </m:r>
                      </m:sup>
                    </m:sSup>
                    <m:d>
                      <m:dPr>
                        <m:ctrlPr>
                          <a:rPr lang="en-US" altLang="zh-CN" sz="1800" i="1">
                            <a:solidFill>
                              <a:srgbClr val="CC00CC"/>
                            </a:solidFill>
                            <a:latin typeface="Cambria Math" panose="02040503050406030204" pitchFamily="18" charset="0"/>
                          </a:rPr>
                        </m:ctrlPr>
                      </m:dPr>
                      <m:e>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e>
                    </m:d>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𝒙</m:t>
                        </m:r>
                        <m:r>
                          <a:rPr lang="en-US" altLang="zh-CN" sz="1800" i="1">
                            <a:solidFill>
                              <a:srgbClr val="CC00CC"/>
                            </a:solidFill>
                            <a:latin typeface="Cambria Math"/>
                          </a:rPr>
                          <m:t>−</m:t>
                        </m:r>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m:t>
                            </m:r>
                          </m:sup>
                        </m:sSup>
                      </m:e>
                    </m:d>
                    <m:r>
                      <a:rPr lang="en-US" altLang="zh-CN" sz="1800" b="1" i="1">
                        <a:solidFill>
                          <a:srgbClr val="CC00CC"/>
                        </a:solidFill>
                        <a:latin typeface="Cambria Math"/>
                      </a:rPr>
                      <m:t>≥</m:t>
                    </m:r>
                    <m:r>
                      <a:rPr lang="en-US" altLang="zh-CN" sz="1800" b="1" i="1">
                        <a:solidFill>
                          <a:srgbClr val="CC00CC"/>
                        </a:solidFill>
                        <a:latin typeface="Cambria Math"/>
                      </a:rPr>
                      <m:t>𝟎</m:t>
                    </m:r>
                  </m:oMath>
                </a14:m>
                <a:r>
                  <a:rPr lang="en-US" altLang="zh-CN" sz="1800" dirty="0">
                    <a:solidFill>
                      <a:srgbClr val="CC00CC"/>
                    </a:solidFill>
                  </a:rPr>
                  <a:t>,</a:t>
                </a:r>
                <a:r>
                  <a:rPr lang="zh-CN" altLang="en-US" sz="1800" dirty="0">
                    <a:solidFill>
                      <a:srgbClr val="CC00CC"/>
                    </a:solidFill>
                  </a:rPr>
                  <a:t>得证</a:t>
                </a:r>
                <a:endParaRPr lang="en-US" altLang="zh-CN" sz="1800" dirty="0">
                  <a:solidFill>
                    <a:srgbClr val="CC00CC"/>
                  </a:solidFill>
                </a:endParaRPr>
              </a:p>
              <a:p>
                <a:endParaRPr lang="en-US" altLang="zh-CN" sz="1800" dirty="0">
                  <a:solidFill>
                    <a:srgbClr val="CC00CC"/>
                  </a:solidFill>
                </a:endParaRPr>
              </a:p>
              <a:p>
                <a:endParaRPr lang="zh-CN" altLang="en-US" sz="1800" dirty="0"/>
              </a:p>
              <a:p>
                <a:endParaRPr lang="zh-CN" alt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81075" y="591342"/>
                <a:ext cx="10515600" cy="5360988"/>
              </a:xfrm>
              <a:blipFill>
                <a:blip r:embed="rId2"/>
                <a:stretch>
                  <a:fillRect l="-406" t="-455" b="-2764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E2E83-6940-4988-B90D-A633F8045E46}"/>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3577C1F-8522-4EC2-B23A-E07516A49BBB}"/>
                  </a:ext>
                </a:extLst>
              </p:cNvPr>
              <p:cNvSpPr>
                <a:spLocks noGrp="1"/>
              </p:cNvSpPr>
              <p:nvPr>
                <p:ph idx="1"/>
              </p:nvPr>
            </p:nvSpPr>
            <p:spPr/>
            <p:txBody>
              <a:bodyPr>
                <a:normAutofit lnSpcReduction="10000"/>
              </a:bodyPr>
              <a:lstStyle/>
              <a:p>
                <a:r>
                  <a:rPr lang="zh-CN" altLang="en-US" dirty="0"/>
                  <a:t>注意函数</a:t>
                </a:r>
                <a14:m>
                  <m:oMath xmlns:m="http://schemas.openxmlformats.org/officeDocument/2006/math">
                    <m:r>
                      <a:rPr lang="en-US" altLang="zh-CN" i="1">
                        <a:latin typeface="Cambria Math"/>
                      </a:rPr>
                      <m:t>𝑳</m:t>
                    </m:r>
                    <m:d>
                      <m:dPr>
                        <m:ctrlPr>
                          <a:rPr lang="en-US" altLang="zh-CN" i="1">
                            <a:latin typeface="Cambria Math" panose="02040503050406030204" pitchFamily="18" charset="0"/>
                          </a:rPr>
                        </m:ctrlPr>
                      </m:dPr>
                      <m:e>
                        <m:r>
                          <a:rPr lang="en-US" altLang="zh-CN" i="1">
                            <a:latin typeface="Cambria Math"/>
                          </a:rPr>
                          <m:t>𝒙</m:t>
                        </m:r>
                        <m:r>
                          <a:rPr lang="en-US" altLang="zh-CN" i="1">
                            <a:latin typeface="Cambria Math"/>
                          </a:rPr>
                          <m:t>,</m:t>
                        </m:r>
                        <m:r>
                          <a:rPr lang="en-US" altLang="zh-CN" i="1">
                            <a:latin typeface="Cambria Math"/>
                          </a:rPr>
                          <m:t>𝒖</m:t>
                        </m:r>
                        <m:r>
                          <a:rPr lang="en-US" altLang="zh-CN" i="1">
                            <a:latin typeface="Cambria Math"/>
                          </a:rPr>
                          <m:t>,</m:t>
                        </m:r>
                        <m:r>
                          <a:rPr lang="en-US" altLang="zh-CN" i="1">
                            <a:latin typeface="Cambria Math"/>
                          </a:rPr>
                          <m:t>𝒗</m:t>
                        </m:r>
                      </m:e>
                    </m:d>
                    <m:r>
                      <a:rPr lang="en-US" altLang="zh-CN" i="1">
                        <a:latin typeface="Cambria Math"/>
                      </a:rPr>
                      <m:t>=</m:t>
                    </m:r>
                  </m:oMath>
                </a14:m>
                <a:r>
                  <a:rPr lang="en-US" altLang="zh-CN" dirty="0"/>
                  <a:t> </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𝜮</m:t>
                        </m:r>
                      </m:e>
                      <m:sub>
                        <m: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sSubSup>
                    <m:sSub>
                      <m:sSubPr>
                        <m:ctrlPr>
                          <a:rPr lang="en-US" altLang="zh-CN" i="1">
                            <a:latin typeface="Cambria Math" panose="02040503050406030204" pitchFamily="18" charset="0"/>
                          </a:rPr>
                        </m:ctrlPr>
                      </m:sSubPr>
                      <m:e>
                        <m:r>
                          <a:rPr lang="en-US" altLang="zh-CN" i="1">
                            <a:latin typeface="Cambria Math"/>
                          </a:rPr>
                          <m:t>𝒖</m:t>
                        </m:r>
                      </m:e>
                      <m:sub>
                        <m:r>
                          <a:rPr lang="en-US" altLang="zh-CN" i="1">
                            <a:latin typeface="Cambria Math"/>
                          </a:rPr>
                          <m:t>𝒊</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𝒊</m:t>
                        </m:r>
                      </m:sub>
                    </m:sSub>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𝜮</m:t>
                        </m:r>
                      </m:e>
                      <m:sub>
                        <m: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𝒍</m:t>
                        </m:r>
                      </m:sup>
                    </m:sSubSup>
                    <m:sSub>
                      <m:sSubPr>
                        <m:ctrlPr>
                          <a:rPr lang="en-US" altLang="zh-CN" i="1">
                            <a:latin typeface="Cambria Math" panose="02040503050406030204" pitchFamily="18" charset="0"/>
                          </a:rPr>
                        </m:ctrlPr>
                      </m:sSubPr>
                      <m:e>
                        <m:r>
                          <a:rPr lang="en-US" altLang="zh-CN" i="1">
                            <a:latin typeface="Cambria Math"/>
                          </a:rPr>
                          <m:t>𝒗</m:t>
                        </m:r>
                      </m:e>
                      <m:sub>
                        <m:r>
                          <a:rPr lang="en-US" altLang="zh-CN" i="1">
                            <a:latin typeface="Cambria Math"/>
                          </a:rPr>
                          <m:t>𝒊</m:t>
                        </m:r>
                      </m:sub>
                    </m:sSub>
                    <m:sSub>
                      <m:sSubPr>
                        <m:ctrlPr>
                          <a:rPr lang="en-US" altLang="zh-CN" i="1">
                            <a:latin typeface="Cambria Math" panose="02040503050406030204" pitchFamily="18" charset="0"/>
                          </a:rPr>
                        </m:ctrlPr>
                      </m:sSubPr>
                      <m:e>
                        <m:r>
                          <a:rPr lang="en-US" altLang="zh-CN" i="1">
                            <a:latin typeface="Cambria Math"/>
                          </a:rPr>
                          <m:t>𝒉</m:t>
                        </m:r>
                      </m:e>
                      <m:sub>
                        <m:r>
                          <a:rPr lang="en-US" altLang="zh-CN" i="1">
                            <a:latin typeface="Cambria Math"/>
                          </a:rPr>
                          <m:t>𝒊</m:t>
                        </m:r>
                      </m:sub>
                    </m:sSub>
                    <m:d>
                      <m:dPr>
                        <m:ctrlPr>
                          <a:rPr lang="en-US" altLang="zh-CN" i="1">
                            <a:latin typeface="Cambria Math" panose="02040503050406030204" pitchFamily="18" charset="0"/>
                          </a:rPr>
                        </m:ctrlPr>
                      </m:dPr>
                      <m:e>
                        <m:r>
                          <a:rPr lang="en-US" altLang="zh-CN" i="1">
                            <a:latin typeface="Cambria Math"/>
                          </a:rPr>
                          <m:t>𝒙</m:t>
                        </m:r>
                      </m:e>
                    </m:d>
                  </m:oMath>
                </a14:m>
                <a:r>
                  <a:rPr lang="en-US" altLang="zh-CN" dirty="0"/>
                  <a:t>,</a:t>
                </a:r>
                <a:r>
                  <a:rPr lang="zh-CN" altLang="en-US" dirty="0"/>
                  <a:t>其输入为三变量，一般称为</a:t>
                </a:r>
                <a:r>
                  <a:rPr lang="en-US" altLang="zh-CN" dirty="0" err="1"/>
                  <a:t>Lagrangian</a:t>
                </a:r>
                <a:r>
                  <a:rPr lang="zh-CN" altLang="en-US" dirty="0"/>
                  <a:t>函数，</a:t>
                </a:r>
                <a14:m>
                  <m:oMath xmlns:m="http://schemas.openxmlformats.org/officeDocument/2006/math">
                    <m:r>
                      <a:rPr lang="en-US" altLang="zh-CN" i="1">
                        <a:latin typeface="Cambria Math"/>
                      </a:rPr>
                      <m:t>𝒖</m:t>
                    </m:r>
                    <m:r>
                      <a:rPr lang="en-US" altLang="zh-CN" i="1">
                        <a:latin typeface="Cambria Math"/>
                      </a:rPr>
                      <m:t>,</m:t>
                    </m:r>
                    <m:r>
                      <a:rPr lang="en-US" altLang="zh-CN" i="1">
                        <a:latin typeface="Cambria Math"/>
                      </a:rPr>
                      <m:t>𝒗</m:t>
                    </m:r>
                  </m:oMath>
                </a14:m>
                <a:r>
                  <a:rPr lang="zh-CN" altLang="en-US" dirty="0"/>
                  <a:t>分别为对应不等式约束和等式约束的拉格朗日乘子向量或者对偶变量</a:t>
                </a:r>
                <a:endParaRPr lang="en-US" altLang="zh-CN" dirty="0"/>
              </a:p>
              <a:p>
                <a:r>
                  <a:rPr lang="zh-CN" altLang="en-US" dirty="0">
                    <a:solidFill>
                      <a:srgbClr val="FF0000"/>
                    </a:solidFill>
                  </a:rPr>
                  <a:t>注意</a:t>
                </a:r>
                <a14:m>
                  <m:oMath xmlns:m="http://schemas.openxmlformats.org/officeDocument/2006/math">
                    <m:r>
                      <a:rPr lang="en-US" altLang="zh-CN" b="1" i="1" dirty="0">
                        <a:latin typeface="Cambria Math"/>
                      </a:rPr>
                      <m:t>𝜽</m:t>
                    </m:r>
                  </m:oMath>
                </a14:m>
                <a:r>
                  <a:rPr lang="zh-CN" altLang="en-US" dirty="0"/>
                  <a:t>可取</a:t>
                </a:r>
                <a14:m>
                  <m:oMath xmlns:m="http://schemas.openxmlformats.org/officeDocument/2006/math">
                    <m:r>
                      <a:rPr lang="en-US" altLang="zh-CN" dirty="0">
                        <a:latin typeface="Cambria Math"/>
                      </a:rPr>
                      <m:t>−</m:t>
                    </m:r>
                    <m:r>
                      <a:rPr lang="en-US" altLang="zh-CN" i="1" dirty="0">
                        <a:latin typeface="Cambria Math"/>
                        <a:ea typeface="Cambria Math"/>
                      </a:rPr>
                      <m:t>∞</m:t>
                    </m:r>
                  </m:oMath>
                </a14:m>
                <a:r>
                  <a:rPr lang="en-US" altLang="zh-CN" dirty="0"/>
                  <a:t>, </a:t>
                </a:r>
                <a:r>
                  <a:rPr lang="zh-CN" altLang="en-US" dirty="0"/>
                  <a:t>有时也称</a:t>
                </a:r>
                <a14:m>
                  <m:oMath xmlns:m="http://schemas.openxmlformats.org/officeDocument/2006/math">
                    <m:r>
                      <a:rPr lang="en-US" altLang="zh-CN" i="1">
                        <a:latin typeface="Cambria Math"/>
                      </a:rPr>
                      <m:t>𝜽</m:t>
                    </m:r>
                    <m:d>
                      <m:dPr>
                        <m:ctrlPr>
                          <a:rPr lang="en-US" altLang="zh-CN" i="1">
                            <a:latin typeface="Cambria Math" panose="02040503050406030204" pitchFamily="18" charset="0"/>
                          </a:rPr>
                        </m:ctrlPr>
                      </m:dPr>
                      <m:e>
                        <m:r>
                          <a:rPr lang="en-US" altLang="zh-CN" i="1">
                            <a:latin typeface="Cambria Math"/>
                          </a:rPr>
                          <m:t>𝒖</m:t>
                        </m:r>
                        <m:r>
                          <a:rPr lang="en-US" altLang="zh-CN" i="1">
                            <a:latin typeface="Cambria Math"/>
                          </a:rPr>
                          <m:t>,</m:t>
                        </m:r>
                        <m:r>
                          <a:rPr lang="en-US" altLang="zh-CN" i="1">
                            <a:latin typeface="Cambria Math"/>
                          </a:rPr>
                          <m:t>𝒗</m:t>
                        </m:r>
                      </m:e>
                    </m:d>
                  </m:oMath>
                </a14:m>
                <a:r>
                  <a:rPr lang="zh-CN" altLang="en-US" dirty="0"/>
                  <a:t>为拉格朗日对偶函数，此时约束都通过拉格朗日乘子或者对偶变量</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𝒖</m:t>
                        </m:r>
                      </m:e>
                      <m:sub>
                        <m:r>
                          <a:rPr lang="en-US" altLang="zh-CN" b="1" i="1">
                            <a:latin typeface="Cambria Math"/>
                          </a:rPr>
                          <m:t>𝒊</m:t>
                        </m:r>
                      </m:sub>
                    </m:sSub>
                    <m:r>
                      <a:rPr lang="en-US" altLang="zh-CN" b="1" i="1">
                        <a:latin typeface="Cambria Math"/>
                      </a:rPr>
                      <m:t>,</m:t>
                    </m:r>
                    <m:sSub>
                      <m:sSubPr>
                        <m:ctrlPr>
                          <a:rPr lang="en-US" altLang="zh-CN" b="1" i="1">
                            <a:latin typeface="Cambria Math" panose="02040503050406030204" pitchFamily="18" charset="0"/>
                          </a:rPr>
                        </m:ctrlPr>
                      </m:sSubPr>
                      <m:e>
                        <m:r>
                          <a:rPr lang="en-US" altLang="zh-CN" b="1" i="1">
                            <a:latin typeface="Cambria Math"/>
                          </a:rPr>
                          <m:t>𝒗</m:t>
                        </m:r>
                      </m:e>
                      <m:sub>
                        <m:r>
                          <a:rPr lang="en-US" altLang="zh-CN" b="1" i="1">
                            <a:latin typeface="Cambria Math"/>
                          </a:rPr>
                          <m:t>𝒊</m:t>
                        </m:r>
                      </m:sub>
                    </m:sSub>
                  </m:oMath>
                </a14:m>
                <a:r>
                  <a:rPr lang="zh-CN" altLang="en-US" dirty="0"/>
                  <a:t>整合到目标函数当中了。</a:t>
                </a:r>
                <a14:m>
                  <m:oMath xmlns:m="http://schemas.openxmlformats.org/officeDocument/2006/math">
                    <m:r>
                      <a:rPr lang="en-US" altLang="zh-CN" b="1" i="1">
                        <a:solidFill>
                          <a:srgbClr val="CC00CC"/>
                        </a:solidFill>
                        <a:latin typeface="Cambria Math"/>
                      </a:rPr>
                      <m:t>𝜽</m:t>
                    </m:r>
                  </m:oMath>
                </a14:m>
                <a:r>
                  <a:rPr lang="zh-CN" altLang="en-US" dirty="0">
                    <a:solidFill>
                      <a:srgbClr val="CC00CC"/>
                    </a:solidFill>
                  </a:rPr>
                  <a:t>是一族</a:t>
                </a:r>
                <a14:m>
                  <m:oMath xmlns:m="http://schemas.openxmlformats.org/officeDocument/2006/math">
                    <m:r>
                      <a:rPr lang="en-US" altLang="zh-CN" b="1" i="1">
                        <a:solidFill>
                          <a:srgbClr val="CC00CC"/>
                        </a:solidFill>
                        <a:latin typeface="Cambria Math"/>
                      </a:rPr>
                      <m:t>𝒖</m:t>
                    </m:r>
                    <m:r>
                      <a:rPr lang="en-US" altLang="zh-CN" b="1" i="1">
                        <a:solidFill>
                          <a:srgbClr val="CC00CC"/>
                        </a:solidFill>
                        <a:latin typeface="Cambria Math"/>
                      </a:rPr>
                      <m:t>,</m:t>
                    </m:r>
                    <m:r>
                      <a:rPr lang="en-US" altLang="zh-CN" b="1" i="1">
                        <a:solidFill>
                          <a:srgbClr val="CC00CC"/>
                        </a:solidFill>
                        <a:latin typeface="Cambria Math"/>
                      </a:rPr>
                      <m:t>𝒗</m:t>
                    </m:r>
                  </m:oMath>
                </a14:m>
                <a:r>
                  <a:rPr lang="zh-CN" altLang="en-US" dirty="0">
                    <a:solidFill>
                      <a:srgbClr val="CC00CC"/>
                    </a:solidFill>
                  </a:rPr>
                  <a:t>的仿射变换的逐点下确界，因而是凹函数，即使主问题不是凸的也成立。</a:t>
                </a:r>
                <a:r>
                  <a:rPr lang="zh-CN" altLang="en-US" dirty="0">
                    <a:solidFill>
                      <a:srgbClr val="FF0000"/>
                    </a:solidFill>
                  </a:rPr>
                  <a:t>为什么？如何证明？</a:t>
                </a:r>
                <a:endParaRPr lang="en-US" altLang="zh-CN" dirty="0">
                  <a:solidFill>
                    <a:srgbClr val="FF0000"/>
                  </a:solidFill>
                </a:endParaRPr>
              </a:p>
              <a:p>
                <a:r>
                  <a:rPr lang="zh-CN" altLang="en-US" dirty="0"/>
                  <a:t>这种将约束采用拉格朗日乘子或对偶办法结合到目标函数中的办法称之为</a:t>
                </a:r>
                <a:r>
                  <a:rPr lang="zh-CN" altLang="en-US" dirty="0">
                    <a:solidFill>
                      <a:srgbClr val="FF0000"/>
                    </a:solidFill>
                  </a:rPr>
                  <a:t>对偶化</a:t>
                </a:r>
                <a:r>
                  <a:rPr lang="en-US" altLang="zh-CN" dirty="0"/>
                  <a:t>(</a:t>
                </a:r>
                <a:r>
                  <a:rPr lang="en-US" altLang="zh-CN" dirty="0" err="1"/>
                  <a:t>Dualization</a:t>
                </a:r>
                <a:r>
                  <a:rPr lang="en-US" altLang="zh-CN" dirty="0"/>
                  <a:t>),</a:t>
                </a:r>
                <a:r>
                  <a:rPr lang="zh-CN" altLang="en-US" dirty="0"/>
                  <a:t>需要注意：与不等式相关的乘子</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𝒖</m:t>
                        </m:r>
                      </m:e>
                      <m:sub>
                        <m:r>
                          <a:rPr lang="en-US" altLang="zh-CN" b="1" i="1">
                            <a:latin typeface="Cambria Math"/>
                          </a:rPr>
                          <m:t>𝒊</m:t>
                        </m:r>
                      </m:sub>
                    </m:sSub>
                    <m:r>
                      <a:rPr lang="en-US" altLang="zh-CN" b="1" i="1">
                        <a:latin typeface="Cambria Math"/>
                      </a:rPr>
                      <m:t>≥</m:t>
                    </m:r>
                    <m:r>
                      <a:rPr lang="en-US" altLang="zh-CN" b="1" i="1">
                        <a:latin typeface="Cambria Math"/>
                      </a:rPr>
                      <m:t>𝟎</m:t>
                    </m:r>
                    <m:r>
                      <a:rPr lang="en-US" altLang="zh-CN" b="1" i="1">
                        <a:latin typeface="Cambria Math"/>
                      </a:rPr>
                      <m:t>,</m:t>
                    </m:r>
                  </m:oMath>
                </a14:m>
                <a:r>
                  <a:rPr lang="zh-CN" altLang="en-US" dirty="0"/>
                  <a:t>而与等式约束相关的乘子</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𝒗</m:t>
                        </m:r>
                      </m:e>
                      <m:sub>
                        <m:r>
                          <a:rPr lang="en-US" altLang="zh-CN" b="1" i="1">
                            <a:latin typeface="Cambria Math"/>
                          </a:rPr>
                          <m:t>𝒊</m:t>
                        </m:r>
                      </m:sub>
                    </m:sSub>
                  </m:oMath>
                </a14:m>
                <a:r>
                  <a:rPr lang="zh-CN" altLang="en-US" dirty="0"/>
                  <a:t>则没有限制</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53577C1F-8522-4EC2-B23A-E07516A49BBB}"/>
                  </a:ext>
                </a:extLst>
              </p:cNvPr>
              <p:cNvSpPr>
                <a:spLocks noGrp="1" noRot="1" noChangeAspect="1" noMove="1" noResize="1" noEditPoints="1" noAdjustHandles="1" noChangeArrowheads="1" noChangeShapeType="1" noTextEdit="1"/>
              </p:cNvSpPr>
              <p:nvPr>
                <p:ph idx="1"/>
              </p:nvPr>
            </p:nvSpPr>
            <p:spPr>
              <a:blipFill>
                <a:blip r:embed="rId2"/>
                <a:stretch>
                  <a:fillRect l="-1043" t="-1681" r="-812" b="-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0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519AE-BB9B-4564-A9BA-87A3F205CA2E}"/>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74EC794-B341-4352-811A-6C2E2D56CDB3}"/>
                  </a:ext>
                </a:extLst>
              </p:cNvPr>
              <p:cNvSpPr>
                <a:spLocks noGrp="1"/>
              </p:cNvSpPr>
              <p:nvPr>
                <p:ph idx="1"/>
              </p:nvPr>
            </p:nvSpPr>
            <p:spPr/>
            <p:txBody>
              <a:bodyPr/>
              <a:lstStyle/>
              <a:p>
                <a:r>
                  <a:rPr lang="zh-CN" altLang="en-US" dirty="0"/>
                  <a:t>拉格朗日函数给原优化问题的最优值提供了下界，且该下界依赖于参数</a:t>
                </a:r>
                <a14:m>
                  <m:oMath xmlns:m="http://schemas.openxmlformats.org/officeDocument/2006/math">
                    <m:r>
                      <a:rPr lang="en-US" altLang="zh-CN" b="1" i="1">
                        <a:latin typeface="Cambria Math" panose="02040503050406030204" pitchFamily="18" charset="0"/>
                      </a:rPr>
                      <m:t>𝝀</m:t>
                    </m:r>
                    <m:r>
                      <a:rPr lang="en-US" altLang="zh-CN" b="1" i="1">
                        <a:latin typeface="Cambria Math" panose="02040503050406030204" pitchFamily="18" charset="0"/>
                      </a:rPr>
                      <m:t>,</m:t>
                    </m:r>
                    <m:r>
                      <a:rPr lang="en-US" altLang="zh-CN" b="1" i="1">
                        <a:latin typeface="Cambria Math" panose="02040503050406030204" pitchFamily="18" charset="0"/>
                      </a:rPr>
                      <m:t>𝝁</m:t>
                    </m:r>
                  </m:oMath>
                </a14:m>
                <a:r>
                  <a:rPr lang="zh-CN" altLang="en-US" dirty="0"/>
                  <a:t>的选取</a:t>
                </a:r>
                <a:endParaRPr lang="en-US" altLang="zh-CN" dirty="0"/>
              </a:p>
              <a:p>
                <a:r>
                  <a:rPr lang="zh-CN" altLang="en-US" dirty="0"/>
                  <a:t>弱对偶原理：</a:t>
                </a:r>
                <a:r>
                  <a:rPr lang="en-US" altLang="zh-CN" dirty="0"/>
                  <a:t>	</a:t>
                </a:r>
                <a:r>
                  <a:rPr lang="zh-CN" altLang="en-US" dirty="0"/>
                  <a:t>对于任意的</a:t>
                </a:r>
                <a14:m>
                  <m:oMath xmlns:m="http://schemas.openxmlformats.org/officeDocument/2006/math">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a:latin typeface="Cambria Math" panose="02040503050406030204" pitchFamily="18" charset="0"/>
                      </a:rPr>
                      <m:t>,</m:t>
                    </m:r>
                    <m:r>
                      <a:rPr lang="en-US" altLang="zh-CN" b="1" i="1">
                        <a:latin typeface="Cambria Math" panose="02040503050406030204" pitchFamily="18" charset="0"/>
                      </a:rPr>
                      <m:t>𝒗</m:t>
                    </m:r>
                  </m:oMath>
                </a14:m>
                <a:r>
                  <a:rPr lang="en-US" altLang="zh-CN" dirty="0"/>
                  <a:t>,</a:t>
                </a:r>
                <a:r>
                  <a:rPr lang="zh-CN" altLang="en-US" dirty="0"/>
                  <a:t>拉格朗日函数给出了优化问题的最优值</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𝒑</m:t>
                        </m:r>
                      </m:e>
                      <m:sup>
                        <m:r>
                          <a:rPr lang="en-US" altLang="zh-CN" b="1" i="1">
                            <a:latin typeface="Cambria Math" panose="02040503050406030204" pitchFamily="18" charset="0"/>
                          </a:rPr>
                          <m:t>∗</m:t>
                        </m:r>
                      </m:sup>
                    </m:sSup>
                  </m:oMath>
                </a14:m>
                <a:r>
                  <a:rPr lang="zh-CN" altLang="en-US" dirty="0"/>
                  <a:t>的一个下界，即</a:t>
                </a:r>
                <a:endParaRPr lang="en-US" altLang="zh-CN" dirty="0"/>
              </a:p>
              <a:p>
                <a14:m>
                  <m:oMath xmlns:m="http://schemas.openxmlformats.org/officeDocument/2006/math">
                    <m:r>
                      <a:rPr lang="en-US" altLang="zh-CN" b="1" i="1">
                        <a:latin typeface="Cambria Math" panose="02040503050406030204" pitchFamily="18" charset="0"/>
                      </a:rPr>
                      <m:t>𝜽</m:t>
                    </m:r>
                    <m:d>
                      <m:dPr>
                        <m:ctrlPr>
                          <a:rPr lang="en-US"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𝒑</m:t>
                        </m:r>
                      </m:e>
                      <m:sup>
                        <m:r>
                          <a:rPr lang="en-US" altLang="zh-CN" b="1" i="1">
                            <a:latin typeface="Cambria Math" panose="02040503050406030204" pitchFamily="18" charset="0"/>
                          </a:rPr>
                          <m:t>∗</m:t>
                        </m:r>
                      </m:sup>
                    </m:sSup>
                    <m:r>
                      <a:rPr lang="en-US" altLang="zh-CN" b="1">
                        <a:latin typeface="Cambria Math" panose="02040503050406030204" pitchFamily="18" charset="0"/>
                      </a:rPr>
                      <m:t>,</m:t>
                    </m:r>
                    <m:r>
                      <a:rPr lang="en-US" altLang="zh-CN" b="1" i="1">
                        <a:latin typeface="Cambria Math" panose="02040503050406030204" pitchFamily="18" charset="0"/>
                      </a:rPr>
                      <m:t>𝒖</m:t>
                    </m:r>
                    <m:r>
                      <a:rPr lang="en-US" altLang="zh-CN" b="1">
                        <a:latin typeface="Cambria Math" panose="02040503050406030204" pitchFamily="18" charset="0"/>
                      </a:rPr>
                      <m:t>≥</m:t>
                    </m:r>
                    <m:r>
                      <a:rPr lang="en-US" altLang="zh-CN" b="1">
                        <a:latin typeface="Cambria Math" panose="02040503050406030204" pitchFamily="18" charset="0"/>
                      </a:rPr>
                      <m:t>𝟎</m:t>
                    </m:r>
                  </m:oMath>
                </a14:m>
                <a:endParaRPr lang="en-US" altLang="zh-CN" dirty="0"/>
              </a:p>
              <a:p>
                <a:r>
                  <a:rPr lang="zh-CN" altLang="en-US" dirty="0"/>
                  <a:t>证明（略）：只需要按照定义，代入拉格朗日函数的定义中，再根据</a:t>
                </a:r>
                <a14:m>
                  <m:oMath xmlns:m="http://schemas.openxmlformats.org/officeDocument/2006/math">
                    <m:r>
                      <a:rPr lang="en-US" altLang="zh-CN" b="1" i="1">
                        <a:latin typeface="Cambria Math" panose="02040503050406030204" pitchFamily="18" charset="0"/>
                      </a:rPr>
                      <m:t>𝜽</m:t>
                    </m:r>
                  </m:oMath>
                </a14:m>
                <a:r>
                  <a:rPr lang="zh-CN" altLang="en-US" dirty="0"/>
                  <a:t>函数的</a:t>
                </a:r>
                <a:r>
                  <a:rPr lang="en-US" altLang="zh-CN" dirty="0"/>
                  <a:t>inf</a:t>
                </a:r>
                <a:r>
                  <a:rPr lang="zh-CN" altLang="en-US" dirty="0"/>
                  <a:t>定义即可。</a:t>
                </a:r>
              </a:p>
            </p:txBody>
          </p:sp>
        </mc:Choice>
        <mc:Fallback>
          <p:sp>
            <p:nvSpPr>
              <p:cNvPr id="3" name="内容占位符 2">
                <a:extLst>
                  <a:ext uri="{FF2B5EF4-FFF2-40B4-BE49-F238E27FC236}">
                    <a16:creationId xmlns:a16="http://schemas.microsoft.com/office/drawing/2014/main" id="{774EC794-B341-4352-811A-6C2E2D56CDB3}"/>
                  </a:ext>
                </a:extLst>
              </p:cNvPr>
              <p:cNvSpPr>
                <a:spLocks noGrp="1" noRot="1" noChangeAspect="1" noMove="1" noResize="1" noEditPoints="1" noAdjustHandles="1" noChangeArrowheads="1" noChangeShapeType="1" noTextEdit="1"/>
              </p:cNvSpPr>
              <p:nvPr>
                <p:ph idx="1"/>
              </p:nvPr>
            </p:nvSpPr>
            <p:spPr>
              <a:blipFill>
                <a:blip r:embed="rId2"/>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859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8B8C6-E948-4D1C-A27A-59E853B5D59C}"/>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B015460-582A-476A-8814-EE725F19A5FB}"/>
                  </a:ext>
                </a:extLst>
              </p:cNvPr>
              <p:cNvSpPr>
                <a:spLocks noGrp="1"/>
              </p:cNvSpPr>
              <p:nvPr>
                <p:ph idx="1"/>
              </p:nvPr>
            </p:nvSpPr>
            <p:spPr/>
            <p:txBody>
              <a:bodyPr/>
              <a:lstStyle/>
              <a:p>
                <a:r>
                  <a:rPr lang="zh-CN" altLang="en-US" dirty="0"/>
                  <a:t>由于对偶问题包含最大化函数</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𝜮</m:t>
                        </m:r>
                      </m:e>
                      <m:sub>
                        <m: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sSubSup>
                    <m:sSub>
                      <m:sSubPr>
                        <m:ctrlPr>
                          <a:rPr lang="en-US" altLang="zh-CN" i="1">
                            <a:latin typeface="Cambria Math" panose="02040503050406030204" pitchFamily="18" charset="0"/>
                          </a:rPr>
                        </m:ctrlPr>
                      </m:sSubPr>
                      <m:e>
                        <m:r>
                          <a:rPr lang="en-US" altLang="zh-CN" i="1">
                            <a:latin typeface="Cambria Math"/>
                          </a:rPr>
                          <m:t>𝒖</m:t>
                        </m:r>
                      </m:e>
                      <m:sub>
                        <m:r>
                          <a:rPr lang="en-US" altLang="zh-CN" i="1">
                            <a:latin typeface="Cambria Math"/>
                          </a:rPr>
                          <m:t>𝒊</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𝒊</m:t>
                        </m:r>
                      </m:sub>
                    </m:sSub>
                    <m:d>
                      <m:dPr>
                        <m:ctrlPr>
                          <a:rPr lang="en-US" altLang="zh-CN" i="1">
                            <a:latin typeface="Cambria Math" panose="02040503050406030204" pitchFamily="18" charset="0"/>
                          </a:rPr>
                        </m:ctrlPr>
                      </m:dPr>
                      <m:e>
                        <m:r>
                          <a:rPr lang="en-US" altLang="zh-CN" i="1">
                            <a:latin typeface="Cambria Math"/>
                          </a:rPr>
                          <m:t>𝒙</m:t>
                        </m:r>
                      </m:e>
                    </m:d>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𝜮</m:t>
                        </m:r>
                      </m:e>
                      <m:sub>
                        <m: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𝒍</m:t>
                        </m:r>
                      </m:sup>
                    </m:sSubSup>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oMath>
                </a14:m>
                <a:r>
                  <a:rPr lang="zh-CN" altLang="en-US" dirty="0"/>
                  <a:t>的下确界</a:t>
                </a:r>
                <a:r>
                  <a:rPr lang="en-US" altLang="zh-CN" dirty="0"/>
                  <a:t>(</a:t>
                </a:r>
                <a:r>
                  <a:rPr lang="en-US" altLang="zh-CN" dirty="0" err="1"/>
                  <a:t>Infimum</a:t>
                </a:r>
                <a:r>
                  <a:rPr lang="en-US" altLang="zh-CN" dirty="0"/>
                  <a:t>),</a:t>
                </a:r>
                <a:r>
                  <a:rPr lang="zh-CN" altLang="en-US" dirty="0"/>
                  <a:t>因而有时也称之为</a:t>
                </a:r>
                <a:r>
                  <a:rPr lang="en-US" altLang="zh-CN" i="1" dirty="0">
                    <a:solidFill>
                      <a:srgbClr val="FF0000"/>
                    </a:solidFill>
                  </a:rPr>
                  <a:t>Max-min Dual Problem</a:t>
                </a:r>
              </a:p>
              <a:p>
                <a:r>
                  <a:rPr lang="zh-CN" altLang="en-US" dirty="0"/>
                  <a:t>因此严格来讲，对偶问题应该为</a:t>
                </a:r>
                <a14:m>
                  <m:oMath xmlns:m="http://schemas.openxmlformats.org/officeDocument/2006/math">
                    <m:r>
                      <a:rPr lang="en-US" altLang="zh-CN" b="1" i="1">
                        <a:latin typeface="Cambria Math"/>
                      </a:rPr>
                      <m:t>𝑫</m:t>
                    </m:r>
                    <m:r>
                      <a:rPr lang="en-US" altLang="zh-CN" b="1" i="1">
                        <a:latin typeface="Cambria Math"/>
                      </a:rPr>
                      <m:t>:</m:t>
                    </m:r>
                    <m:r>
                      <a:rPr lang="en-US" altLang="zh-CN" b="1" i="1">
                        <a:latin typeface="Cambria Math"/>
                      </a:rPr>
                      <m:t>𝒔𝒖𝒑</m:t>
                    </m:r>
                    <m:r>
                      <a:rPr lang="en-US" altLang="zh-CN" b="1" i="1">
                        <a:latin typeface="Cambria Math"/>
                      </a:rPr>
                      <m:t>{</m:t>
                    </m:r>
                    <m:r>
                      <a:rPr lang="en-US" altLang="zh-CN" b="1" i="1">
                        <a:latin typeface="Cambria Math"/>
                      </a:rPr>
                      <m:t>𝜽</m:t>
                    </m:r>
                    <m:d>
                      <m:dPr>
                        <m:ctrlPr>
                          <a:rPr lang="en-US" altLang="zh-CN" b="1" i="1">
                            <a:latin typeface="Cambria Math" panose="02040503050406030204" pitchFamily="18" charset="0"/>
                          </a:rPr>
                        </m:ctrlPr>
                      </m:dPr>
                      <m:e>
                        <m:r>
                          <a:rPr lang="en-US" altLang="zh-CN" b="1" i="1">
                            <a:latin typeface="Cambria Math"/>
                          </a:rPr>
                          <m:t>𝒖</m:t>
                        </m:r>
                        <m:r>
                          <a:rPr lang="en-US" altLang="zh-CN" b="1" i="1">
                            <a:latin typeface="Cambria Math"/>
                          </a:rPr>
                          <m:t>,</m:t>
                        </m:r>
                        <m:r>
                          <a:rPr lang="en-US" altLang="zh-CN" b="1" i="1">
                            <a:latin typeface="Cambria Math"/>
                          </a:rPr>
                          <m:t>𝒗</m:t>
                        </m:r>
                      </m:e>
                    </m:d>
                    <m:r>
                      <a:rPr lang="en-US" altLang="zh-CN" b="1" i="1">
                        <a:latin typeface="Cambria Math"/>
                      </a:rPr>
                      <m:t>:</m:t>
                    </m:r>
                    <m:r>
                      <a:rPr lang="en-US" altLang="zh-CN" b="1" i="1">
                        <a:latin typeface="Cambria Math"/>
                      </a:rPr>
                      <m:t>𝒖</m:t>
                    </m:r>
                    <m:r>
                      <a:rPr lang="en-US" altLang="zh-CN" b="1" i="1">
                        <a:latin typeface="Cambria Math"/>
                      </a:rPr>
                      <m:t>≥</m:t>
                    </m:r>
                    <m:r>
                      <a:rPr lang="en-US" altLang="zh-CN" b="1" i="1">
                        <a:latin typeface="Cambria Math"/>
                      </a:rPr>
                      <m:t>𝟎</m:t>
                    </m:r>
                    <m:r>
                      <a:rPr lang="en-US" altLang="zh-CN" b="1" i="1">
                        <a:latin typeface="Cambria Math"/>
                      </a:rPr>
                      <m:t>}</m:t>
                    </m:r>
                  </m:oMath>
                </a14:m>
                <a:r>
                  <a:rPr lang="zh-CN" altLang="en-US" dirty="0"/>
                  <a:t>而不是</a:t>
                </a:r>
                <a14:m>
                  <m:oMath xmlns:m="http://schemas.openxmlformats.org/officeDocument/2006/math">
                    <m:r>
                      <a:rPr lang="en-US" altLang="zh-CN" b="1" i="1">
                        <a:latin typeface="Cambria Math"/>
                      </a:rPr>
                      <m:t>𝒎𝒂𝒙</m:t>
                    </m:r>
                    <m:r>
                      <a:rPr lang="en-US" altLang="zh-CN" b="1" i="1">
                        <a:latin typeface="Cambria Math"/>
                      </a:rPr>
                      <m:t>{</m:t>
                    </m:r>
                    <m:r>
                      <a:rPr lang="en-US" altLang="zh-CN" b="1" i="1">
                        <a:latin typeface="Cambria Math"/>
                      </a:rPr>
                      <m:t>𝜽</m:t>
                    </m:r>
                    <m:d>
                      <m:dPr>
                        <m:ctrlPr>
                          <a:rPr lang="en-US" altLang="zh-CN" b="1" i="1">
                            <a:latin typeface="Cambria Math" panose="02040503050406030204" pitchFamily="18" charset="0"/>
                          </a:rPr>
                        </m:ctrlPr>
                      </m:dPr>
                      <m:e>
                        <m:r>
                          <a:rPr lang="en-US" altLang="zh-CN" b="1" i="1">
                            <a:latin typeface="Cambria Math"/>
                          </a:rPr>
                          <m:t>𝒖</m:t>
                        </m:r>
                        <m:r>
                          <a:rPr lang="en-US" altLang="zh-CN" b="1" i="1">
                            <a:latin typeface="Cambria Math"/>
                          </a:rPr>
                          <m:t>,</m:t>
                        </m:r>
                        <m:r>
                          <a:rPr lang="en-US" altLang="zh-CN" b="1" i="1">
                            <a:latin typeface="Cambria Math"/>
                          </a:rPr>
                          <m:t>𝒗</m:t>
                        </m:r>
                      </m:e>
                    </m:d>
                    <m:r>
                      <a:rPr lang="en-US" altLang="zh-CN" b="1" i="1">
                        <a:latin typeface="Cambria Math"/>
                      </a:rPr>
                      <m:t>:</m:t>
                    </m:r>
                    <m:r>
                      <a:rPr lang="en-US" altLang="zh-CN" b="1" i="1">
                        <a:latin typeface="Cambria Math"/>
                      </a:rPr>
                      <m:t>𝒖</m:t>
                    </m:r>
                    <m:r>
                      <a:rPr lang="en-US" altLang="zh-CN" b="1" i="1">
                        <a:latin typeface="Cambria Math"/>
                      </a:rPr>
                      <m:t>≥</m:t>
                    </m:r>
                    <m:r>
                      <a:rPr lang="en-US" altLang="zh-CN" b="1" i="1">
                        <a:latin typeface="Cambria Math"/>
                      </a:rPr>
                      <m:t>𝟎</m:t>
                    </m:r>
                    <m:r>
                      <a:rPr lang="en-US" altLang="zh-CN" b="1" i="1">
                        <a:latin typeface="Cambria Math"/>
                      </a:rPr>
                      <m:t>}</m:t>
                    </m:r>
                  </m:oMath>
                </a14:m>
                <a:r>
                  <a:rPr lang="zh-CN" altLang="en-US" dirty="0"/>
                  <a:t>，因为最大值可能不存在</a:t>
                </a:r>
                <a:endParaRPr lang="en-US" altLang="zh-CN" dirty="0"/>
              </a:p>
              <a:p>
                <a:r>
                  <a:rPr lang="zh-CN" altLang="en-US" dirty="0"/>
                  <a:t>以后一般可以将约束简记为</a:t>
                </a:r>
                <a14:m>
                  <m:oMath xmlns:m="http://schemas.openxmlformats.org/officeDocument/2006/math">
                    <m:r>
                      <a:rPr lang="en-US" altLang="zh-CN" b="1" i="1">
                        <a:latin typeface="Cambria Math"/>
                      </a:rPr>
                      <m:t>𝒈</m:t>
                    </m:r>
                    <m:d>
                      <m:dPr>
                        <m:ctrlPr>
                          <a:rPr lang="en-US"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r>
                      <a:rPr lang="en-US" altLang="zh-CN" b="1" i="1">
                        <a:latin typeface="Cambria Math"/>
                      </a:rPr>
                      <m:t>𝟎</m:t>
                    </m:r>
                    <m:r>
                      <a:rPr lang="en-US" altLang="zh-CN" b="1" i="1">
                        <a:latin typeface="Cambria Math"/>
                      </a:rPr>
                      <m:t>,</m:t>
                    </m:r>
                    <m:r>
                      <a:rPr lang="en-US" altLang="zh-CN" b="1" i="1">
                        <a:latin typeface="Cambria Math"/>
                      </a:rPr>
                      <m:t>𝒉</m:t>
                    </m:r>
                    <m:d>
                      <m:dPr>
                        <m:ctrlPr>
                          <a:rPr lang="en-US"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r>
                      <a:rPr lang="en-US" altLang="zh-CN" b="1" i="1">
                        <a:latin typeface="Cambria Math"/>
                      </a:rPr>
                      <m:t>𝟎</m:t>
                    </m:r>
                    <m:r>
                      <a:rPr lang="en-US" altLang="zh-CN" b="1" i="1">
                        <a:latin typeface="Cambria Math"/>
                      </a:rPr>
                      <m:t>,</m:t>
                    </m:r>
                    <m:r>
                      <a:rPr lang="en-US" altLang="zh-CN" b="1" i="1">
                        <a:latin typeface="Cambria Math"/>
                      </a:rPr>
                      <m:t>𝒙</m:t>
                    </m:r>
                    <m:r>
                      <a:rPr lang="en-US" altLang="zh-CN" b="1" i="1">
                        <a:latin typeface="Cambria Math"/>
                      </a:rPr>
                      <m:t>∈</m:t>
                    </m:r>
                    <m:r>
                      <a:rPr lang="en-US" altLang="zh-CN" b="1" i="1">
                        <a:latin typeface="Cambria Math"/>
                      </a:rPr>
                      <m:t>𝑿</m:t>
                    </m:r>
                  </m:oMath>
                </a14:m>
                <a:r>
                  <a:rPr lang="zh-CN" altLang="en-US" dirty="0"/>
                  <a:t>，此时</a:t>
                </a:r>
                <a14:m>
                  <m:oMath xmlns:m="http://schemas.openxmlformats.org/officeDocument/2006/math">
                    <m:r>
                      <a:rPr lang="en-US" altLang="zh-CN" b="1" i="1">
                        <a:latin typeface="Cambria Math"/>
                      </a:rPr>
                      <m:t>𝒈</m:t>
                    </m:r>
                    <m:r>
                      <a:rPr lang="en-US" altLang="zh-CN" b="1" i="1">
                        <a:latin typeface="Cambria Math"/>
                      </a:rPr>
                      <m:t>,</m:t>
                    </m:r>
                    <m:r>
                      <a:rPr lang="en-US" altLang="zh-CN" b="1" i="1">
                        <a:latin typeface="Cambria Math"/>
                      </a:rPr>
                      <m:t>𝒉</m:t>
                    </m:r>
                  </m:oMath>
                </a14:m>
                <a:r>
                  <a:rPr lang="zh-CN" altLang="en-US" dirty="0"/>
                  <a:t>均为向量函数，包括多个约束</a:t>
                </a:r>
                <a:endParaRPr lang="en-US" altLang="zh-CN" dirty="0"/>
              </a:p>
              <a:p>
                <a:r>
                  <a:rPr lang="zh-CN" altLang="en-US" dirty="0"/>
                  <a:t>相应的对偶问题：</a:t>
                </a:r>
                <a14:m>
                  <m:oMath xmlns:m="http://schemas.openxmlformats.org/officeDocument/2006/math">
                    <m:r>
                      <a:rPr lang="en-US" altLang="zh-CN" b="1" i="1">
                        <a:latin typeface="Cambria Math"/>
                      </a:rPr>
                      <m:t>𝒎𝒂𝒙</m:t>
                    </m:r>
                    <m:r>
                      <a:rPr lang="en-US" altLang="zh-CN" b="1" i="1">
                        <a:latin typeface="Cambria Math"/>
                      </a:rPr>
                      <m:t> </m:t>
                    </m:r>
                    <m:r>
                      <a:rPr lang="en-US" altLang="zh-CN" b="1" i="1">
                        <a:latin typeface="Cambria Math"/>
                      </a:rPr>
                      <m:t>𝜽</m:t>
                    </m:r>
                    <m:r>
                      <a:rPr lang="en-US" altLang="zh-CN" b="1" i="1">
                        <a:latin typeface="Cambria Math"/>
                      </a:rPr>
                      <m:t>(</m:t>
                    </m:r>
                    <m:r>
                      <a:rPr lang="en-US" altLang="zh-CN" b="1" i="1">
                        <a:latin typeface="Cambria Math"/>
                      </a:rPr>
                      <m:t>𝒖</m:t>
                    </m:r>
                    <m:r>
                      <a:rPr lang="en-US" altLang="zh-CN" b="1" i="1">
                        <a:latin typeface="Cambria Math"/>
                      </a:rPr>
                      <m:t>,</m:t>
                    </m:r>
                    <m:r>
                      <a:rPr lang="en-US" altLang="zh-CN" b="1" i="1">
                        <a:latin typeface="Cambria Math"/>
                      </a:rPr>
                      <m:t>𝒗</m:t>
                    </m:r>
                    <m:r>
                      <a:rPr lang="en-US" altLang="zh-CN" b="1" i="1">
                        <a:latin typeface="Cambria Math"/>
                      </a:rPr>
                      <m:t>)</m:t>
                    </m:r>
                  </m:oMath>
                </a14:m>
                <a:r>
                  <a:rPr lang="en-US" altLang="zh-CN" dirty="0"/>
                  <a:t>, </a:t>
                </a:r>
                <a14:m>
                  <m:oMath xmlns:m="http://schemas.openxmlformats.org/officeDocument/2006/math">
                    <m:r>
                      <a:rPr lang="en-US" altLang="zh-CN" b="1" i="1" dirty="0">
                        <a:latin typeface="Cambria Math"/>
                      </a:rPr>
                      <m:t>𝜽</m:t>
                    </m:r>
                    <m:d>
                      <m:dPr>
                        <m:ctrlPr>
                          <a:rPr lang="en-US" altLang="zh-CN" b="1" i="1" dirty="0">
                            <a:latin typeface="Cambria Math" panose="02040503050406030204" pitchFamily="18" charset="0"/>
                          </a:rPr>
                        </m:ctrlPr>
                      </m:dPr>
                      <m:e>
                        <m:r>
                          <a:rPr lang="en-US" altLang="zh-CN" b="1" i="1" dirty="0">
                            <a:latin typeface="Cambria Math"/>
                          </a:rPr>
                          <m:t>𝒖</m:t>
                        </m:r>
                        <m:r>
                          <a:rPr lang="en-US" altLang="zh-CN" b="1" i="1" dirty="0">
                            <a:latin typeface="Cambria Math"/>
                          </a:rPr>
                          <m:t>,</m:t>
                        </m:r>
                        <m:r>
                          <a:rPr lang="en-US" altLang="zh-CN" b="1" i="1" dirty="0">
                            <a:latin typeface="Cambria Math"/>
                          </a:rPr>
                          <m:t>𝒗</m:t>
                        </m:r>
                      </m:e>
                    </m:d>
                    <m:r>
                      <a:rPr lang="en-US" altLang="zh-CN" b="1" i="1" dirty="0">
                        <a:latin typeface="Cambria Math"/>
                      </a:rPr>
                      <m:t>=</m:t>
                    </m:r>
                    <m:r>
                      <a:rPr lang="en-US" altLang="zh-CN" b="1" i="1" dirty="0">
                        <a:latin typeface="Cambria Math"/>
                      </a:rPr>
                      <m:t>𝒊𝒏𝒇</m:t>
                    </m:r>
                    <m:r>
                      <a:rPr lang="en-US" altLang="zh-CN" b="1" i="1" dirty="0">
                        <a:latin typeface="Cambria Math"/>
                      </a:rPr>
                      <m:t>{</m:t>
                    </m:r>
                    <m:r>
                      <a:rPr lang="en-US" altLang="zh-CN" b="1" i="1" dirty="0">
                        <a:latin typeface="Cambria Math"/>
                      </a:rPr>
                      <m:t>𝒇</m:t>
                    </m:r>
                    <m:d>
                      <m:dPr>
                        <m:ctrlPr>
                          <a:rPr lang="en-US" altLang="zh-CN" b="1" i="1" dirty="0">
                            <a:latin typeface="Cambria Math" panose="02040503050406030204" pitchFamily="18" charset="0"/>
                          </a:rPr>
                        </m:ctrlPr>
                      </m:dPr>
                      <m:e>
                        <m:r>
                          <a:rPr lang="en-US" altLang="zh-CN" b="1" i="1" dirty="0">
                            <a:latin typeface="Cambria Math"/>
                          </a:rPr>
                          <m:t>𝒙</m:t>
                        </m:r>
                      </m:e>
                    </m:d>
                    <m:r>
                      <a:rPr lang="en-US" altLang="zh-CN" b="1" i="1" dirty="0">
                        <a:latin typeface="Cambria Math"/>
                      </a:rPr>
                      <m:t>+</m:t>
                    </m:r>
                    <m:sSup>
                      <m:sSupPr>
                        <m:ctrlPr>
                          <a:rPr lang="en-US" altLang="zh-CN" b="1" i="1" dirty="0">
                            <a:latin typeface="Cambria Math" panose="02040503050406030204" pitchFamily="18" charset="0"/>
                          </a:rPr>
                        </m:ctrlPr>
                      </m:sSupPr>
                      <m:e>
                        <m:r>
                          <a:rPr lang="en-US" altLang="zh-CN" b="1" i="1" dirty="0">
                            <a:latin typeface="Cambria Math"/>
                          </a:rPr>
                          <m:t>𝒖</m:t>
                        </m:r>
                      </m:e>
                      <m:sup>
                        <m:r>
                          <a:rPr lang="en-US" altLang="zh-CN" b="1" i="1" dirty="0">
                            <a:latin typeface="Cambria Math"/>
                          </a:rPr>
                          <m:t>𝑻</m:t>
                        </m:r>
                      </m:sup>
                    </m:sSup>
                    <m:r>
                      <a:rPr lang="en-US" altLang="zh-CN" b="1" i="1" dirty="0">
                        <a:latin typeface="Cambria Math"/>
                      </a:rPr>
                      <m:t>𝒈</m:t>
                    </m:r>
                    <m:d>
                      <m:dPr>
                        <m:ctrlPr>
                          <a:rPr lang="en-US" altLang="zh-CN" b="1" i="1" dirty="0">
                            <a:latin typeface="Cambria Math" panose="02040503050406030204" pitchFamily="18" charset="0"/>
                          </a:rPr>
                        </m:ctrlPr>
                      </m:dPr>
                      <m:e>
                        <m:r>
                          <a:rPr lang="en-US" altLang="zh-CN" b="1" i="1" dirty="0">
                            <a:latin typeface="Cambria Math"/>
                          </a:rPr>
                          <m:t>𝒙</m:t>
                        </m:r>
                      </m:e>
                    </m:d>
                    <m:r>
                      <a:rPr lang="en-US" altLang="zh-CN" b="1" i="1" dirty="0">
                        <a:latin typeface="Cambria Math"/>
                      </a:rPr>
                      <m:t>+</m:t>
                    </m:r>
                    <m:sSup>
                      <m:sSupPr>
                        <m:ctrlPr>
                          <a:rPr lang="en-US" altLang="zh-CN" b="1" i="1" dirty="0">
                            <a:latin typeface="Cambria Math" panose="02040503050406030204" pitchFamily="18" charset="0"/>
                          </a:rPr>
                        </m:ctrlPr>
                      </m:sSupPr>
                      <m:e>
                        <m:r>
                          <a:rPr lang="en-US" altLang="zh-CN" b="1" i="1" dirty="0">
                            <a:latin typeface="Cambria Math"/>
                          </a:rPr>
                          <m:t>𝒗</m:t>
                        </m:r>
                      </m:e>
                      <m:sup>
                        <m:r>
                          <a:rPr lang="en-US" altLang="zh-CN" b="1" i="1" dirty="0">
                            <a:latin typeface="Cambria Math"/>
                          </a:rPr>
                          <m:t>𝑻</m:t>
                        </m:r>
                      </m:sup>
                    </m:sSup>
                    <m:r>
                      <a:rPr lang="en-US" altLang="zh-CN" b="1" i="1" dirty="0">
                        <a:latin typeface="Cambria Math"/>
                      </a:rPr>
                      <m:t>𝒉</m:t>
                    </m:r>
                    <m:d>
                      <m:dPr>
                        <m:ctrlPr>
                          <a:rPr lang="en-US" altLang="zh-CN" b="1" i="1" dirty="0">
                            <a:latin typeface="Cambria Math" panose="02040503050406030204" pitchFamily="18" charset="0"/>
                          </a:rPr>
                        </m:ctrlPr>
                      </m:dPr>
                      <m:e>
                        <m:r>
                          <a:rPr lang="en-US" altLang="zh-CN" b="1" i="1" dirty="0">
                            <a:latin typeface="Cambria Math"/>
                          </a:rPr>
                          <m:t>𝒙</m:t>
                        </m:r>
                      </m:e>
                    </m:d>
                    <m:r>
                      <a:rPr lang="en-US" altLang="zh-CN" b="1" i="1" dirty="0">
                        <a:latin typeface="Cambria Math"/>
                      </a:rPr>
                      <m:t>,</m:t>
                    </m:r>
                    <m:r>
                      <a:rPr lang="en-US" altLang="zh-CN" b="1" i="1" dirty="0">
                        <a:latin typeface="Cambria Math"/>
                      </a:rPr>
                      <m:t>𝒙</m:t>
                    </m:r>
                    <m:r>
                      <a:rPr lang="en-US" altLang="zh-CN" b="1" i="1" dirty="0">
                        <a:latin typeface="Cambria Math"/>
                      </a:rPr>
                      <m:t>∈</m:t>
                    </m:r>
                    <m:r>
                      <a:rPr lang="en-US" altLang="zh-CN" b="1" i="1" dirty="0">
                        <a:latin typeface="Cambria Math"/>
                      </a:rPr>
                      <m:t>𝑿</m:t>
                    </m:r>
                  </m:oMath>
                </a14:m>
                <a:endParaRPr lang="zh-CN" altLang="en-US" dirty="0"/>
              </a:p>
              <a:p>
                <a:endParaRPr lang="zh-CN" altLang="en-US" dirty="0"/>
              </a:p>
            </p:txBody>
          </p:sp>
        </mc:Choice>
        <mc:Fallback>
          <p:sp>
            <p:nvSpPr>
              <p:cNvPr id="3" name="内容占位符 2">
                <a:extLst>
                  <a:ext uri="{FF2B5EF4-FFF2-40B4-BE49-F238E27FC236}">
                    <a16:creationId xmlns:a16="http://schemas.microsoft.com/office/drawing/2014/main" id="{4B015460-582A-476A-8814-EE725F19A5FB}"/>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63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ACC28-0DCD-4DBF-8257-B5896257F8A0}"/>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6338181-7B6E-4CD3-8E50-2B7C290B1E21}"/>
                  </a:ext>
                </a:extLst>
              </p:cNvPr>
              <p:cNvSpPr>
                <a:spLocks noGrp="1"/>
              </p:cNvSpPr>
              <p:nvPr>
                <p:ph idx="1"/>
              </p:nvPr>
            </p:nvSpPr>
            <p:spPr/>
            <p:txBody>
              <a:bodyPr>
                <a:normAutofit fontScale="92500" lnSpcReduction="20000"/>
              </a:bodyPr>
              <a:lstStyle/>
              <a:p>
                <a:r>
                  <a:rPr lang="zh-CN" altLang="en-US" sz="2400" dirty="0">
                    <a:solidFill>
                      <a:srgbClr val="FF0000"/>
                    </a:solidFill>
                  </a:rPr>
                  <a:t>线性规划问题的对偶</a:t>
                </a:r>
                <a:endParaRPr lang="en-US" altLang="zh-CN" sz="2400" dirty="0">
                  <a:solidFill>
                    <a:srgbClr val="FF0000"/>
                  </a:solidFill>
                </a:endParaRPr>
              </a:p>
              <a:p>
                <a:r>
                  <a:rPr lang="zh-CN" altLang="en-US" sz="2400" dirty="0"/>
                  <a:t>考虑如下线性规划问题：</a:t>
                </a:r>
                <a14:m>
                  <m:oMath xmlns:m="http://schemas.openxmlformats.org/officeDocument/2006/math">
                    <m:r>
                      <a:rPr lang="en-US" altLang="zh-CN" sz="2400" b="1" i="1">
                        <a:latin typeface="Cambria Math" panose="02040503050406030204" pitchFamily="18" charset="0"/>
                      </a:rPr>
                      <m:t>𝒎𝒊</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𝒏</m:t>
                        </m:r>
                      </m:e>
                      <m:sub>
                        <m:r>
                          <a:rPr lang="en-US" altLang="zh-CN" sz="2400" b="1" i="1">
                            <a:latin typeface="Cambria Math" panose="02040503050406030204" pitchFamily="18" charset="0"/>
                          </a:rPr>
                          <m:t>𝒙</m:t>
                        </m:r>
                      </m:sub>
                    </m:sSub>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𝒄</m:t>
                        </m:r>
                      </m:e>
                      <m:sup>
                        <m:r>
                          <a:rPr lang="en-US" altLang="zh-CN" sz="2400" b="1" i="1">
                            <a:latin typeface="Cambria Math" panose="02040503050406030204" pitchFamily="18" charset="0"/>
                          </a:rPr>
                          <m:t>𝑻</m:t>
                        </m:r>
                      </m:sup>
                    </m:sSup>
                    <m:r>
                      <a:rPr lang="en-US" altLang="zh-CN" sz="2400" b="1" i="1">
                        <a:latin typeface="Cambria Math" panose="02040503050406030204" pitchFamily="18" charset="0"/>
                      </a:rPr>
                      <m:t>𝒙</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 </m:t>
                    </m:r>
                    <m:r>
                      <a:rPr lang="en-US" altLang="zh-CN" sz="2400" b="1" i="1">
                        <a:latin typeface="Cambria Math" panose="02040503050406030204" pitchFamily="18" charset="0"/>
                      </a:rPr>
                      <m:t>𝑨𝒙</m:t>
                    </m:r>
                    <m:r>
                      <a:rPr lang="en-US" altLang="zh-CN" sz="2400" b="1" i="1">
                        <a:latin typeface="Cambria Math" panose="02040503050406030204" pitchFamily="18" charset="0"/>
                      </a:rPr>
                      <m:t>=</m:t>
                    </m:r>
                    <m:r>
                      <a:rPr lang="en-US" altLang="zh-CN" sz="2400" b="1" i="1">
                        <a:latin typeface="Cambria Math" panose="02040503050406030204" pitchFamily="18" charset="0"/>
                      </a:rPr>
                      <m:t>𝒃</m:t>
                    </m:r>
                    <m:r>
                      <a:rPr lang="en-US" altLang="zh-CN" sz="2400" b="1" i="1">
                        <a:latin typeface="Cambria Math" panose="02040503050406030204" pitchFamily="18" charset="0"/>
                      </a:rPr>
                      <m:t>,</m:t>
                    </m:r>
                    <m:r>
                      <a:rPr lang="en-US" altLang="zh-CN" sz="2400" b="1" i="1">
                        <a:latin typeface="Cambria Math" panose="02040503050406030204" pitchFamily="18" charset="0"/>
                      </a:rPr>
                      <m:t>𝒙</m:t>
                    </m:r>
                    <m:r>
                      <a:rPr lang="en-US" altLang="zh-CN" sz="2400" b="1" i="1">
                        <a:latin typeface="Cambria Math" panose="02040503050406030204" pitchFamily="18" charset="0"/>
                      </a:rPr>
                      <m:t>≥</m:t>
                    </m:r>
                    <m:r>
                      <a:rPr lang="en-US" altLang="zh-CN" sz="2400" b="1" i="1">
                        <a:latin typeface="Cambria Math" panose="02040503050406030204" pitchFamily="18" charset="0"/>
                      </a:rPr>
                      <m:t>𝟎</m:t>
                    </m:r>
                  </m:oMath>
                </a14:m>
                <a:endParaRPr lang="en-US" altLang="zh-CN" sz="2400" dirty="0"/>
              </a:p>
              <a:p>
                <a:pPr lvl="1"/>
                <a:r>
                  <a:rPr lang="zh-CN" altLang="en-US" sz="2000" dirty="0"/>
                  <a:t>对等式约束，引入拉格朗日乘子</a:t>
                </a:r>
                <a14:m>
                  <m:oMath xmlns:m="http://schemas.openxmlformats.org/officeDocument/2006/math">
                    <m:r>
                      <a:rPr lang="en-US" altLang="zh-CN" sz="2000" b="1" i="1">
                        <a:latin typeface="Cambria Math" panose="02040503050406030204" pitchFamily="18" charset="0"/>
                      </a:rPr>
                      <m:t>𝒗</m:t>
                    </m:r>
                  </m:oMath>
                </a14:m>
                <a:r>
                  <a:rPr lang="en-US" altLang="zh-CN" sz="2000" dirty="0"/>
                  <a:t>;</a:t>
                </a:r>
                <a:r>
                  <a:rPr lang="zh-CN" altLang="en-US" sz="2000" dirty="0"/>
                  <a:t>对非负约束，引入拉格朗日乘子</a:t>
                </a:r>
                <a14:m>
                  <m:oMath xmlns:m="http://schemas.openxmlformats.org/officeDocument/2006/math">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endParaRPr lang="en-US" altLang="zh-CN" sz="2000" dirty="0"/>
              </a:p>
              <a:p>
                <a:pPr lvl="1"/>
                <a:r>
                  <a:rPr lang="zh-CN" altLang="en-US" sz="2000" dirty="0"/>
                  <a:t>构造如下拉格朗日函数</a:t>
                </a:r>
                <a:endParaRPr lang="en-US" altLang="zh-CN" sz="2000" dirty="0"/>
              </a:p>
              <a:p>
                <a:pPr lvl="1"/>
                <a14:m>
                  <m:oMath xmlns:m="http://schemas.openxmlformats.org/officeDocument/2006/math">
                    <m:r>
                      <a:rPr lang="en-US" altLang="zh-CN" sz="2000" b="1" i="1">
                        <a:latin typeface="Cambria Math" panose="02040503050406030204" pitchFamily="18" charset="0"/>
                      </a:rPr>
                      <m:t>𝑳</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𝒗</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𝒄</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𝒗</m:t>
                        </m:r>
                      </m:e>
                      <m:sup>
                        <m:r>
                          <a:rPr lang="en-US" altLang="zh-CN" sz="2000" b="1" i="1">
                            <a:latin typeface="Cambria Math" panose="02040503050406030204" pitchFamily="18" charset="0"/>
                          </a:rPr>
                          <m:t>𝑻</m:t>
                        </m:r>
                      </m:sup>
                    </m:s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𝑨𝒙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𝒖</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𝒄</m:t>
                            </m:r>
                          </m:e>
                        </m:d>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oMath>
                </a14:m>
                <a:r>
                  <a:rPr lang="en-US" altLang="zh-CN" sz="2000" dirty="0"/>
                  <a:t>,</a:t>
                </a:r>
                <a:r>
                  <a:rPr lang="zh-CN" altLang="en-US" sz="2000" dirty="0"/>
                  <a:t>其拉格朗日对偶函数为：</a:t>
                </a:r>
                <a:endParaRPr lang="en-US" altLang="zh-CN" sz="2000" dirty="0"/>
              </a:p>
              <a:p>
                <a:pPr lvl="1"/>
                <a14:m>
                  <m:oMath xmlns:m="http://schemas.openxmlformats.org/officeDocument/2006/math">
                    <m:r>
                      <a:rPr lang="en-US" altLang="zh-CN" sz="2000" b="1" i="1">
                        <a:latin typeface="Cambria Math" panose="02040503050406030204" pitchFamily="18" charset="0"/>
                      </a:rPr>
                      <m:t>𝜽</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𝒗</m:t>
                        </m:r>
                      </m:e>
                    </m:d>
                    <m:r>
                      <a:rPr lang="en-US" altLang="zh-CN" sz="2000" b="1" i="1">
                        <a:latin typeface="Cambria Math" panose="02040503050406030204" pitchFamily="18" charset="0"/>
                      </a:rPr>
                      <m:t>=</m:t>
                    </m:r>
                    <m:r>
                      <a:rPr lang="en-US" altLang="zh-CN" sz="2000" b="1" i="1">
                        <a:latin typeface="Cambria Math" panose="02040503050406030204" pitchFamily="18" charset="0"/>
                      </a:rPr>
                      <m:t>𝒊𝒏</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𝒙</m:t>
                        </m:r>
                      </m:sub>
                    </m:sSub>
                    <m:r>
                      <a:rPr lang="en-US" altLang="zh-CN" sz="2000" b="1" i="1">
                        <a:latin typeface="Cambria Math" panose="02040503050406030204" pitchFamily="18" charset="0"/>
                      </a:rPr>
                      <m:t>𝑳</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𝒗</m:t>
                        </m:r>
                      </m:e>
                    </m:d>
                    <m:r>
                      <a:rPr lang="en-US" altLang="zh-CN" sz="2000" b="1" i="1">
                        <a:latin typeface="Cambria Math" panose="02040503050406030204" pitchFamily="18" charset="0"/>
                      </a:rPr>
                      <m:t>=</m:t>
                    </m:r>
                    <m:d>
                      <m:dPr>
                        <m:begChr m:val="{"/>
                        <m:endChr m:val=""/>
                        <m:ctrlPr>
                          <a:rPr lang="en-US" altLang="zh-CN" sz="2000" b="1" i="1">
                            <a:latin typeface="Cambria Math" panose="02040503050406030204" pitchFamily="18" charset="0"/>
                          </a:rPr>
                        </m:ctrlPr>
                      </m:dPr>
                      <m:e>
                        <m:m>
                          <m:mPr>
                            <m:mcs>
                              <m:mc>
                                <m:mcPr>
                                  <m:count m:val="2"/>
                                  <m:mcJc m:val="center"/>
                                </m:mcPr>
                              </m:mc>
                            </m:mcs>
                            <m:ctrlPr>
                              <a:rPr lang="en-US" altLang="zh-CN" sz="2000" b="1" i="1">
                                <a:latin typeface="Cambria Math" panose="02040503050406030204" pitchFamily="18" charset="0"/>
                              </a:rPr>
                            </m:ctrlPr>
                          </m:mPr>
                          <m:mr>
                            <m:e>
                              <m:r>
                                <m:rPr>
                                  <m:brk m:alnAt="7"/>
                                </m:rP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m:rPr>
                                      <m:brk m:alnAt="7"/>
                                    </m:rPr>
                                    <a:rPr lang="en-US" altLang="zh-CN" sz="2000" b="1" i="1">
                                      <a:latin typeface="Cambria Math" panose="02040503050406030204" pitchFamily="18" charset="0"/>
                                    </a:rPr>
                                    <m:t>𝒃</m:t>
                                  </m:r>
                                </m:e>
                                <m:sup>
                                  <m:r>
                                    <m:rPr>
                                      <m:brk m:alnAt="7"/>
                                    </m:rPr>
                                    <a:rPr lang="en-US" altLang="zh-CN" sz="2000" b="1" i="1">
                                      <a:latin typeface="Cambria Math" panose="02040503050406030204" pitchFamily="18" charset="0"/>
                                    </a:rPr>
                                    <m:t>𝑻</m:t>
                                  </m:r>
                                </m:sup>
                              </m:sSup>
                              <m:r>
                                <m:rPr>
                                  <m:brk m:alnAt="7"/>
                                </m:rPr>
                                <a:rPr lang="en-US" altLang="zh-CN" sz="2000" b="1" i="1">
                                  <a:latin typeface="Cambria Math" panose="02040503050406030204" pitchFamily="18" charset="0"/>
                                </a:rPr>
                                <m:t>𝒗</m:t>
                              </m:r>
                            </m:e>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𝒄</m:t>
                              </m:r>
                              <m:r>
                                <a:rPr lang="en-US" altLang="zh-CN" sz="2000" b="1" i="1">
                                  <a:latin typeface="Cambria Math" panose="02040503050406030204" pitchFamily="18" charset="0"/>
                                </a:rPr>
                                <m:t>=</m:t>
                              </m:r>
                              <m:r>
                                <a:rPr lang="en-US" altLang="zh-CN" sz="2000" b="1" i="1">
                                  <a:latin typeface="Cambria Math" panose="02040503050406030204" pitchFamily="18" charset="0"/>
                                </a:rPr>
                                <m:t>𝟎</m:t>
                              </m:r>
                            </m:e>
                          </m:mr>
                          <m:mr>
                            <m:e>
                              <m:r>
                                <a:rPr lang="en-US" altLang="zh-CN" sz="2000" b="1" i="1">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只需考虑</a:t>
                </a:r>
                <a14:m>
                  <m:oMath xmlns:m="http://schemas.openxmlformats.org/officeDocument/2006/math">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𝒄</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zh-CN" altLang="en-US" sz="2000" dirty="0"/>
                  <a:t>的情形，其余对应不可行解。因此线性规划问题的对偶问题为：</a:t>
                </a:r>
                <a:endParaRPr lang="en-US" altLang="zh-CN" sz="2000" dirty="0"/>
              </a:p>
              <a:p>
                <a:pPr lvl="1"/>
                <a14:m>
                  <m:oMath xmlns:m="http://schemas.openxmlformats.org/officeDocument/2006/math">
                    <m:r>
                      <a:rPr lang="en-US" altLang="zh-CN" sz="2000" b="1" i="1">
                        <a:latin typeface="Cambria Math" panose="02040503050406030204" pitchFamily="18" charset="0"/>
                      </a:rPr>
                      <m:t>𝒎𝒂</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𝒗</m:t>
                        </m:r>
                      </m:sub>
                    </m:sSub>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 </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𝒗</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𝒄</m:t>
                    </m:r>
                    <m:r>
                      <a:rPr lang="en-US" altLang="zh-CN" sz="2000" b="1" i="1">
                        <a:latin typeface="Cambria Math" panose="02040503050406030204" pitchFamily="18" charset="0"/>
                      </a:rPr>
                      <m:t>=</m:t>
                    </m:r>
                    <m:r>
                      <a:rPr lang="en-US" altLang="zh-CN" sz="2000" b="1" i="1">
                        <a:latin typeface="Cambria Math" panose="02040503050406030204" pitchFamily="18" charset="0"/>
                      </a:rPr>
                      <m:t>𝟎</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en-US" altLang="zh-CN" sz="2000" dirty="0"/>
                  <a:t>,</a:t>
                </a:r>
                <a:r>
                  <a:rPr lang="zh-CN" altLang="en-US" sz="2000" dirty="0"/>
                  <a:t>变量替换</a:t>
                </a:r>
                <a14:m>
                  <m:oMath xmlns:m="http://schemas.openxmlformats.org/officeDocument/2006/math">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𝒗</m:t>
                    </m:r>
                  </m:oMath>
                </a14:m>
                <a:r>
                  <a:rPr lang="en-US" altLang="zh-CN" sz="2000" dirty="0"/>
                  <a:t>,</a:t>
                </a:r>
                <a:r>
                  <a:rPr lang="zh-CN" altLang="en-US" sz="2000" dirty="0"/>
                  <a:t>则转换为：</a:t>
                </a:r>
                <a:endParaRPr lang="en-US" altLang="zh-CN" sz="2000" dirty="0"/>
              </a:p>
              <a:p>
                <a:pPr lvl="1"/>
                <a14:m>
                  <m:oMath xmlns:m="http://schemas.openxmlformats.org/officeDocument/2006/math">
                    <m:r>
                      <a:rPr lang="en-US" altLang="zh-CN" sz="2000" b="1" i="1">
                        <a:latin typeface="Cambria Math" panose="02040503050406030204" pitchFamily="18" charset="0"/>
                      </a:rPr>
                      <m:t>𝒎𝒂</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𝒚</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 </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 </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𝒄</m:t>
                    </m:r>
                    <m:r>
                      <a:rPr lang="en-US" altLang="zh-CN" sz="2000" b="1" i="1">
                        <a:latin typeface="Cambria Math" panose="02040503050406030204" pitchFamily="18" charset="0"/>
                      </a:rPr>
                      <m:t>,</m:t>
                    </m:r>
                    <m:r>
                      <a:rPr lang="en-US" altLang="zh-CN" sz="2000" b="1" i="1">
                        <a:latin typeface="Cambria Math" panose="02040503050406030204" pitchFamily="18" charset="0"/>
                      </a:rPr>
                      <m:t>𝒖</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endParaRPr lang="en-US" altLang="zh-CN" sz="2000" dirty="0"/>
              </a:p>
              <a:p>
                <a:r>
                  <a:rPr lang="zh-CN" altLang="en-US" sz="2400" dirty="0"/>
                  <a:t>问题：这种形式好像与第一章的情况不一样？</a:t>
                </a:r>
                <a:endParaRPr lang="en-US" altLang="zh-CN" sz="2400" dirty="0"/>
              </a:p>
              <a:p>
                <a:pPr lvl="1"/>
                <a:r>
                  <a:rPr lang="zh-CN" altLang="en-US" sz="2000" dirty="0"/>
                  <a:t>如果保留</a:t>
                </a:r>
                <a14:m>
                  <m:oMath xmlns:m="http://schemas.openxmlformats.org/officeDocument/2006/math">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a:latin typeface="Cambria Math" panose="02040503050406030204" pitchFamily="18" charset="0"/>
                      </a:rPr>
                      <m:t>𝒚</m:t>
                    </m:r>
                    <m:r>
                      <a:rPr lang="en-US" altLang="zh-CN" sz="2000" b="1" i="1">
                        <a:latin typeface="Cambria Math" panose="02040503050406030204" pitchFamily="18" charset="0"/>
                      </a:rPr>
                      <m:t>,</m:t>
                    </m:r>
                  </m:oMath>
                </a14:m>
                <a:r>
                  <a:rPr lang="zh-CN" altLang="en-US" sz="2000" dirty="0"/>
                  <a:t>拉格朗日函数应该如何写？</a:t>
                </a:r>
              </a:p>
              <a:p>
                <a:endParaRPr lang="zh-CN" altLang="en-US" dirty="0"/>
              </a:p>
            </p:txBody>
          </p:sp>
        </mc:Choice>
        <mc:Fallback>
          <p:sp>
            <p:nvSpPr>
              <p:cNvPr id="3" name="内容占位符 2">
                <a:extLst>
                  <a:ext uri="{FF2B5EF4-FFF2-40B4-BE49-F238E27FC236}">
                    <a16:creationId xmlns:a16="http://schemas.microsoft.com/office/drawing/2014/main" id="{36338181-7B6E-4CD3-8E50-2B7C290B1E21}"/>
                  </a:ext>
                </a:extLst>
              </p:cNvPr>
              <p:cNvSpPr>
                <a:spLocks noGrp="1" noRot="1" noChangeAspect="1" noMove="1" noResize="1" noEditPoints="1" noAdjustHandles="1" noChangeArrowheads="1" noChangeShapeType="1" noTextEdit="1"/>
              </p:cNvSpPr>
              <p:nvPr>
                <p:ph idx="1"/>
              </p:nvPr>
            </p:nvSpPr>
            <p:spPr>
              <a:blipFill>
                <a:blip r:embed="rId2"/>
                <a:stretch>
                  <a:fillRect l="-696"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627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A41D8-86E7-4C73-A18E-635E66FBEE1C}"/>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BB21B8C-7979-46FC-845B-917F149D8032}"/>
                  </a:ext>
                </a:extLst>
              </p:cNvPr>
              <p:cNvSpPr>
                <a:spLocks noGrp="1"/>
              </p:cNvSpPr>
              <p:nvPr>
                <p:ph idx="1"/>
              </p:nvPr>
            </p:nvSpPr>
            <p:spPr/>
            <p:txBody>
              <a:bodyPr>
                <a:normAutofit fontScale="85000" lnSpcReduction="20000"/>
              </a:bodyPr>
              <a:lstStyle/>
              <a:p>
                <a:r>
                  <a:rPr lang="zh-CN" altLang="en-US" sz="2400" dirty="0">
                    <a:solidFill>
                      <a:srgbClr val="FF0000"/>
                    </a:solidFill>
                  </a:rPr>
                  <a:t>线性规划问题的对偶</a:t>
                </a:r>
                <a:endParaRPr lang="en-US" altLang="zh-CN" sz="2400" dirty="0">
                  <a:solidFill>
                    <a:srgbClr val="FF0000"/>
                  </a:solidFill>
                </a:endParaRPr>
              </a:p>
              <a:p>
                <a:pPr lvl="1"/>
                <a:r>
                  <a:rPr lang="zh-CN" altLang="en-US" sz="2000" dirty="0"/>
                  <a:t>如果保留</a:t>
                </a:r>
                <a14:m>
                  <m:oMath xmlns:m="http://schemas.openxmlformats.org/officeDocument/2006/math">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a:latin typeface="Cambria Math" panose="02040503050406030204" pitchFamily="18" charset="0"/>
                      </a:rPr>
                      <m:t>𝒚</m:t>
                    </m:r>
                    <m:r>
                      <a:rPr lang="en-US" altLang="zh-CN" sz="2000" b="1" i="1">
                        <a:latin typeface="Cambria Math" panose="02040503050406030204" pitchFamily="18" charset="0"/>
                      </a:rPr>
                      <m:t>,</m:t>
                    </m:r>
                  </m:oMath>
                </a14:m>
                <a:r>
                  <a:rPr lang="zh-CN" altLang="en-US" sz="2000" dirty="0"/>
                  <a:t>拉格朗日函数应该如何写？</a:t>
                </a:r>
                <a:endParaRPr lang="en-US" altLang="zh-CN" sz="2000" dirty="0"/>
              </a:p>
              <a:p>
                <a:pPr lvl="1"/>
                <a14:m>
                  <m:oMath xmlns:m="http://schemas.openxmlformats.org/officeDocument/2006/math">
                    <m:r>
                      <a:rPr lang="en-US" altLang="zh-CN" sz="2000" b="1" i="1">
                        <a:latin typeface="Cambria Math" panose="02040503050406030204" pitchFamily="18" charset="0"/>
                      </a:rPr>
                      <m:t>𝑳</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𝒄</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𝒚</m:t>
                        </m:r>
                      </m:e>
                      <m:sup>
                        <m:r>
                          <a:rPr lang="en-US" altLang="zh-CN" sz="2000" b="1" i="1">
                            <a:latin typeface="Cambria Math" panose="02040503050406030204" pitchFamily="18" charset="0"/>
                          </a:rPr>
                          <m:t>𝑻</m:t>
                        </m:r>
                      </m:sup>
                    </m:s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𝑨𝒙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𝒄</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e>
                        </m:d>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oMath>
                </a14:m>
                <a:endParaRPr lang="en-US" altLang="zh-CN" sz="2000" dirty="0"/>
              </a:p>
              <a:p>
                <a:pPr lvl="1"/>
                <a:r>
                  <a:rPr lang="zh-CN" altLang="en-US" sz="2000" dirty="0"/>
                  <a:t>则对偶问题需要将</a:t>
                </a:r>
                <a14:m>
                  <m:oMath xmlns:m="http://schemas.openxmlformats.org/officeDocument/2006/math">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zh-CN" altLang="en-US" sz="2000" dirty="0"/>
                  <a:t>添加到约束中</a:t>
                </a:r>
                <a:endParaRPr lang="en-US" altLang="zh-CN" sz="2000" dirty="0"/>
              </a:p>
              <a:p>
                <a:pPr lvl="1"/>
                <a14:m>
                  <m:oMath xmlns:m="http://schemas.openxmlformats.org/officeDocument/2006/math">
                    <m:r>
                      <a:rPr lang="en-US" altLang="zh-CN" sz="2000" b="1" i="1">
                        <a:latin typeface="Cambria Math" panose="02040503050406030204" pitchFamily="18" charset="0"/>
                      </a:rPr>
                      <m:t>𝒎𝒂</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𝒚</m:t>
                        </m:r>
                      </m:sub>
                    </m:sSub>
                    <m:d>
                      <m:dPr>
                        <m:begChr m:val="{"/>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𝒊𝒏</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𝒙</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𝒄</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e>
                            </m:d>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e>
                    </m:d>
                  </m:oMath>
                </a14:m>
                <a:r>
                  <a:rPr lang="en-US" altLang="zh-CN" sz="2000" dirty="0"/>
                  <a:t>,</a:t>
                </a:r>
              </a:p>
              <a:p>
                <a:pPr lvl="1"/>
                <a:r>
                  <a:rPr lang="zh-CN" altLang="en-US" sz="2000" dirty="0"/>
                  <a:t>从而得：</a:t>
                </a:r>
                <a:endParaRPr lang="en-US" altLang="zh-CN" sz="2000" dirty="0"/>
              </a:p>
              <a:p>
                <a:pPr lvl="1"/>
                <a14:m>
                  <m:oMath xmlns:m="http://schemas.openxmlformats.org/officeDocument/2006/math">
                    <m:r>
                      <a:rPr lang="en-US" altLang="zh-CN" sz="2000" b="1" i="1">
                        <a:solidFill>
                          <a:srgbClr val="FF0000"/>
                        </a:solidFill>
                        <a:latin typeface="Cambria Math" panose="02040503050406030204" pitchFamily="18" charset="0"/>
                      </a:rPr>
                      <m:t>𝒎𝒂</m:t>
                    </m:r>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𝒚</m:t>
                        </m:r>
                      </m:sub>
                    </m:sSub>
                    <m:sSup>
                      <m:sSupPr>
                        <m:ctrlPr>
                          <a:rPr lang="en-US" altLang="zh-CN" sz="2000" b="1" i="1">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𝒃</m:t>
                        </m:r>
                      </m:e>
                      <m:sup>
                        <m:r>
                          <a:rPr lang="en-US" altLang="zh-CN" sz="2000" b="1" i="1">
                            <a:solidFill>
                              <a:srgbClr val="FF0000"/>
                            </a:solidFill>
                            <a:latin typeface="Cambria Math" panose="02040503050406030204" pitchFamily="18" charset="0"/>
                          </a:rPr>
                          <m:t>𝑻</m:t>
                        </m:r>
                      </m:sup>
                    </m:sSup>
                    <m:r>
                      <a:rPr lang="en-US" altLang="zh-CN" sz="2000" b="1" i="1">
                        <a:solidFill>
                          <a:srgbClr val="FF0000"/>
                        </a:solidFill>
                        <a:latin typeface="Cambria Math" panose="02040503050406030204" pitchFamily="18" charset="0"/>
                      </a:rPr>
                      <m:t>𝒚</m:t>
                    </m:r>
                    <m:r>
                      <a:rPr lang="en-US" altLang="zh-CN" sz="2000" b="1" i="1">
                        <a:solidFill>
                          <a:srgbClr val="FF0000"/>
                        </a:solidFill>
                        <a:latin typeface="Cambria Math" panose="02040503050406030204" pitchFamily="18" charset="0"/>
                      </a:rPr>
                      <m:t>, </m:t>
                    </m:r>
                    <m:r>
                      <a:rPr lang="en-US" altLang="zh-CN" sz="2000" b="1" i="1">
                        <a:solidFill>
                          <a:srgbClr val="FF0000"/>
                        </a:solidFill>
                        <a:latin typeface="Cambria Math" panose="02040503050406030204" pitchFamily="18" charset="0"/>
                      </a:rPr>
                      <m:t>𝒔</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𝒕</m:t>
                    </m:r>
                    <m:r>
                      <a:rPr lang="en-US" altLang="zh-CN" sz="2000" b="1" i="1">
                        <a:solidFill>
                          <a:srgbClr val="FF0000"/>
                        </a:solidFill>
                        <a:latin typeface="Cambria Math" panose="02040503050406030204" pitchFamily="18" charset="0"/>
                      </a:rPr>
                      <m:t>. </m:t>
                    </m:r>
                    <m:sSup>
                      <m:sSupPr>
                        <m:ctrlPr>
                          <a:rPr lang="en-US" altLang="zh-CN" sz="2000" b="1" i="1">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𝑨</m:t>
                        </m:r>
                      </m:e>
                      <m:sup>
                        <m:r>
                          <a:rPr lang="en-US" altLang="zh-CN" sz="2000" b="1" i="1">
                            <a:solidFill>
                              <a:srgbClr val="FF0000"/>
                            </a:solidFill>
                            <a:latin typeface="Cambria Math" panose="02040503050406030204" pitchFamily="18" charset="0"/>
                          </a:rPr>
                          <m:t>𝑻</m:t>
                        </m:r>
                      </m:sup>
                    </m:sSup>
                    <m:r>
                      <a:rPr lang="en-US" altLang="zh-CN" sz="2000" b="1" i="1">
                        <a:solidFill>
                          <a:srgbClr val="FF0000"/>
                        </a:solidFill>
                        <a:latin typeface="Cambria Math" panose="02040503050406030204" pitchFamily="18" charset="0"/>
                      </a:rPr>
                      <m:t>𝒚</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𝒄</m:t>
                    </m:r>
                    <m:r>
                      <a:rPr lang="en-US" altLang="zh-CN" sz="2000" b="1">
                        <a:solidFill>
                          <a:srgbClr val="FF0000"/>
                        </a:solidFill>
                        <a:latin typeface="Cambria Math" panose="02040503050406030204" pitchFamily="18" charset="0"/>
                      </a:rPr>
                      <m:t>      </m:t>
                    </m:r>
                    <m:r>
                      <a:rPr lang="en-US" altLang="zh-CN" sz="2000" b="1" i="1">
                        <a:solidFill>
                          <a:srgbClr val="FF0000"/>
                        </a:solidFill>
                        <a:latin typeface="Cambria Math" panose="02040503050406030204" pitchFamily="18" charset="0"/>
                      </a:rPr>
                      <m:t>(∗)</m:t>
                    </m:r>
                  </m:oMath>
                </a14:m>
                <a:endParaRPr lang="en-US" altLang="zh-CN" sz="2000" dirty="0">
                  <a:solidFill>
                    <a:srgbClr val="FF0000"/>
                  </a:solidFill>
                </a:endParaRPr>
              </a:p>
              <a:p>
                <a:r>
                  <a:rPr lang="zh-CN" altLang="en-US" sz="2400" dirty="0"/>
                  <a:t>问题：上述（*）式的对偶问题是什么？</a:t>
                </a:r>
                <a:endParaRPr lang="en-US" altLang="zh-CN" sz="2400" dirty="0"/>
              </a:p>
              <a:p>
                <a:pPr lvl="1"/>
                <a:r>
                  <a:rPr lang="zh-CN" altLang="en-US" sz="2000" dirty="0"/>
                  <a:t>等价地：</a:t>
                </a:r>
                <a14:m>
                  <m:oMath xmlns:m="http://schemas.openxmlformats.org/officeDocument/2006/math">
                    <m:r>
                      <a:rPr lang="en-US" altLang="zh-CN" sz="2000" b="1" i="1">
                        <a:latin typeface="Cambria Math" panose="02040503050406030204" pitchFamily="18" charset="0"/>
                      </a:rPr>
                      <m:t>𝒎𝒊</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𝒏</m:t>
                        </m:r>
                      </m:e>
                      <m:sub>
                        <m:r>
                          <a:rPr lang="en-US" altLang="zh-CN" sz="2000" b="1" i="1">
                            <a:latin typeface="Cambria Math" panose="02040503050406030204" pitchFamily="18" charset="0"/>
                          </a:rPr>
                          <m:t>𝒚</m:t>
                        </m:r>
                      </m:sub>
                    </m:sSub>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𝒄</m:t>
                    </m:r>
                  </m:oMath>
                </a14:m>
                <a:endParaRPr lang="en-US" altLang="zh-CN" sz="2000" dirty="0"/>
              </a:p>
              <a:p>
                <a:pPr lvl="1"/>
                <a:r>
                  <a:rPr lang="zh-CN" altLang="en-US" sz="2000" dirty="0"/>
                  <a:t>对不等式约束引入拉格朗日乘子</a:t>
                </a:r>
                <a14:m>
                  <m:oMath xmlns:m="http://schemas.openxmlformats.org/officeDocument/2006/math">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en-US" altLang="zh-CN" sz="2000" dirty="0"/>
                  <a:t>,</a:t>
                </a:r>
                <a:r>
                  <a:rPr lang="zh-CN" altLang="en-US" sz="2000" dirty="0"/>
                  <a:t>则拉格朗日函数为</a:t>
                </a:r>
                <a14:m>
                  <m:oMath xmlns:m="http://schemas.openxmlformats.org/officeDocument/2006/math">
                    <m:r>
                      <a:rPr lang="en-US" altLang="zh-CN" sz="2000" b="1" i="1">
                        <a:latin typeface="Cambria Math" panose="02040503050406030204" pitchFamily="18" charset="0"/>
                      </a:rPr>
                      <m:t>𝑳</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𝒙</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𝑻</m:t>
                        </m:r>
                      </m:sup>
                    </m:sSup>
                    <m:d>
                      <m:dPr>
                        <m:ctrlPr>
                          <a:rPr lang="en-US" altLang="zh-CN" sz="2000" b="1"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𝑨</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𝒄</m:t>
                        </m:r>
                      </m:e>
                    </m:d>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𝒄</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𝑨𝒙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e>
                        </m:d>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𝒚</m:t>
                    </m:r>
                  </m:oMath>
                </a14:m>
                <a:endParaRPr lang="en-US" altLang="zh-CN" sz="2000" dirty="0"/>
              </a:p>
              <a:p>
                <a:pPr lvl="1"/>
                <a:r>
                  <a:rPr lang="zh-CN" altLang="en-US" sz="2000" dirty="0"/>
                  <a:t>因此对偶函数</a:t>
                </a:r>
                <a14:m>
                  <m:oMath xmlns:m="http://schemas.openxmlformats.org/officeDocument/2006/math">
                    <m:r>
                      <a:rPr lang="en-US" altLang="zh-CN" sz="2000" b="1" i="1">
                        <a:latin typeface="Cambria Math" panose="02040503050406030204" pitchFamily="18" charset="0"/>
                      </a:rPr>
                      <m:t>𝜽</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b="1" i="1">
                        <a:latin typeface="Cambria Math" panose="02040503050406030204" pitchFamily="18" charset="0"/>
                      </a:rPr>
                      <m:t>=</m:t>
                    </m:r>
                    <m:r>
                      <a:rPr lang="en-US" altLang="zh-CN" sz="2000" b="1" i="1">
                        <a:latin typeface="Cambria Math" panose="02040503050406030204" pitchFamily="18" charset="0"/>
                      </a:rPr>
                      <m:t>𝒊𝒏</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𝒚</m:t>
                        </m:r>
                      </m:sub>
                    </m:sSub>
                    <m:r>
                      <a:rPr lang="en-US" altLang="zh-CN" sz="2000" b="1" i="1">
                        <a:latin typeface="Cambria Math" panose="02040503050406030204" pitchFamily="18" charset="0"/>
                      </a:rPr>
                      <m:t>𝑳</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𝒚</m:t>
                        </m:r>
                        <m:r>
                          <a:rPr lang="en-US" altLang="zh-CN" sz="2000" b="1" i="1">
                            <a:latin typeface="Cambria Math" panose="02040503050406030204" pitchFamily="18" charset="0"/>
                          </a:rPr>
                          <m:t>,</m:t>
                        </m:r>
                        <m:r>
                          <a:rPr lang="en-US" altLang="zh-CN" sz="2000" b="1" i="1">
                            <a:latin typeface="Cambria Math" panose="02040503050406030204" pitchFamily="18" charset="0"/>
                          </a:rPr>
                          <m:t>𝒙</m:t>
                        </m:r>
                      </m:e>
                    </m:d>
                    <m:r>
                      <a:rPr lang="en-US" altLang="zh-CN" sz="2000" b="1" i="1">
                        <a:latin typeface="Cambria Math" panose="02040503050406030204" pitchFamily="18" charset="0"/>
                      </a:rPr>
                      <m:t>=</m:t>
                    </m:r>
                    <m:d>
                      <m:dPr>
                        <m:begChr m:val="{"/>
                        <m:endChr m:val=""/>
                        <m:ctrlPr>
                          <a:rPr lang="en-US" altLang="zh-CN" sz="2000" b="1" i="1">
                            <a:latin typeface="Cambria Math" panose="02040503050406030204" pitchFamily="18" charset="0"/>
                          </a:rPr>
                        </m:ctrlPr>
                      </m:dPr>
                      <m:e>
                        <m:m>
                          <m:mPr>
                            <m:mcs>
                              <m:mc>
                                <m:mcPr>
                                  <m:count m:val="2"/>
                                  <m:mcJc m:val="center"/>
                                </m:mcPr>
                              </m:mc>
                            </m:mcs>
                            <m:ctrlPr>
                              <a:rPr lang="en-US" altLang="zh-CN" sz="2000" b="1" i="1">
                                <a:latin typeface="Cambria Math" panose="02040503050406030204" pitchFamily="18" charset="0"/>
                              </a:rPr>
                            </m:ctrlPr>
                          </m:mPr>
                          <m:mr>
                            <m:e>
                              <m:r>
                                <m:rPr>
                                  <m:brk m:alnAt="7"/>
                                </m:rP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m:rPr>
                                      <m:brk m:alnAt="7"/>
                                    </m:rPr>
                                    <a:rPr lang="en-US" altLang="zh-CN" sz="2000" b="1" i="1">
                                      <a:latin typeface="Cambria Math" panose="02040503050406030204" pitchFamily="18" charset="0"/>
                                    </a:rPr>
                                    <m:t>𝒄</m:t>
                                  </m:r>
                                </m:e>
                                <m:sup>
                                  <m:r>
                                    <m:rPr>
                                      <m:brk m:alnAt="7"/>
                                    </m:rPr>
                                    <a:rPr lang="en-US" altLang="zh-CN" sz="2000" b="1" i="1">
                                      <a:latin typeface="Cambria Math" panose="02040503050406030204" pitchFamily="18" charset="0"/>
                                    </a:rPr>
                                    <m:t>𝑻</m:t>
                                  </m:r>
                                </m:sup>
                              </m:sSup>
                              <m:r>
                                <m:rPr>
                                  <m:brk m:alnAt="7"/>
                                </m:rPr>
                                <a:rPr lang="en-US" altLang="zh-CN" sz="2000" b="1" i="1">
                                  <a:latin typeface="Cambria Math" panose="02040503050406030204" pitchFamily="18" charset="0"/>
                                </a:rPr>
                                <m:t>𝒙</m:t>
                              </m:r>
                            </m:e>
                            <m:e>
                              <m:r>
                                <a:rPr lang="en-US" altLang="zh-CN" sz="2000" b="1" i="1">
                                  <a:latin typeface="Cambria Math" panose="02040503050406030204" pitchFamily="18" charset="0"/>
                                </a:rPr>
                                <m:t>𝑨𝒙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e>
                          </m:mr>
                          <m:mr>
                            <m:e>
                              <m:r>
                                <a:rPr lang="en-US" altLang="zh-CN" sz="2000" b="1" i="1">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相应的对偶问题是：</a:t>
                </a:r>
                <a14:m>
                  <m:oMath xmlns:m="http://schemas.openxmlformats.org/officeDocument/2006/math">
                    <m:r>
                      <a:rPr lang="en-US" altLang="zh-CN" sz="2000" b="1" i="1">
                        <a:latin typeface="Cambria Math" panose="02040503050406030204" pitchFamily="18" charset="0"/>
                      </a:rPr>
                      <m:t>𝒎𝒂</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𝒙</m:t>
                        </m:r>
                      </m:sub>
                    </m:sSub>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𝒄</m:t>
                        </m:r>
                      </m:e>
                      <m:sup>
                        <m:r>
                          <a:rPr lang="en-US" altLang="zh-CN" sz="2000" b="1" i="1">
                            <a:latin typeface="Cambria Math" panose="02040503050406030204" pitchFamily="18" charset="0"/>
                          </a:rPr>
                          <m:t>𝑻</m:t>
                        </m:r>
                      </m:sup>
                    </m:sSup>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𝑨𝒙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𝟎</m:t>
                    </m:r>
                  </m:oMath>
                </a14:m>
                <a:r>
                  <a:rPr lang="en-US" altLang="zh-CN" sz="2000" dirty="0"/>
                  <a:t>,</a:t>
                </a:r>
                <a:r>
                  <a:rPr lang="zh-CN" altLang="en-US" sz="2000" dirty="0"/>
                  <a:t>这与原问题等价！</a:t>
                </a:r>
              </a:p>
              <a:p>
                <a:endParaRPr lang="zh-CN" altLang="en-US" dirty="0"/>
              </a:p>
            </p:txBody>
          </p:sp>
        </mc:Choice>
        <mc:Fallback>
          <p:sp>
            <p:nvSpPr>
              <p:cNvPr id="3" name="内容占位符 2">
                <a:extLst>
                  <a:ext uri="{FF2B5EF4-FFF2-40B4-BE49-F238E27FC236}">
                    <a16:creationId xmlns:a16="http://schemas.microsoft.com/office/drawing/2014/main" id="{3BB21B8C-7979-46FC-845B-917F149D8032}"/>
                  </a:ext>
                </a:extLst>
              </p:cNvPr>
              <p:cNvSpPr>
                <a:spLocks noGrp="1" noRot="1" noChangeAspect="1" noMove="1" noResize="1" noEditPoints="1" noAdjustHandles="1" noChangeArrowheads="1" noChangeShapeType="1" noTextEdit="1"/>
              </p:cNvSpPr>
              <p:nvPr>
                <p:ph idx="1"/>
              </p:nvPr>
            </p:nvSpPr>
            <p:spPr>
              <a:blipFill>
                <a:blip r:embed="rId2"/>
                <a:stretch>
                  <a:fillRect l="-522" t="-1961"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13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89376-B0DF-42D9-8CB0-3EA917C26832}"/>
              </a:ext>
            </a:extLst>
          </p:cNvPr>
          <p:cNvSpPr>
            <a:spLocks noGrp="1"/>
          </p:cNvSpPr>
          <p:nvPr>
            <p:ph type="title"/>
          </p:nvPr>
        </p:nvSpPr>
        <p:spPr/>
        <p:txBody>
          <a:bodyPr/>
          <a:lstStyle/>
          <a:p>
            <a:r>
              <a:rPr lang="en-US" altLang="zh-CN" dirty="0"/>
              <a:t>6.5 </a:t>
            </a:r>
            <a:r>
              <a:rPr lang="zh-CN" altLang="en-US" dirty="0"/>
              <a:t>有约束优化：</a:t>
            </a:r>
            <a:r>
              <a:rPr lang="en-US" altLang="zh-CN" dirty="0"/>
              <a:t> </a:t>
            </a:r>
            <a:r>
              <a:rPr lang="zh-CN" altLang="en-US" dirty="0"/>
              <a:t>对偶</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32DAF8B-A63D-421C-9AED-F2F3B30D323A}"/>
                  </a:ext>
                </a:extLst>
              </p:cNvPr>
              <p:cNvSpPr>
                <a:spLocks noGrp="1"/>
              </p:cNvSpPr>
              <p:nvPr>
                <p:ph idx="1"/>
              </p:nvPr>
            </p:nvSpPr>
            <p:spPr/>
            <p:txBody>
              <a:bodyPr>
                <a:normAutofit fontScale="77500" lnSpcReduction="20000"/>
              </a:bodyPr>
              <a:lstStyle/>
              <a:p>
                <a:r>
                  <a:rPr lang="en-US" altLang="zh-CN" sz="1800" b="1" dirty="0">
                    <a:solidFill>
                      <a:srgbClr val="FF0000"/>
                    </a:solidFill>
                  </a:rPr>
                  <a:t>1.</a:t>
                </a:r>
                <a14:m>
                  <m:oMath xmlns:m="http://schemas.openxmlformats.org/officeDocument/2006/math">
                    <m:r>
                      <a:rPr lang="en-US" altLang="zh-CN" sz="1800" b="1" i="1">
                        <a:latin typeface="Cambria Math" panose="02040503050406030204" pitchFamily="18" charset="0"/>
                      </a:rPr>
                      <m:t>𝒎𝒊𝒏</m:t>
                    </m:r>
                    <m:r>
                      <a:rPr lang="en-US" altLang="zh-CN" sz="1800" b="1" i="1">
                        <a:latin typeface="Cambria Math" panose="02040503050406030204" pitchFamily="18" charset="0"/>
                      </a:rPr>
                      <m:t> </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 </m:t>
                    </m:r>
                    <m:r>
                      <a:rPr lang="en-US" altLang="zh-CN" sz="1800" b="1" i="1">
                        <a:latin typeface="Cambria Math" panose="02040503050406030204" pitchFamily="18" charset="0"/>
                      </a:rPr>
                      <m:t>𝒔</m:t>
                    </m:r>
                    <m:r>
                      <a:rPr lang="en-US" altLang="zh-CN" sz="1800" b="1" i="1">
                        <a:latin typeface="Cambria Math" panose="02040503050406030204" pitchFamily="18" charset="0"/>
                      </a:rPr>
                      <m:t>.</m:t>
                    </m:r>
                    <m:r>
                      <a:rPr lang="en-US" altLang="zh-CN" sz="1800" b="1" i="1">
                        <a:latin typeface="Cambria Math" panose="02040503050406030204" pitchFamily="18" charset="0"/>
                      </a:rPr>
                      <m:t>𝒕</m:t>
                    </m:r>
                    <m:r>
                      <a:rPr lang="en-US" altLang="zh-CN" sz="1800" b="1" i="1">
                        <a:latin typeface="Cambria Math" panose="02040503050406030204" pitchFamily="18" charset="0"/>
                      </a:rPr>
                      <m:t>. </m:t>
                    </m:r>
                    <m:r>
                      <a:rPr lang="en-US" altLang="zh-CN" sz="1800" b="1" i="1">
                        <a:latin typeface="Cambria Math" panose="02040503050406030204" pitchFamily="18" charset="0"/>
                      </a:rPr>
                      <m:t>𝑨𝒙</m:t>
                    </m:r>
                    <m:r>
                      <a:rPr lang="en-US" altLang="zh-CN" sz="1800" b="1" i="1">
                        <a:latin typeface="Cambria Math" panose="02040503050406030204" pitchFamily="18" charset="0"/>
                      </a:rPr>
                      <m:t>−</m:t>
                    </m:r>
                    <m:r>
                      <a:rPr lang="en-US" altLang="zh-CN" sz="1800" b="1" i="1">
                        <a:latin typeface="Cambria Math" panose="02040503050406030204" pitchFamily="18" charset="0"/>
                      </a:rPr>
                      <m:t>𝒃</m:t>
                    </m:r>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r>
                  <a:rPr lang="zh-CN" altLang="en-US" sz="1800" dirty="0"/>
                  <a:t>的对偶问题</a:t>
                </a:r>
                <a:endParaRPr lang="en-US" altLang="zh-CN" sz="1800" dirty="0"/>
              </a:p>
              <a:p>
                <a14:m>
                  <m:oMath xmlns:m="http://schemas.openxmlformats.org/officeDocument/2006/math">
                    <m:r>
                      <a:rPr lang="en-US" altLang="zh-CN" sz="1800" b="1" i="1">
                        <a:solidFill>
                          <a:srgbClr val="FF0000"/>
                        </a:solidFill>
                        <a:latin typeface="Cambria Math" panose="02040503050406030204" pitchFamily="18" charset="0"/>
                      </a:rPr>
                      <m:t>𝟐</m:t>
                    </m:r>
                    <m:r>
                      <a:rPr lang="en-US" altLang="zh-CN" sz="1800" b="1" i="1">
                        <a:solidFill>
                          <a:srgbClr val="FF0000"/>
                        </a:solidFill>
                        <a:latin typeface="Cambria Math" panose="02040503050406030204" pitchFamily="18" charset="0"/>
                      </a:rPr>
                      <m:t>.</m:t>
                    </m:r>
                    <m:r>
                      <a:rPr lang="en-US" altLang="zh-CN" sz="1800" b="1" i="1">
                        <a:latin typeface="Cambria Math" panose="02040503050406030204" pitchFamily="18" charset="0"/>
                      </a:rPr>
                      <m:t>𝒎𝒊𝒏</m:t>
                    </m:r>
                    <m:f>
                      <m:fPr>
                        <m:ctrlPr>
                          <a:rPr lang="en-US" altLang="zh-CN" sz="1800" b="1" i="1">
                            <a:latin typeface="Cambria Math" panose="02040503050406030204" pitchFamily="18" charset="0"/>
                          </a:rPr>
                        </m:ctrlPr>
                      </m:fPr>
                      <m:num>
                        <m:r>
                          <a:rPr lang="en-US" altLang="zh-CN" sz="1800" b="1" i="1">
                            <a:latin typeface="Cambria Math" panose="02040503050406030204" pitchFamily="18" charset="0"/>
                          </a:rPr>
                          <m:t>𝟏</m:t>
                        </m:r>
                      </m:num>
                      <m:den>
                        <m:r>
                          <a:rPr lang="en-US" altLang="zh-CN" sz="1800" b="1" i="1">
                            <a:latin typeface="Cambria Math" panose="02040503050406030204" pitchFamily="18" charset="0"/>
                          </a:rPr>
                          <m:t>𝟐</m:t>
                        </m:r>
                      </m:den>
                    </m:f>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𝑮𝒙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 </m:t>
                    </m:r>
                    <m:r>
                      <a:rPr lang="en-US" altLang="zh-CN" sz="1800" b="1" i="1">
                        <a:latin typeface="Cambria Math" panose="02040503050406030204" pitchFamily="18" charset="0"/>
                      </a:rPr>
                      <m:t>𝒔</m:t>
                    </m:r>
                    <m:r>
                      <a:rPr lang="en-US" altLang="zh-CN" sz="1800" b="1" i="1">
                        <a:latin typeface="Cambria Math" panose="02040503050406030204" pitchFamily="18" charset="0"/>
                      </a:rPr>
                      <m:t>.</m:t>
                    </m:r>
                    <m:r>
                      <a:rPr lang="en-US" altLang="zh-CN" sz="1800" b="1" i="1">
                        <a:latin typeface="Cambria Math" panose="02040503050406030204" pitchFamily="18" charset="0"/>
                      </a:rPr>
                      <m:t>𝒕</m:t>
                    </m:r>
                    <m:r>
                      <a:rPr lang="en-US" altLang="zh-CN" sz="1800" b="1" i="1">
                        <a:latin typeface="Cambria Math" panose="02040503050406030204" pitchFamily="18" charset="0"/>
                      </a:rPr>
                      <m:t>. </m:t>
                    </m:r>
                    <m:r>
                      <a:rPr lang="en-US" altLang="zh-CN" sz="1800" b="1" i="1">
                        <a:latin typeface="Cambria Math" panose="02040503050406030204" pitchFamily="18" charset="0"/>
                      </a:rPr>
                      <m:t>𝑨𝒙</m:t>
                    </m:r>
                    <m:r>
                      <a:rPr lang="en-US" altLang="zh-CN" sz="1800" b="1" i="1">
                        <a:latin typeface="Cambria Math" panose="02040503050406030204" pitchFamily="18" charset="0"/>
                      </a:rPr>
                      <m:t>−</m:t>
                    </m:r>
                    <m:r>
                      <a:rPr lang="en-US" altLang="zh-CN" sz="1800" b="1" i="1">
                        <a:latin typeface="Cambria Math" panose="02040503050406030204" pitchFamily="18" charset="0"/>
                      </a:rPr>
                      <m:t>𝒃</m:t>
                    </m:r>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r>
                  <a:rPr lang="zh-CN" altLang="en-US" sz="1800" dirty="0"/>
                  <a:t>的对偶问题，</a:t>
                </a:r>
                <a14:m>
                  <m:oMath xmlns:m="http://schemas.openxmlformats.org/officeDocument/2006/math">
                    <m:r>
                      <a:rPr lang="en-US" altLang="zh-CN" sz="1800" b="1" i="1">
                        <a:latin typeface="Cambria Math" panose="02040503050406030204" pitchFamily="18" charset="0"/>
                      </a:rPr>
                      <m:t>𝑮</m:t>
                    </m:r>
                  </m:oMath>
                </a14:m>
                <a:r>
                  <a:rPr lang="zh-CN" altLang="en-US" sz="1800" dirty="0"/>
                  <a:t>对称正定</a:t>
                </a:r>
                <a:endParaRPr lang="en-US" altLang="zh-CN" sz="1800" dirty="0"/>
              </a:p>
              <a:p>
                <a:r>
                  <a:rPr lang="zh-CN" altLang="en-US" sz="1800" dirty="0">
                    <a:solidFill>
                      <a:srgbClr val="FF0000"/>
                    </a:solidFill>
                  </a:rPr>
                  <a:t>解</a:t>
                </a:r>
                <a:r>
                  <a:rPr lang="en-US" altLang="zh-CN" sz="1800" dirty="0">
                    <a:solidFill>
                      <a:srgbClr val="FF0000"/>
                    </a:solidFill>
                  </a:rPr>
                  <a:t>1</a:t>
                </a:r>
                <a:r>
                  <a:rPr lang="zh-CN" altLang="en-US" sz="1800" dirty="0"/>
                  <a:t>：</a:t>
                </a:r>
                <a14:m>
                  <m:oMath xmlns:m="http://schemas.openxmlformats.org/officeDocument/2006/math">
                    <m:r>
                      <a:rPr lang="en-US" altLang="zh-CN" sz="1800" b="1" i="1">
                        <a:latin typeface="Cambria Math" panose="02040503050406030204" pitchFamily="18" charset="0"/>
                      </a:rPr>
                      <m:t>𝜽</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𝝀</m:t>
                        </m:r>
                      </m:e>
                    </m:d>
                    <m:r>
                      <a:rPr lang="en-US" altLang="zh-CN" sz="1800" b="1" i="1">
                        <a:latin typeface="Cambria Math" panose="02040503050406030204" pitchFamily="18" charset="0"/>
                      </a:rPr>
                      <m:t>=</m:t>
                    </m:r>
                    <m:r>
                      <a:rPr lang="en-US" altLang="zh-CN" sz="1800" b="1" i="1">
                        <a:latin typeface="Cambria Math" panose="02040503050406030204" pitchFamily="18" charset="0"/>
                      </a:rPr>
                      <m:t>𝒊𝒏</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𝒇</m:t>
                        </m:r>
                      </m:e>
                      <m:sub>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r>
                          <a:rPr lang="en-US" altLang="zh-CN" sz="1800" b="1" i="1">
                            <a:latin typeface="Cambria Math" panose="02040503050406030204" pitchFamily="18" charset="0"/>
                          </a:rPr>
                          <m:t>ℒ</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𝒙</m:t>
                            </m:r>
                            <m:r>
                              <a:rPr lang="en-US" altLang="zh-CN" sz="1800" b="1" i="1">
                                <a:latin typeface="Cambria Math" panose="02040503050406030204" pitchFamily="18" charset="0"/>
                              </a:rPr>
                              <m:t>,</m:t>
                            </m:r>
                            <m:r>
                              <a:rPr lang="en-US" altLang="zh-CN" sz="1800" b="1" i="1">
                                <a:latin typeface="Cambria Math" panose="02040503050406030204" pitchFamily="18" charset="0"/>
                              </a:rPr>
                              <m:t>𝝀</m:t>
                            </m:r>
                          </m:e>
                        </m:d>
                      </m:e>
                    </m:d>
                    <m:r>
                      <a:rPr lang="en-US" altLang="zh-CN" sz="1800" b="1" i="1">
                        <a:latin typeface="Cambria Math" panose="02040503050406030204" pitchFamily="18" charset="0"/>
                      </a:rPr>
                      <m:t>=</m:t>
                    </m:r>
                    <m:r>
                      <a:rPr lang="en-US" altLang="zh-CN" sz="1800" b="1" i="1">
                        <a:latin typeface="Cambria Math" panose="02040503050406030204" pitchFamily="18" charset="0"/>
                      </a:rPr>
                      <m:t>𝒊𝒏</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𝒇</m:t>
                        </m:r>
                      </m:e>
                      <m:sub>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𝑻</m:t>
                            </m:r>
                          </m:sup>
                        </m:sSup>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𝑨𝒙</m:t>
                            </m:r>
                            <m:r>
                              <a:rPr lang="en-US" altLang="zh-CN" sz="1800" b="1" i="1">
                                <a:latin typeface="Cambria Math" panose="02040503050406030204" pitchFamily="18" charset="0"/>
                              </a:rPr>
                              <m:t>−</m:t>
                            </m:r>
                            <m:r>
                              <a:rPr lang="en-US" altLang="zh-CN" sz="1800" b="1" i="1">
                                <a:latin typeface="Cambria Math" panose="02040503050406030204" pitchFamily="18" charset="0"/>
                              </a:rPr>
                              <m:t>𝒃</m:t>
                            </m:r>
                          </m:e>
                        </m:d>
                      </m:e>
                    </m:d>
                    <m:r>
                      <a:rPr lang="en-US" altLang="zh-CN" sz="1800" b="1" i="1">
                        <a:latin typeface="Cambria Math" panose="02040503050406030204" pitchFamily="18" charset="0"/>
                      </a:rPr>
                      <m:t>=</m:t>
                    </m:r>
                    <m:r>
                      <a:rPr lang="en-US" altLang="zh-CN" sz="1800" b="1" i="1">
                        <a:latin typeface="Cambria Math" panose="02040503050406030204" pitchFamily="18" charset="0"/>
                      </a:rPr>
                      <m:t>𝒊𝒏</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𝒇</m:t>
                        </m:r>
                      </m:e>
                      <m:sub>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d>
                          <m:dPr>
                            <m:ctrlPr>
                              <a:rPr lang="en-US" altLang="zh-CN" sz="1800" b="1" i="1">
                                <a:latin typeface="Cambria Math" panose="02040503050406030204" pitchFamily="18" charset="0"/>
                              </a:rPr>
                            </m:ctrlPr>
                          </m:dPr>
                          <m:e>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𝑨</m:t>
                            </m:r>
                          </m:e>
                        </m:d>
                        <m:r>
                          <a:rPr lang="en-US" altLang="zh-CN" sz="1800" b="1" i="1">
                            <a:latin typeface="Cambria Math" panose="02040503050406030204" pitchFamily="18" charset="0"/>
                          </a:rPr>
                          <m:t>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𝒃</m:t>
                        </m:r>
                      </m:e>
                    </m:d>
                  </m:oMath>
                </a14:m>
                <a:endParaRPr lang="en-US" altLang="zh-CN" sz="1800" dirty="0"/>
              </a:p>
              <a:p>
                <a:pPr lvl="1"/>
                <a:r>
                  <a:rPr lang="zh-CN" altLang="en-US" sz="1600" dirty="0"/>
                  <a:t>显然，若</a:t>
                </a:r>
                <a14:m>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𝒄</m:t>
                        </m:r>
                      </m:e>
                      <m:sup>
                        <m:r>
                          <a:rPr lang="en-US" altLang="zh-CN" sz="1600" b="1" i="1">
                            <a:latin typeface="Cambria Math" panose="02040503050406030204" pitchFamily="18" charset="0"/>
                          </a:rPr>
                          <m:t>𝑻</m:t>
                        </m:r>
                      </m:sup>
                    </m:sSup>
                    <m:r>
                      <a:rPr lang="en-US" altLang="zh-CN" sz="1600" b="1" i="1">
                        <a:latin typeface="Cambria Math" panose="02040503050406030204" pitchFamily="18" charset="0"/>
                      </a:rPr>
                      <m:t>−</m:t>
                    </m:r>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𝝀</m:t>
                        </m:r>
                      </m:e>
                      <m:sup>
                        <m:r>
                          <a:rPr lang="en-US" altLang="zh-CN" sz="1600" b="1" i="1">
                            <a:latin typeface="Cambria Math" panose="02040503050406030204" pitchFamily="18" charset="0"/>
                          </a:rPr>
                          <m:t>𝑻</m:t>
                        </m:r>
                      </m:sup>
                    </m:sSup>
                    <m:r>
                      <a:rPr lang="en-US" altLang="zh-CN" sz="1600" b="1" i="1">
                        <a:latin typeface="Cambria Math" panose="02040503050406030204" pitchFamily="18" charset="0"/>
                      </a:rPr>
                      <m:t>𝑨</m:t>
                    </m:r>
                    <m:r>
                      <a:rPr lang="en-US" altLang="zh-CN" sz="1600" b="1" i="1">
                        <a:latin typeface="Cambria Math" panose="02040503050406030204" pitchFamily="18" charset="0"/>
                      </a:rPr>
                      <m:t>≠</m:t>
                    </m:r>
                    <m:r>
                      <a:rPr lang="en-US" altLang="zh-CN" sz="1600" b="1" i="1">
                        <a:latin typeface="Cambria Math" panose="02040503050406030204" pitchFamily="18" charset="0"/>
                      </a:rPr>
                      <m:t>𝟎</m:t>
                    </m:r>
                  </m:oMath>
                </a14:m>
                <a:r>
                  <a:rPr lang="en-US" altLang="zh-CN" sz="1600" dirty="0"/>
                  <a:t>,</a:t>
                </a:r>
                <a:r>
                  <a:rPr lang="zh-CN" altLang="en-US" sz="1600" dirty="0"/>
                  <a:t>则</a:t>
                </a:r>
                <a14:m>
                  <m:oMath xmlns:m="http://schemas.openxmlformats.org/officeDocument/2006/math">
                    <m:r>
                      <a:rPr lang="en-US" altLang="zh-CN" sz="1600" b="1" i="1">
                        <a:latin typeface="Cambria Math" panose="02040503050406030204" pitchFamily="18" charset="0"/>
                      </a:rPr>
                      <m:t>𝜽</m:t>
                    </m:r>
                    <m:d>
                      <m:dPr>
                        <m:ctrlPr>
                          <a:rPr lang="en-US" altLang="zh-CN" sz="1600" b="1" i="1">
                            <a:latin typeface="Cambria Math" panose="02040503050406030204" pitchFamily="18" charset="0"/>
                          </a:rPr>
                        </m:ctrlPr>
                      </m:dPr>
                      <m:e>
                        <m:r>
                          <a:rPr lang="en-US" altLang="zh-CN" sz="1600" b="1" i="1">
                            <a:latin typeface="Cambria Math" panose="02040503050406030204" pitchFamily="18" charset="0"/>
                          </a:rPr>
                          <m:t>𝝀</m:t>
                        </m:r>
                      </m:e>
                    </m:d>
                    <m:r>
                      <a:rPr lang="en-US" altLang="zh-CN" sz="1600" b="1" i="1">
                        <a:latin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m:t>
                    </m:r>
                  </m:oMath>
                </a14:m>
                <a:endParaRPr lang="en-US" altLang="zh-CN" sz="1600" dirty="0"/>
              </a:p>
              <a:p>
                <a:pPr lvl="1"/>
                <a:r>
                  <a:rPr lang="zh-CN" altLang="en-US" sz="1600" dirty="0"/>
                  <a:t>若</a:t>
                </a:r>
                <a14:m>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𝒄</m:t>
                        </m:r>
                      </m:e>
                      <m:sup>
                        <m:r>
                          <a:rPr lang="en-US" altLang="zh-CN" sz="1600" b="1" i="1">
                            <a:latin typeface="Cambria Math" panose="02040503050406030204" pitchFamily="18" charset="0"/>
                          </a:rPr>
                          <m:t>𝑻</m:t>
                        </m:r>
                      </m:sup>
                    </m:sSup>
                    <m:r>
                      <a:rPr lang="en-US" altLang="zh-CN" sz="1600" b="1" i="1">
                        <a:latin typeface="Cambria Math" panose="02040503050406030204" pitchFamily="18" charset="0"/>
                      </a:rPr>
                      <m:t>−</m:t>
                    </m:r>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𝝀</m:t>
                        </m:r>
                      </m:e>
                      <m:sup>
                        <m:r>
                          <a:rPr lang="en-US" altLang="zh-CN" sz="1600" b="1" i="1">
                            <a:latin typeface="Cambria Math" panose="02040503050406030204" pitchFamily="18" charset="0"/>
                          </a:rPr>
                          <m:t>𝑻</m:t>
                        </m:r>
                      </m:sup>
                    </m:sSup>
                    <m:r>
                      <a:rPr lang="en-US" altLang="zh-CN" sz="1600" b="1" i="1">
                        <a:latin typeface="Cambria Math" panose="02040503050406030204" pitchFamily="18" charset="0"/>
                      </a:rPr>
                      <m:t>𝑨</m:t>
                    </m:r>
                    <m:r>
                      <a:rPr lang="en-US" altLang="zh-CN" sz="1600" b="1" i="1">
                        <a:latin typeface="Cambria Math" panose="02040503050406030204" pitchFamily="18" charset="0"/>
                      </a:rPr>
                      <m:t>=</m:t>
                    </m:r>
                    <m:r>
                      <a:rPr lang="en-US" altLang="zh-CN" sz="1600" b="1" i="1">
                        <a:latin typeface="Cambria Math" panose="02040503050406030204" pitchFamily="18" charset="0"/>
                      </a:rPr>
                      <m:t>𝟎</m:t>
                    </m:r>
                  </m:oMath>
                </a14:m>
                <a:r>
                  <a:rPr lang="en-US" altLang="zh-CN" sz="1600" dirty="0"/>
                  <a:t>,</a:t>
                </a:r>
                <a:r>
                  <a:rPr lang="zh-CN" altLang="en-US" sz="1600" dirty="0"/>
                  <a:t>对偶目标函数即为：</a:t>
                </a:r>
                <a14:m>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𝝀</m:t>
                        </m:r>
                      </m:e>
                      <m:sup>
                        <m:r>
                          <a:rPr lang="en-US" altLang="zh-CN" sz="1600" b="1" i="1">
                            <a:latin typeface="Cambria Math" panose="02040503050406030204" pitchFamily="18" charset="0"/>
                          </a:rPr>
                          <m:t>𝑻</m:t>
                        </m:r>
                      </m:sup>
                    </m:sSup>
                    <m:r>
                      <a:rPr lang="en-US" altLang="zh-CN" sz="1600" b="1" i="1">
                        <a:latin typeface="Cambria Math" panose="02040503050406030204" pitchFamily="18" charset="0"/>
                      </a:rPr>
                      <m:t>𝒃</m:t>
                    </m:r>
                  </m:oMath>
                </a14:m>
                <a:r>
                  <a:rPr lang="en-US" altLang="zh-CN" sz="1600" dirty="0"/>
                  <a:t>.</a:t>
                </a:r>
              </a:p>
              <a:p>
                <a:r>
                  <a:rPr lang="zh-CN" altLang="en-US" sz="1800" dirty="0"/>
                  <a:t>最大化</a:t>
                </a:r>
                <a14:m>
                  <m:oMath xmlns:m="http://schemas.openxmlformats.org/officeDocument/2006/math">
                    <m:r>
                      <a:rPr lang="en-US" altLang="zh-CN" sz="1800" b="1" i="1">
                        <a:latin typeface="Cambria Math" panose="02040503050406030204" pitchFamily="18" charset="0"/>
                      </a:rPr>
                      <m:t>𝜽</m:t>
                    </m:r>
                    <m:r>
                      <a:rPr lang="en-US" altLang="zh-CN" sz="1800" b="1" i="1">
                        <a:latin typeface="Cambria Math" panose="02040503050406030204" pitchFamily="18" charset="0"/>
                      </a:rPr>
                      <m:t>(</m:t>
                    </m:r>
                    <m:r>
                      <a:rPr lang="en-US" altLang="zh-CN" sz="1800" b="1" i="1">
                        <a:latin typeface="Cambria Math" panose="02040503050406030204" pitchFamily="18" charset="0"/>
                      </a:rPr>
                      <m:t>𝝀</m:t>
                    </m:r>
                    <m:r>
                      <a:rPr lang="en-US" altLang="zh-CN" sz="1800" b="1" i="1">
                        <a:latin typeface="Cambria Math" panose="02040503050406030204" pitchFamily="18" charset="0"/>
                      </a:rPr>
                      <m:t>)</m:t>
                    </m:r>
                  </m:oMath>
                </a14:m>
                <a:r>
                  <a:rPr lang="zh-CN" altLang="en-US" sz="1800" dirty="0"/>
                  <a:t>时，可以排除</a:t>
                </a:r>
                <a14:m>
                  <m:oMath xmlns:m="http://schemas.openxmlformats.org/officeDocument/2006/math">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m:t>
                    </m:r>
                    <m:r>
                      <a:rPr lang="en-US" altLang="zh-CN" sz="1800" b="1" i="1">
                        <a:latin typeface="Cambria Math" panose="02040503050406030204" pitchFamily="18" charset="0"/>
                      </a:rPr>
                      <m:t>𝝀</m:t>
                    </m:r>
                    <m:r>
                      <a:rPr lang="en-US" altLang="zh-CN" sz="1800" b="1" i="1">
                        <a:latin typeface="Cambria Math" panose="02040503050406030204" pitchFamily="18" charset="0"/>
                      </a:rPr>
                      <m:t>𝑨</m:t>
                    </m:r>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r>
                  <a:rPr lang="zh-CN" altLang="en-US" sz="1800" dirty="0"/>
                  <a:t>的情况，因为</a:t>
                </a:r>
                <a14:m>
                  <m:oMath xmlns:m="http://schemas.openxmlformats.org/officeDocument/2006/math">
                    <m:r>
                      <a:rPr lang="zh-CN" altLang="en-US" sz="1800" dirty="0">
                        <a:latin typeface="Cambria Math" panose="02040503050406030204" pitchFamily="18" charset="0"/>
                      </a:rPr>
                      <m:t>不可能</m:t>
                    </m:r>
                    <m:r>
                      <a:rPr lang="zh-CN" altLang="en-US" sz="1800" b="1" i="1" dirty="0">
                        <a:latin typeface="Cambria Math" panose="02040503050406030204" pitchFamily="18" charset="0"/>
                      </a:rPr>
                      <m:t>在</m:t>
                    </m:r>
                    <m:r>
                      <a:rPr lang="en-US" altLang="zh-CN" sz="1800" b="1" i="1" dirty="0">
                        <a:latin typeface="Cambria Math" panose="02040503050406030204" pitchFamily="18" charset="0"/>
                      </a:rPr>
                      <m:t>𝒒</m:t>
                    </m:r>
                    <m:d>
                      <m:dPr>
                        <m:ctrlPr>
                          <a:rPr lang="en-US" altLang="zh-CN" sz="1800" b="1" i="1" dirty="0">
                            <a:latin typeface="Cambria Math" panose="02040503050406030204" pitchFamily="18" charset="0"/>
                          </a:rPr>
                        </m:ctrlPr>
                      </m:dPr>
                      <m:e>
                        <m:r>
                          <a:rPr lang="en-US" altLang="zh-CN" sz="1800" b="1" i="1" dirty="0">
                            <a:latin typeface="Cambria Math" panose="02040503050406030204" pitchFamily="18" charset="0"/>
                          </a:rPr>
                          <m:t>𝝀</m:t>
                        </m:r>
                      </m:e>
                    </m:d>
                    <m:r>
                      <a:rPr lang="en-US" altLang="zh-CN" sz="1800" b="1" i="1" dirty="0">
                        <a:latin typeface="Cambria Math" panose="02040503050406030204" pitchFamily="18" charset="0"/>
                      </a:rPr>
                      <m:t>=−</m:t>
                    </m:r>
                    <m:r>
                      <a:rPr lang="en-US" altLang="zh-CN" sz="1800" b="1" i="1" dirty="0">
                        <a:latin typeface="Cambria Math" panose="02040503050406030204" pitchFamily="18" charset="0"/>
                      </a:rPr>
                      <m:t>∞</m:t>
                    </m:r>
                  </m:oMath>
                </a14:m>
                <a:r>
                  <a:rPr lang="zh-CN" altLang="en-US" sz="1800" dirty="0"/>
                  <a:t>的地方取得最大值</a:t>
                </a:r>
                <a:r>
                  <a:rPr lang="en-US" altLang="zh-CN" sz="1800" dirty="0"/>
                  <a:t>.</a:t>
                </a:r>
                <a:r>
                  <a:rPr lang="zh-CN" altLang="en-US" sz="1800" dirty="0"/>
                  <a:t>因此问题转化为：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rPr>
                        <m:t>𝒎𝒂</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𝒙</m:t>
                          </m:r>
                        </m:e>
                        <m:sub>
                          <m:r>
                            <a:rPr lang="en-US" altLang="zh-CN" sz="1800" b="1" i="1">
                              <a:latin typeface="Cambria Math" panose="02040503050406030204" pitchFamily="18" charset="0"/>
                            </a:rPr>
                            <m:t>𝝀</m:t>
                          </m:r>
                        </m:sub>
                      </m:sSub>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𝒃</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 </m:t>
                      </m:r>
                      <m:r>
                        <a:rPr lang="en-US" altLang="zh-CN" sz="1800" b="1" i="1">
                          <a:latin typeface="Cambria Math" panose="02040503050406030204" pitchFamily="18" charset="0"/>
                        </a:rPr>
                        <m:t>𝒔</m:t>
                      </m:r>
                      <m:r>
                        <a:rPr lang="en-US" altLang="zh-CN" sz="1800" b="1" i="1">
                          <a:latin typeface="Cambria Math" panose="02040503050406030204" pitchFamily="18" charset="0"/>
                        </a:rPr>
                        <m:t>.</m:t>
                      </m:r>
                      <m:r>
                        <a:rPr lang="en-US" altLang="zh-CN" sz="1800" b="1" i="1">
                          <a:latin typeface="Cambria Math" panose="02040503050406030204" pitchFamily="18" charset="0"/>
                        </a:rPr>
                        <m:t>𝒕</m:t>
                      </m:r>
                      <m:r>
                        <a:rPr lang="en-US" altLang="zh-CN" sz="1800" b="1" i="1">
                          <a:latin typeface="Cambria Math" panose="02040503050406030204" pitchFamily="18" charset="0"/>
                        </a:rPr>
                        <m:t>. </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𝒄</m:t>
                      </m:r>
                      <m:r>
                        <a:rPr lang="en-US" altLang="zh-CN" sz="1800" b="1" i="1">
                          <a:latin typeface="Cambria Math" panose="02040503050406030204" pitchFamily="18" charset="0"/>
                        </a:rPr>
                        <m:t>,</m:t>
                      </m:r>
                      <m:r>
                        <a:rPr lang="en-US" altLang="zh-CN" sz="1800" b="1" i="1">
                          <a:latin typeface="Cambria Math" panose="02040503050406030204" pitchFamily="18" charset="0"/>
                        </a:rPr>
                        <m:t>𝝀</m:t>
                      </m:r>
                      <m:r>
                        <a:rPr lang="en-US" altLang="zh-CN" sz="1800" b="1" i="1">
                          <a:latin typeface="Cambria Math" panose="02040503050406030204" pitchFamily="18" charset="0"/>
                        </a:rPr>
                        <m:t>&gt;</m:t>
                      </m:r>
                      <m:r>
                        <a:rPr lang="en-US" altLang="zh-CN" sz="1800" b="1" i="1">
                          <a:latin typeface="Cambria Math" panose="02040503050406030204" pitchFamily="18" charset="0"/>
                        </a:rPr>
                        <m:t>𝟎</m:t>
                      </m:r>
                    </m:oMath>
                  </m:oMathPara>
                </a14:m>
                <a:endParaRPr lang="en-US" altLang="zh-CN" sz="1800" dirty="0"/>
              </a:p>
              <a:p>
                <a:r>
                  <a:rPr lang="zh-CN" altLang="en-US" sz="1800" dirty="0">
                    <a:solidFill>
                      <a:srgbClr val="FF0000"/>
                    </a:solidFill>
                  </a:rPr>
                  <a:t>解</a:t>
                </a:r>
                <a:r>
                  <a:rPr lang="en-US" altLang="zh-CN" sz="1800" dirty="0">
                    <a:solidFill>
                      <a:srgbClr val="FF0000"/>
                    </a:solidFill>
                  </a:rPr>
                  <a:t>2</a:t>
                </a:r>
                <a:r>
                  <a:rPr lang="zh-CN" altLang="en-US" sz="1800" dirty="0"/>
                  <a:t>：</a:t>
                </a:r>
                <a14:m>
                  <m:oMath xmlns:m="http://schemas.openxmlformats.org/officeDocument/2006/math">
                    <m:r>
                      <a:rPr lang="en-US" altLang="zh-CN" sz="1800" b="1" i="1">
                        <a:latin typeface="Cambria Math" panose="02040503050406030204" pitchFamily="18" charset="0"/>
                      </a:rPr>
                      <m:t>𝜽</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𝝀</m:t>
                        </m:r>
                      </m:e>
                    </m:d>
                    <m:r>
                      <a:rPr lang="en-US" altLang="zh-CN" sz="1800" b="1" i="1">
                        <a:latin typeface="Cambria Math" panose="02040503050406030204" pitchFamily="18" charset="0"/>
                      </a:rPr>
                      <m:t>=</m:t>
                    </m:r>
                    <m:r>
                      <a:rPr lang="en-US" altLang="zh-CN" sz="1800" b="1" i="1">
                        <a:latin typeface="Cambria Math" panose="02040503050406030204" pitchFamily="18" charset="0"/>
                      </a:rPr>
                      <m:t>𝒊𝒏</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𝒇</m:t>
                        </m:r>
                      </m:e>
                      <m:sub>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r>
                          <a:rPr lang="en-US" altLang="zh-CN" sz="1800" b="1" i="1">
                            <a:latin typeface="Cambria Math" panose="02040503050406030204" pitchFamily="18" charset="0"/>
                          </a:rPr>
                          <m:t>ℒ</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𝒙</m:t>
                            </m:r>
                            <m:r>
                              <a:rPr lang="en-US" altLang="zh-CN" sz="1800" b="1" i="1">
                                <a:latin typeface="Cambria Math" panose="02040503050406030204" pitchFamily="18" charset="0"/>
                              </a:rPr>
                              <m:t>,</m:t>
                            </m:r>
                            <m:r>
                              <a:rPr lang="en-US" altLang="zh-CN" sz="1800" b="1" i="1">
                                <a:latin typeface="Cambria Math" panose="02040503050406030204" pitchFamily="18" charset="0"/>
                              </a:rPr>
                              <m:t>𝝀</m:t>
                            </m:r>
                          </m:e>
                        </m:d>
                      </m:e>
                    </m:d>
                    <m:r>
                      <a:rPr lang="en-US" altLang="zh-CN" sz="1800" b="1" i="1">
                        <a:latin typeface="Cambria Math" panose="02040503050406030204" pitchFamily="18" charset="0"/>
                      </a:rPr>
                      <m:t>=</m:t>
                    </m:r>
                    <m:r>
                      <a:rPr lang="en-US" altLang="zh-CN" sz="1800" b="1" i="1">
                        <a:latin typeface="Cambria Math" panose="02040503050406030204" pitchFamily="18" charset="0"/>
                      </a:rPr>
                      <m:t>𝒊𝒏</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𝒇</m:t>
                        </m:r>
                      </m:e>
                      <m:sub>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f>
                          <m:fPr>
                            <m:ctrlPr>
                              <a:rPr lang="en-US" altLang="zh-CN" sz="1800" b="1" i="1">
                                <a:latin typeface="Cambria Math" panose="02040503050406030204" pitchFamily="18" charset="0"/>
                              </a:rPr>
                            </m:ctrlPr>
                          </m:fPr>
                          <m:num>
                            <m:r>
                              <a:rPr lang="en-US" altLang="zh-CN" sz="1800" b="1" i="1">
                                <a:latin typeface="Cambria Math" panose="02040503050406030204" pitchFamily="18" charset="0"/>
                              </a:rPr>
                              <m:t>𝟏</m:t>
                            </m:r>
                          </m:num>
                          <m:den>
                            <m:r>
                              <a:rPr lang="en-US" altLang="zh-CN" sz="1800" b="1" i="1">
                                <a:latin typeface="Cambria Math" panose="02040503050406030204" pitchFamily="18" charset="0"/>
                              </a:rPr>
                              <m:t>𝟐</m:t>
                            </m:r>
                          </m:den>
                        </m:f>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𝑻</m:t>
                            </m:r>
                          </m:sup>
                        </m:sSup>
                        <m:r>
                          <a:rPr lang="zh-CN" altLang="en-US" sz="1800" b="1" i="1">
                            <a:latin typeface="Cambria Math" panose="02040503050406030204" pitchFamily="18" charset="0"/>
                          </a:rPr>
                          <m:t>𝑮𝒙</m:t>
                        </m:r>
                        <m:r>
                          <a:rPr lang="zh-CN" altLang="en-US" sz="1800" b="1" i="1">
                            <a:latin typeface="Cambria Math" panose="02040503050406030204" pitchFamily="18" charset="0"/>
                          </a:rPr>
                          <m:t>＋</m:t>
                        </m:r>
                        <m:sSup>
                          <m:sSupPr>
                            <m:ctrlPr>
                              <a:rPr lang="zh-CN" altLang="en-US" sz="1800" b="1" i="1">
                                <a:latin typeface="Cambria Math" panose="02040503050406030204" pitchFamily="18" charset="0"/>
                              </a:rPr>
                            </m:ctrlPr>
                          </m:sSupPr>
                          <m:e>
                            <m:r>
                              <a:rPr lang="zh-CN" altLang="en-US" sz="1800" b="1" i="1">
                                <a:latin typeface="Cambria Math" panose="02040503050406030204" pitchFamily="18" charset="0"/>
                              </a:rPr>
                              <m:t>𝒄</m:t>
                            </m:r>
                          </m:e>
                          <m:sup>
                            <m:r>
                              <a:rPr lang="zh-CN" altLang="en-US" sz="1800" b="1" i="1">
                                <a:latin typeface="Cambria Math" panose="02040503050406030204" pitchFamily="18" charset="0"/>
                              </a:rPr>
                              <m:t>𝑻</m:t>
                            </m:r>
                          </m:sup>
                        </m:sSup>
                        <m:r>
                          <a:rPr lang="zh-CN" altLang="en-US" sz="1800" b="1" i="1">
                            <a:latin typeface="Cambria Math" panose="02040503050406030204" pitchFamily="18" charset="0"/>
                          </a:rPr>
                          <m:t>𝒙</m:t>
                        </m:r>
                        <m:r>
                          <a:rPr lang="zh-CN" altLang="en-US"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𝑻</m:t>
                            </m:r>
                          </m:sup>
                        </m:sSup>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𝑨𝒙</m:t>
                            </m:r>
                            <m:r>
                              <a:rPr lang="en-US" altLang="zh-CN" sz="1800" b="1" i="1">
                                <a:latin typeface="Cambria Math" panose="02040503050406030204" pitchFamily="18" charset="0"/>
                              </a:rPr>
                              <m:t>−</m:t>
                            </m:r>
                            <m:r>
                              <a:rPr lang="en-US" altLang="zh-CN" sz="1800" b="1" i="1">
                                <a:latin typeface="Cambria Math" panose="02040503050406030204" pitchFamily="18" charset="0"/>
                              </a:rPr>
                              <m:t>𝒃</m:t>
                            </m:r>
                          </m:e>
                        </m:d>
                      </m:e>
                    </m:d>
                  </m:oMath>
                </a14:m>
                <a:r>
                  <a:rPr lang="en-US" altLang="zh-CN" sz="1800" dirty="0"/>
                  <a:t>, </a:t>
                </a:r>
                <a:r>
                  <a:rPr lang="zh-CN" altLang="en-US" sz="1800" dirty="0"/>
                  <a:t>凸函数，因此必定有：</a:t>
                </a:r>
                <a14:m>
                  <m:oMath xmlns:m="http://schemas.openxmlformats.org/officeDocument/2006/math">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m:t>
                        </m:r>
                      </m:e>
                      <m:sub>
                        <m:r>
                          <a:rPr lang="en-US" altLang="zh-CN" sz="1800" b="1" i="1">
                            <a:latin typeface="Cambria Math" panose="02040503050406030204" pitchFamily="18" charset="0"/>
                          </a:rPr>
                          <m:t>𝒙</m:t>
                        </m:r>
                      </m:sub>
                    </m:sSub>
                    <m:r>
                      <a:rPr lang="en-US" altLang="zh-CN" sz="1800" b="1" i="1">
                        <a:latin typeface="Cambria Math" panose="02040503050406030204" pitchFamily="18" charset="0"/>
                      </a:rPr>
                      <m:t>ℒ</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𝒙</m:t>
                        </m:r>
                        <m:r>
                          <a:rPr lang="en-US" altLang="zh-CN" sz="1800" b="1" i="1">
                            <a:latin typeface="Cambria Math" panose="02040503050406030204" pitchFamily="18" charset="0"/>
                          </a:rPr>
                          <m:t>,</m:t>
                        </m:r>
                        <m:r>
                          <a:rPr lang="en-US" altLang="zh-CN" sz="1800" b="1" i="1">
                            <a:latin typeface="Cambria Math" panose="02040503050406030204" pitchFamily="18" charset="0"/>
                          </a:rPr>
                          <m:t>𝝀</m:t>
                        </m:r>
                      </m:e>
                    </m:d>
                    <m:r>
                      <a:rPr lang="en-US" altLang="zh-CN" sz="1800" b="1" i="1">
                        <a:latin typeface="Cambria Math" panose="02040503050406030204" pitchFamily="18" charset="0"/>
                      </a:rPr>
                      <m:t>=</m:t>
                    </m:r>
                    <m:r>
                      <a:rPr lang="en-US" altLang="zh-CN" sz="1800" b="1" i="1">
                        <a:latin typeface="Cambria Math" panose="02040503050406030204" pitchFamily="18" charset="0"/>
                      </a:rPr>
                      <m:t>𝟎</m:t>
                    </m:r>
                    <m:r>
                      <a:rPr lang="en-US" altLang="zh-CN" sz="1800" b="1" i="1">
                        <a:latin typeface="Cambria Math" panose="02040503050406030204" pitchFamily="18" charset="0"/>
                      </a:rPr>
                      <m:t>⇒</m:t>
                    </m:r>
                    <m:r>
                      <a:rPr lang="en-US" altLang="zh-CN" sz="1800" b="1" i="1">
                        <a:latin typeface="Cambria Math" panose="02040503050406030204" pitchFamily="18" charset="0"/>
                      </a:rPr>
                      <m:t>𝑮𝒙</m:t>
                    </m:r>
                    <m:r>
                      <a:rPr lang="en-US" altLang="zh-CN" sz="1800" b="1" i="1">
                        <a:latin typeface="Cambria Math" panose="02040503050406030204" pitchFamily="18" charset="0"/>
                      </a:rPr>
                      <m:t>+</m:t>
                    </m:r>
                    <m:r>
                      <a:rPr lang="en-US" altLang="zh-CN" sz="1800" b="1" i="1">
                        <a:latin typeface="Cambria Math" panose="02040503050406030204" pitchFamily="18" charset="0"/>
                      </a:rPr>
                      <m:t>𝒄</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𝟎</m:t>
                    </m:r>
                    <m:r>
                      <a:rPr lang="en-US" altLang="zh-CN" sz="1800" b="1" i="1">
                        <a:latin typeface="Cambria Math" panose="02040503050406030204" pitchFamily="18" charset="0"/>
                      </a:rPr>
                      <m:t>,</m:t>
                    </m:r>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𝟎</m:t>
                    </m:r>
                  </m:oMath>
                </a14:m>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rPr>
                        <m:t>𝒒</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𝝀</m:t>
                          </m:r>
                        </m:e>
                      </m:d>
                      <m:r>
                        <a:rPr lang="en-US" altLang="zh-CN" sz="1800" b="1" i="1">
                          <a:latin typeface="Cambria Math" panose="02040503050406030204" pitchFamily="18" charset="0"/>
                        </a:rPr>
                        <m:t>=−</m:t>
                      </m:r>
                      <m:f>
                        <m:fPr>
                          <m:ctrlPr>
                            <a:rPr lang="en-US" altLang="zh-CN" sz="1800" b="1" i="1">
                              <a:latin typeface="Cambria Math" panose="02040503050406030204" pitchFamily="18" charset="0"/>
                            </a:rPr>
                          </m:ctrlPr>
                        </m:fPr>
                        <m:num>
                          <m:r>
                            <a:rPr lang="en-US" altLang="zh-CN" sz="1800" b="1" i="1">
                              <a:latin typeface="Cambria Math" panose="02040503050406030204" pitchFamily="18" charset="0"/>
                            </a:rPr>
                            <m:t>𝟏</m:t>
                          </m:r>
                        </m:num>
                        <m:den>
                          <m:r>
                            <a:rPr lang="en-US" altLang="zh-CN" sz="1800" b="1" i="1">
                              <a:latin typeface="Cambria Math" panose="02040503050406030204" pitchFamily="18" charset="0"/>
                            </a:rPr>
                            <m:t>𝟐</m:t>
                          </m:r>
                        </m:den>
                      </m:f>
                      <m:sSup>
                        <m:sSupPr>
                          <m:ctrlPr>
                            <a:rPr lang="en-US" altLang="zh-CN" sz="1800" b="1" i="1">
                              <a:latin typeface="Cambria Math" panose="02040503050406030204" pitchFamily="18" charset="0"/>
                            </a:rPr>
                          </m:ctrlPr>
                        </m:sSupPr>
                        <m:e>
                          <m:d>
                            <m:dPr>
                              <m:ctrlPr>
                                <a:rPr lang="en-US" altLang="zh-CN" sz="1800" b="1" i="1">
                                  <a:latin typeface="Cambria Math" panose="02040503050406030204" pitchFamily="18" charset="0"/>
                                </a:rPr>
                              </m:ctrlPr>
                            </m:dPr>
                            <m:e>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𝒄</m:t>
                              </m:r>
                            </m:e>
                          </m:d>
                        </m:e>
                        <m:sup>
                          <m:r>
                            <a:rPr lang="en-US" altLang="zh-CN" sz="1800" b="1" i="1">
                              <a:latin typeface="Cambria Math" panose="02040503050406030204" pitchFamily="18" charset="0"/>
                            </a:rPr>
                            <m:t>𝑻</m:t>
                          </m:r>
                        </m:sup>
                      </m:sSup>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𝑮</m:t>
                          </m:r>
                        </m:e>
                        <m:sup>
                          <m:r>
                            <a:rPr lang="en-US" altLang="zh-CN" sz="1800" b="1" i="1">
                              <a:latin typeface="Cambria Math" panose="02040503050406030204" pitchFamily="18" charset="0"/>
                            </a:rPr>
                            <m:t>−</m:t>
                          </m:r>
                          <m:r>
                            <a:rPr lang="en-US" altLang="zh-CN" sz="1800" b="1" i="1">
                              <a:latin typeface="Cambria Math" panose="02040503050406030204" pitchFamily="18" charset="0"/>
                            </a:rPr>
                            <m:t>𝟏</m:t>
                          </m:r>
                        </m:sup>
                      </m:sSup>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𝒄</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𝒃</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oMath>
                  </m:oMathPara>
                </a14:m>
                <a:endParaRPr lang="en-US" altLang="zh-CN" sz="1800" dirty="0"/>
              </a:p>
              <a:p>
                <a:r>
                  <a:rPr lang="zh-CN" altLang="en-US" sz="1800" dirty="0"/>
                  <a:t>进一步：</a:t>
                </a:r>
                <a14:m>
                  <m:oMath xmlns:m="http://schemas.openxmlformats.org/officeDocument/2006/math">
                    <m:sSup>
                      <m:sSupPr>
                        <m:ctrlPr>
                          <a:rPr lang="en-US" altLang="zh-CN" sz="1800" b="1" i="1">
                            <a:latin typeface="Cambria Math" panose="02040503050406030204" pitchFamily="18" charset="0"/>
                          </a:rPr>
                        </m:ctrlPr>
                      </m:sSupPr>
                      <m:e>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𝒄</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e>
                        </m:d>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𝑮𝒙</m:t>
                    </m:r>
                  </m:oMath>
                </a14:m>
                <a:r>
                  <a:rPr lang="en-US" altLang="zh-CN" sz="1800" dirty="0"/>
                  <a:t>,</a:t>
                </a:r>
                <a:r>
                  <a:rPr lang="zh-CN" altLang="en-US" sz="1800" dirty="0"/>
                  <a:t>可将其化为</a:t>
                </a:r>
                <a:r>
                  <a:rPr lang="en-US" altLang="zh-CN" sz="1800" dirty="0">
                    <a:solidFill>
                      <a:srgbClr val="FF0000"/>
                    </a:solidFill>
                  </a:rPr>
                  <a:t>Wolfe</a:t>
                </a:r>
                <a:r>
                  <a:rPr lang="zh-CN" altLang="en-US" sz="1800" dirty="0">
                    <a:solidFill>
                      <a:srgbClr val="FF0000"/>
                    </a:solidFill>
                  </a:rPr>
                  <a:t>对偶形式</a:t>
                </a:r>
                <a:r>
                  <a:rPr lang="en-US" altLang="zh-CN" sz="1800" dirty="0">
                    <a:solidFill>
                      <a:srgbClr val="FF0000"/>
                    </a:solidFill>
                  </a:rPr>
                  <a:t>(</a:t>
                </a:r>
                <a:r>
                  <a:rPr lang="zh-CN" altLang="en-US" sz="1800" dirty="0">
                    <a:solidFill>
                      <a:srgbClr val="FF0000"/>
                    </a:solidFill>
                  </a:rPr>
                  <a:t>包含</a:t>
                </a:r>
                <a14:m>
                  <m:oMath xmlns:m="http://schemas.openxmlformats.org/officeDocument/2006/math">
                    <m:r>
                      <a:rPr lang="en-US" altLang="zh-CN" sz="1800" b="1" i="1">
                        <a:solidFill>
                          <a:srgbClr val="FF0000"/>
                        </a:solidFill>
                        <a:latin typeface="Cambria Math" panose="02040503050406030204" pitchFamily="18" charset="0"/>
                      </a:rPr>
                      <m:t>𝒙</m:t>
                    </m:r>
                    <m:r>
                      <a:rPr lang="en-US" altLang="zh-CN" sz="1800" b="1" i="1">
                        <a:solidFill>
                          <a:srgbClr val="FF0000"/>
                        </a:solidFill>
                        <a:latin typeface="Cambria Math" panose="02040503050406030204" pitchFamily="18" charset="0"/>
                      </a:rPr>
                      <m:t>,</m:t>
                    </m:r>
                    <m:r>
                      <a:rPr lang="en-US" altLang="zh-CN" sz="1800" b="1" i="1">
                        <a:solidFill>
                          <a:srgbClr val="FF0000"/>
                        </a:solidFill>
                        <a:latin typeface="Cambria Math" panose="02040503050406030204" pitchFamily="18" charset="0"/>
                      </a:rPr>
                      <m:t>𝝀</m:t>
                    </m:r>
                    <m:r>
                      <a:rPr lang="zh-CN" altLang="en-US" sz="1800" i="1">
                        <a:solidFill>
                          <a:srgbClr val="FF0000"/>
                        </a:solidFill>
                        <a:latin typeface="Cambria Math" panose="02040503050406030204" pitchFamily="18" charset="0"/>
                      </a:rPr>
                      <m:t>作为</m:t>
                    </m:r>
                  </m:oMath>
                </a14:m>
                <a:r>
                  <a:rPr lang="zh-CN" altLang="en-US" sz="1800" dirty="0">
                    <a:solidFill>
                      <a:srgbClr val="FF0000"/>
                    </a:solidFill>
                  </a:rPr>
                  <a:t>变量</a:t>
                </a:r>
                <a:r>
                  <a:rPr lang="en-US" altLang="zh-CN" sz="1800" dirty="0">
                    <a:solidFill>
                      <a:srgbClr val="FF0000"/>
                    </a:solidFill>
                  </a:rPr>
                  <a:t>)</a:t>
                </a:r>
                <a:r>
                  <a:rPr lang="zh-CN" altLang="en-US" sz="1800" dirty="0"/>
                  <a:t>：</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rPr>
                        <m:t>𝒎𝒂</m:t>
                      </m:r>
                      <m:sSub>
                        <m:sSubPr>
                          <m:ctrlPr>
                            <a:rPr lang="en-US" altLang="zh-CN" sz="1800" b="1" i="1">
                              <a:latin typeface="Cambria Math" panose="02040503050406030204" pitchFamily="18" charset="0"/>
                            </a:rPr>
                          </m:ctrlPr>
                        </m:sSubPr>
                        <m:e>
                          <m:r>
                            <a:rPr lang="en-US" altLang="zh-CN" sz="1800" b="1" i="1">
                              <a:latin typeface="Cambria Math" panose="02040503050406030204" pitchFamily="18" charset="0"/>
                            </a:rPr>
                            <m:t>𝒙</m:t>
                          </m:r>
                        </m:e>
                        <m:sub>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𝒙</m:t>
                          </m:r>
                        </m:sub>
                      </m:sSub>
                      <m:d>
                        <m:dPr>
                          <m:begChr m:val="{"/>
                          <m:endChr m:val="}"/>
                          <m:ctrlPr>
                            <a:rPr lang="en-US" altLang="zh-CN" sz="1800" b="1" i="1">
                              <a:latin typeface="Cambria Math" panose="02040503050406030204" pitchFamily="18" charset="0"/>
                            </a:rPr>
                          </m:ctrlPr>
                        </m:dPr>
                        <m:e>
                          <m:f>
                            <m:fPr>
                              <m:ctrlPr>
                                <a:rPr lang="en-US" altLang="zh-CN" sz="1800" b="1" i="1">
                                  <a:latin typeface="Cambria Math" panose="02040503050406030204" pitchFamily="18" charset="0"/>
                                </a:rPr>
                              </m:ctrlPr>
                            </m:fPr>
                            <m:num>
                              <m:r>
                                <a:rPr lang="en-US" altLang="zh-CN" sz="1800" b="1" i="1">
                                  <a:latin typeface="Cambria Math" panose="02040503050406030204" pitchFamily="18" charset="0"/>
                                </a:rPr>
                                <m:t>𝟏</m:t>
                              </m:r>
                            </m:num>
                            <m:den>
                              <m:r>
                                <a:rPr lang="en-US" altLang="zh-CN" sz="1800" b="1" i="1">
                                  <a:latin typeface="Cambria Math" panose="02040503050406030204" pitchFamily="18" charset="0"/>
                                </a:rPr>
                                <m:t>𝟐</m:t>
                              </m:r>
                            </m:den>
                          </m:f>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𝑮𝒙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𝒄</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𝝀</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m:t>
                          </m:r>
                          <m:r>
                            <a:rPr lang="en-US" altLang="zh-CN" sz="1800" b="1" i="1">
                              <a:latin typeface="Cambria Math" panose="02040503050406030204" pitchFamily="18" charset="0"/>
                            </a:rPr>
                            <m:t>𝑨𝒙</m:t>
                          </m:r>
                          <m:r>
                            <a:rPr lang="en-US" altLang="zh-CN" sz="1800" b="1" i="1">
                              <a:latin typeface="Cambria Math" panose="02040503050406030204" pitchFamily="18" charset="0"/>
                            </a:rPr>
                            <m:t>−</m:t>
                          </m:r>
                          <m:r>
                            <a:rPr lang="en-US" altLang="zh-CN" sz="1800" b="1" i="1">
                              <a:latin typeface="Cambria Math" panose="02040503050406030204" pitchFamily="18" charset="0"/>
                            </a:rPr>
                            <m:t>𝒃</m:t>
                          </m:r>
                          <m:r>
                            <a:rPr lang="en-US" altLang="zh-CN" sz="1800" b="1" i="1">
                              <a:latin typeface="Cambria Math" panose="02040503050406030204" pitchFamily="18" charset="0"/>
                            </a:rPr>
                            <m:t>)</m:t>
                          </m:r>
                        </m:e>
                      </m:d>
                      <m:r>
                        <a:rPr lang="en-US" altLang="zh-CN" sz="1800" b="1" i="1">
                          <a:latin typeface="Cambria Math" panose="02040503050406030204" pitchFamily="18" charset="0"/>
                        </a:rPr>
                        <m:t>, </m:t>
                      </m:r>
                      <m:r>
                        <a:rPr lang="en-US" altLang="zh-CN" sz="1800" b="1" i="1">
                          <a:latin typeface="Cambria Math" panose="02040503050406030204" pitchFamily="18" charset="0"/>
                        </a:rPr>
                        <m:t>𝒔</m:t>
                      </m:r>
                      <m:r>
                        <a:rPr lang="en-US" altLang="zh-CN" sz="1800" b="1" i="1">
                          <a:latin typeface="Cambria Math" panose="02040503050406030204" pitchFamily="18" charset="0"/>
                        </a:rPr>
                        <m:t>.</m:t>
                      </m:r>
                      <m:r>
                        <a:rPr lang="en-US" altLang="zh-CN" sz="1800" b="1" i="1">
                          <a:latin typeface="Cambria Math" panose="02040503050406030204" pitchFamily="18" charset="0"/>
                        </a:rPr>
                        <m:t>𝒕</m:t>
                      </m:r>
                      <m:r>
                        <a:rPr lang="en-US" altLang="zh-CN" sz="1800" b="1" i="1">
                          <a:latin typeface="Cambria Math" panose="02040503050406030204" pitchFamily="18" charset="0"/>
                        </a:rPr>
                        <m:t>. </m:t>
                      </m:r>
                      <m:r>
                        <a:rPr lang="en-US" altLang="zh-CN" sz="1800" b="1" i="1">
                          <a:latin typeface="Cambria Math" panose="02040503050406030204" pitchFamily="18" charset="0"/>
                        </a:rPr>
                        <m:t>𝑮𝒙</m:t>
                      </m:r>
                      <m:r>
                        <a:rPr lang="en-US" altLang="zh-CN" sz="1800" b="1" i="1">
                          <a:latin typeface="Cambria Math" panose="02040503050406030204" pitchFamily="18" charset="0"/>
                        </a:rPr>
                        <m:t>+</m:t>
                      </m:r>
                      <m:r>
                        <a:rPr lang="en-US" altLang="zh-CN" sz="1800" b="1" i="1">
                          <a:latin typeface="Cambria Math" panose="02040503050406030204" pitchFamily="18" charset="0"/>
                        </a:rPr>
                        <m:t>𝒄</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𝟎</m:t>
                      </m:r>
                      <m:r>
                        <a:rPr lang="en-US" altLang="zh-CN" sz="1800" b="1" i="1">
                          <a:latin typeface="Cambria Math" panose="02040503050406030204" pitchFamily="18" charset="0"/>
                        </a:rPr>
                        <m:t>,</m:t>
                      </m:r>
                      <m:r>
                        <a:rPr lang="en-US" altLang="zh-CN" sz="1800" b="1" i="1">
                          <a:latin typeface="Cambria Math" panose="02040503050406030204" pitchFamily="18" charset="0"/>
                        </a:rPr>
                        <m:t>𝝀</m:t>
                      </m:r>
                      <m:r>
                        <a:rPr lang="en-US" altLang="zh-CN" sz="1800" b="1" i="1">
                          <a:latin typeface="Cambria Math" panose="02040503050406030204" pitchFamily="18" charset="0"/>
                        </a:rPr>
                        <m:t>≥</m:t>
                      </m:r>
                      <m:r>
                        <a:rPr lang="en-US" altLang="zh-CN" sz="1800" b="1" i="1">
                          <a:latin typeface="Cambria Math" panose="02040503050406030204" pitchFamily="18" charset="0"/>
                        </a:rPr>
                        <m:t>𝟎</m:t>
                      </m:r>
                    </m:oMath>
                  </m:oMathPara>
                </a14:m>
                <a:endParaRPr lang="en-US" altLang="zh-CN" sz="1800" dirty="0"/>
              </a:p>
              <a:p>
                <a:r>
                  <a:rPr lang="zh-CN" altLang="en-US" sz="1800" dirty="0"/>
                  <a:t>为使目标函数为凹函数看的更清楚</a:t>
                </a:r>
                <a:r>
                  <a:rPr lang="en-US" altLang="zh-CN" sz="1800" dirty="0"/>
                  <a:t>, </a:t>
                </a:r>
                <a14:m>
                  <m:oMath xmlns:m="http://schemas.openxmlformats.org/officeDocument/2006/math">
                    <m:sSup>
                      <m:sSupPr>
                        <m:ctrlPr>
                          <a:rPr lang="en-US" altLang="zh-CN" sz="1800" b="1" i="1">
                            <a:latin typeface="Cambria Math" panose="02040503050406030204" pitchFamily="18" charset="0"/>
                          </a:rPr>
                        </m:ctrlPr>
                      </m:sSupPr>
                      <m:e>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𝒄</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𝑨</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𝝀</m:t>
                            </m:r>
                          </m:e>
                        </m:d>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𝒙</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𝒙</m:t>
                        </m:r>
                      </m:e>
                      <m:sup>
                        <m:r>
                          <a:rPr lang="en-US" altLang="zh-CN" sz="1800" b="1" i="1">
                            <a:latin typeface="Cambria Math" panose="02040503050406030204" pitchFamily="18" charset="0"/>
                          </a:rPr>
                          <m:t>𝑻</m:t>
                        </m:r>
                      </m:sup>
                    </m:sSup>
                    <m:r>
                      <a:rPr lang="en-US" altLang="zh-CN" sz="1800" b="1" i="1">
                        <a:latin typeface="Cambria Math" panose="02040503050406030204" pitchFamily="18" charset="0"/>
                      </a:rPr>
                      <m:t>𝑮𝒙</m:t>
                    </m:r>
                  </m:oMath>
                </a14:m>
                <a:r>
                  <a:rPr lang="en-US" altLang="zh-CN" sz="1800" dirty="0"/>
                  <a:t>,</a:t>
                </a:r>
                <a:r>
                  <a:rPr lang="zh-CN" altLang="en-US" sz="1800" dirty="0"/>
                  <a:t>得</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𝒎𝒂</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𝒙</m:t>
                          </m:r>
                        </m:sub>
                      </m:sSub>
                      <m:d>
                        <m:dPr>
                          <m:begChr m:val="{"/>
                          <m:endChr m:val="}"/>
                          <m:ctrlPr>
                            <a:rPr lang="en-US" altLang="zh-CN" sz="1800" i="1">
                              <a:latin typeface="Cambria Math" panose="02040503050406030204" pitchFamily="18" charset="0"/>
                            </a:rPr>
                          </m:ctrlPr>
                        </m:dPr>
                        <m:e>
                          <m:r>
                            <a:rPr lang="en-US" altLang="zh-CN" sz="1800" b="1"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𝑮𝒙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𝒃</m:t>
                          </m:r>
                        </m:e>
                      </m:d>
                      <m:r>
                        <a:rPr lang="en-US" altLang="zh-CN" sz="1800" i="1">
                          <a:latin typeface="Cambria Math" panose="02040503050406030204" pitchFamily="18" charset="0"/>
                        </a:rPr>
                        <m:t>, </m:t>
                      </m:r>
                      <m:r>
                        <a:rPr lang="en-US" altLang="zh-CN" sz="1800" i="1">
                          <a:latin typeface="Cambria Math" panose="02040503050406030204" pitchFamily="18" charset="0"/>
                        </a:rPr>
                        <m:t>𝒔</m:t>
                      </m:r>
                      <m:r>
                        <a:rPr lang="en-US" altLang="zh-CN" sz="1800" i="1">
                          <a:latin typeface="Cambria Math" panose="02040503050406030204" pitchFamily="18" charset="0"/>
                        </a:rPr>
                        <m:t>.</m:t>
                      </m:r>
                      <m:r>
                        <a:rPr lang="en-US" altLang="zh-CN" sz="1800" i="1">
                          <a:latin typeface="Cambria Math" panose="02040503050406030204" pitchFamily="18" charset="0"/>
                        </a:rPr>
                        <m:t>𝒕</m:t>
                      </m:r>
                      <m:r>
                        <a:rPr lang="en-US" altLang="zh-CN" sz="1800" i="1">
                          <a:latin typeface="Cambria Math" panose="02040503050406030204" pitchFamily="18" charset="0"/>
                        </a:rPr>
                        <m:t>. </m:t>
                      </m:r>
                      <m:r>
                        <a:rPr lang="en-US" altLang="zh-CN" sz="1800" i="1">
                          <a:latin typeface="Cambria Math" panose="02040503050406030204" pitchFamily="18" charset="0"/>
                        </a:rPr>
                        <m:t>𝑮𝒙</m:t>
                      </m:r>
                      <m:r>
                        <a:rPr lang="en-US" altLang="zh-CN" sz="1800" i="1">
                          <a:latin typeface="Cambria Math" panose="02040503050406030204" pitchFamily="18" charset="0"/>
                        </a:rPr>
                        <m:t>+</m:t>
                      </m:r>
                      <m:r>
                        <a:rPr lang="en-US" altLang="zh-CN" sz="1800" i="1">
                          <a:latin typeface="Cambria Math" panose="02040503050406030204" pitchFamily="18" charset="0"/>
                        </a:rPr>
                        <m:t>𝒄</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𝑨</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oMath>
                  </m:oMathPara>
                </a14:m>
                <a:endParaRPr lang="en-US" altLang="zh-CN" sz="1800" dirty="0"/>
              </a:p>
              <a:p>
                <a:pPr marL="0" indent="0">
                  <a:buNone/>
                </a:pPr>
                <a:endParaRPr lang="en-US" altLang="zh-CN" sz="1800" dirty="0"/>
              </a:p>
              <a:p>
                <a:endParaRPr lang="zh-CN" altLang="en-US" dirty="0"/>
              </a:p>
            </p:txBody>
          </p:sp>
        </mc:Choice>
        <mc:Fallback>
          <p:sp>
            <p:nvSpPr>
              <p:cNvPr id="3" name="内容占位符 2">
                <a:extLst>
                  <a:ext uri="{FF2B5EF4-FFF2-40B4-BE49-F238E27FC236}">
                    <a16:creationId xmlns:a16="http://schemas.microsoft.com/office/drawing/2014/main" id="{932DAF8B-A63D-421C-9AED-F2F3B30D323A}"/>
                  </a:ext>
                </a:extLst>
              </p:cNvPr>
              <p:cNvSpPr>
                <a:spLocks noGrp="1" noRot="1" noChangeAspect="1" noMove="1" noResize="1" noEditPoints="1" noAdjustHandles="1" noChangeArrowheads="1" noChangeShapeType="1" noTextEdit="1"/>
              </p:cNvSpPr>
              <p:nvPr>
                <p:ph idx="1"/>
              </p:nvPr>
            </p:nvSpPr>
            <p:spPr>
              <a:blipFill>
                <a:blip r:embed="rId2"/>
                <a:stretch>
                  <a:fillRect l="-116" t="-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08581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6.5 </a:t>
            </a:r>
            <a:r>
              <a:rPr lang="zh-CN" altLang="en-US" sz="3600" dirty="0"/>
              <a:t>对</a:t>
            </a:r>
            <a:r>
              <a:rPr lang="zh-CN" altLang="en-US" sz="3600" dirty="0">
                <a:latin typeface="隶书" panose="02010509060101010101" pitchFamily="1" charset="-122"/>
              </a:rPr>
              <a:t>偶问题</a:t>
            </a:r>
            <a:endParaRPr lang="zh-CN" alt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对偶问题的几何解释</a:t>
                </a:r>
                <a:endParaRPr lang="en-US" altLang="zh-CN" dirty="0"/>
              </a:p>
              <a:p>
                <a:pPr lvl="1"/>
                <a:r>
                  <a:rPr lang="zh-CN" altLang="en-US" dirty="0"/>
                  <a:t>为简化讨论，只讨论一个不等式约束</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zh-CN" altLang="en-US" dirty="0"/>
                  <a:t>，没有等式约束的情况</a:t>
                </a:r>
                <a:endParaRPr lang="en-US" altLang="zh-CN" dirty="0"/>
              </a:p>
              <a:p>
                <a:pPr lvl="1"/>
                <a:r>
                  <a:rPr lang="zh-CN" altLang="en-US" dirty="0"/>
                  <a:t>在</a:t>
                </a:r>
                <a14:m>
                  <m:oMath xmlns:m="http://schemas.openxmlformats.org/officeDocument/2006/math">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𝒛</m:t>
                    </m:r>
                    <m:r>
                      <a:rPr lang="en-US" altLang="zh-CN" b="1" i="1" smtClean="0">
                        <a:latin typeface="Cambria Math"/>
                      </a:rPr>
                      <m:t>)</m:t>
                    </m:r>
                  </m:oMath>
                </a14:m>
                <a:r>
                  <a:rPr lang="zh-CN" altLang="en-US" dirty="0"/>
                  <a:t>平面内，集合</a:t>
                </a:r>
                <a14:m>
                  <m:oMath xmlns:m="http://schemas.openxmlformats.org/officeDocument/2006/math">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𝒚</m:t>
                        </m:r>
                        <m:r>
                          <a:rPr lang="en-US" altLang="zh-CN" b="1" i="1" smtClean="0">
                            <a:latin typeface="Cambria Math"/>
                          </a:rPr>
                          <m:t>,</m:t>
                        </m:r>
                        <m:r>
                          <a:rPr lang="en-US" altLang="zh-CN" b="1" i="1" smtClean="0">
                            <a:latin typeface="Cambria Math"/>
                          </a:rPr>
                          <m:t>𝒛</m:t>
                        </m:r>
                      </m:e>
                    </m:d>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𝒛</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r>
                      <a:rPr lang="en-US" altLang="zh-CN" b="1" i="1" smtClean="0">
                        <a:latin typeface="Cambria Math"/>
                      </a:rPr>
                      <m:t>}</m:t>
                    </m:r>
                  </m:oMath>
                </a14:m>
                <a:r>
                  <a:rPr lang="zh-CN" altLang="en-US" dirty="0"/>
                  <a:t>用</a:t>
                </a:r>
                <a:r>
                  <a:rPr lang="en-US" altLang="zh-CN" i="1" dirty="0"/>
                  <a:t>G</a:t>
                </a:r>
                <a:r>
                  <a:rPr lang="zh-CN" altLang="en-US" dirty="0"/>
                  <a:t>表示</a:t>
                </a:r>
                <a:r>
                  <a:rPr lang="en-US" altLang="zh-CN" dirty="0"/>
                  <a:t>,</a:t>
                </a:r>
                <a:r>
                  <a:rPr lang="zh-CN" altLang="en-US" dirty="0"/>
                  <a:t>则</a:t>
                </a:r>
                <a14:m>
                  <m:oMath xmlns:m="http://schemas.openxmlformats.org/officeDocument/2006/math">
                    <m:r>
                      <a:rPr lang="en-US" altLang="zh-CN" b="1" i="1" smtClean="0">
                        <a:latin typeface="Cambria Math"/>
                      </a:rPr>
                      <m:t>𝑮</m:t>
                    </m:r>
                  </m:oMath>
                </a14:m>
                <a:r>
                  <a:rPr lang="zh-CN" altLang="en-US" dirty="0"/>
                  <a:t>是</a:t>
                </a:r>
                <a14:m>
                  <m:oMath xmlns:m="http://schemas.openxmlformats.org/officeDocument/2006/math">
                    <m:r>
                      <a:rPr lang="en-US" altLang="zh-CN" b="1" i="1" dirty="0" smtClean="0">
                        <a:latin typeface="Cambria Math"/>
                      </a:rPr>
                      <m:t>(</m:t>
                    </m:r>
                    <m:r>
                      <a:rPr lang="en-US" altLang="zh-CN" b="1" i="1" dirty="0" smtClean="0">
                        <a:latin typeface="Cambria Math"/>
                      </a:rPr>
                      <m:t>𝒈</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oMath>
                </a14:m>
                <a:r>
                  <a:rPr lang="zh-CN" altLang="en-US" dirty="0"/>
                  <a:t>映射下</a:t>
                </a:r>
                <a14:m>
                  <m:oMath xmlns:m="http://schemas.openxmlformats.org/officeDocument/2006/math">
                    <m:r>
                      <a:rPr lang="en-US" altLang="zh-CN" b="1" i="1" smtClean="0">
                        <a:latin typeface="Cambria Math"/>
                      </a:rPr>
                      <m:t>𝑿</m:t>
                    </m:r>
                  </m:oMath>
                </a14:m>
                <a:r>
                  <a:rPr lang="zh-CN" altLang="en-US" dirty="0"/>
                  <a:t>的像</a:t>
                </a:r>
                <a:endParaRPr lang="en-US" altLang="zh-CN" dirty="0"/>
              </a:p>
              <a:p>
                <a:pPr marL="419303" lvl="1"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058"/>
                </a:stretch>
              </a:blipFill>
            </p:spPr>
            <p:txBody>
              <a:bodyPr/>
              <a:lstStyle/>
              <a:p>
                <a:r>
                  <a:rPr lang="zh-CN" altLang="en-US">
                    <a:noFill/>
                  </a:rPr>
                  <a:t> </a:t>
                </a:r>
                <a:endParaRPr lang="zh-CN" altLang="en-US">
                  <a:noFill/>
                </a:endParaRP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863" y="3360587"/>
            <a:ext cx="4441686" cy="313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 name="TextBox 3"/>
              <p:cNvSpPr txBox="1"/>
              <p:nvPr/>
            </p:nvSpPr>
            <p:spPr>
              <a:xfrm>
                <a:off x="2333277" y="3921683"/>
                <a:ext cx="3147005" cy="881780"/>
              </a:xfrm>
              <a:prstGeom prst="rect">
                <a:avLst/>
              </a:prstGeom>
              <a:noFill/>
            </p:spPr>
            <p:txBody>
              <a:bodyPr wrap="square" rtlCol="0">
                <a:spAutoFit/>
              </a:bodyPr>
              <a:lstStyle/>
              <a:p>
                <a:pPr algn="l"/>
                <a:r>
                  <a:rPr lang="zh-CN" altLang="en-US" sz="1710" dirty="0">
                    <a:solidFill>
                      <a:srgbClr val="0000FF"/>
                    </a:solidFill>
                  </a:rPr>
                  <a:t>原问题：就是在</a:t>
                </a:r>
                <a14:m>
                  <m:oMath xmlns:m="http://schemas.openxmlformats.org/officeDocument/2006/math">
                    <m:r>
                      <a:rPr lang="en-US" altLang="zh-CN" sz="1710" b="1" i="1">
                        <a:solidFill>
                          <a:srgbClr val="0000FF"/>
                        </a:solidFill>
                        <a:latin typeface="Cambria Math"/>
                      </a:rPr>
                      <m:t>𝒚</m:t>
                    </m:r>
                    <m:r>
                      <a:rPr lang="en-US" altLang="zh-CN" sz="1710" b="1" i="1">
                        <a:solidFill>
                          <a:srgbClr val="0000FF"/>
                        </a:solidFill>
                        <a:latin typeface="Cambria Math"/>
                      </a:rPr>
                      <m:t>≤</m:t>
                    </m:r>
                    <m:r>
                      <a:rPr lang="en-US" altLang="zh-CN" sz="1710" b="1" i="1">
                        <a:solidFill>
                          <a:srgbClr val="0000FF"/>
                        </a:solidFill>
                        <a:latin typeface="Cambria Math"/>
                      </a:rPr>
                      <m:t>𝟎</m:t>
                    </m:r>
                  </m:oMath>
                </a14:m>
                <a:r>
                  <a:rPr lang="zh-CN" altLang="en-US" sz="1710" dirty="0">
                    <a:solidFill>
                      <a:srgbClr val="0000FF"/>
                    </a:solidFill>
                  </a:rPr>
                  <a:t>的</a:t>
                </a:r>
                <a:r>
                  <a:rPr lang="en-US" altLang="zh-CN" sz="1710" dirty="0">
                    <a:solidFill>
                      <a:srgbClr val="0000FF"/>
                    </a:solidFill>
                  </a:rPr>
                  <a:t>G</a:t>
                </a:r>
                <a:r>
                  <a:rPr lang="zh-CN" altLang="en-US" sz="1710" dirty="0">
                    <a:solidFill>
                      <a:srgbClr val="0000FF"/>
                    </a:solidFill>
                  </a:rPr>
                  <a:t>中找到一个最小的点，使得其有最小的纵坐标，该点为</a:t>
                </a:r>
                <a14:m>
                  <m:oMath xmlns:m="http://schemas.openxmlformats.org/officeDocument/2006/math">
                    <m:r>
                      <a:rPr lang="en-US" altLang="zh-CN" sz="1710" b="1" i="1">
                        <a:solidFill>
                          <a:srgbClr val="0000FF"/>
                        </a:solidFill>
                        <a:latin typeface="Cambria Math"/>
                      </a:rPr>
                      <m:t>(</m:t>
                    </m:r>
                    <m:acc>
                      <m:accPr>
                        <m:chr m:val="̅"/>
                        <m:ctrlPr>
                          <a:rPr lang="en-US" altLang="zh-CN" sz="1710" b="1" i="1">
                            <a:solidFill>
                              <a:srgbClr val="0000FF"/>
                            </a:solidFill>
                            <a:latin typeface="Cambria Math" panose="02040503050406030204" pitchFamily="18" charset="0"/>
                          </a:rPr>
                        </m:ctrlPr>
                      </m:accPr>
                      <m:e>
                        <m:r>
                          <a:rPr lang="en-US" altLang="zh-CN" sz="1710" b="1" i="1">
                            <a:solidFill>
                              <a:srgbClr val="0000FF"/>
                            </a:solidFill>
                            <a:latin typeface="Cambria Math"/>
                          </a:rPr>
                          <m:t>𝒚</m:t>
                        </m:r>
                      </m:e>
                    </m:acc>
                    <m:r>
                      <a:rPr lang="en-US" altLang="zh-CN" sz="1710" b="1" i="1">
                        <a:solidFill>
                          <a:srgbClr val="0000FF"/>
                        </a:solidFill>
                        <a:latin typeface="Cambria Math"/>
                      </a:rPr>
                      <m:t>,</m:t>
                    </m:r>
                    <m:acc>
                      <m:accPr>
                        <m:chr m:val="̅"/>
                        <m:ctrlPr>
                          <a:rPr lang="en-US" altLang="zh-CN" sz="1710" b="1" i="1">
                            <a:solidFill>
                              <a:srgbClr val="0000FF"/>
                            </a:solidFill>
                            <a:latin typeface="Cambria Math" panose="02040503050406030204" pitchFamily="18" charset="0"/>
                          </a:rPr>
                        </m:ctrlPr>
                      </m:accPr>
                      <m:e>
                        <m:r>
                          <a:rPr lang="en-US" altLang="zh-CN" sz="1710" b="1" i="1">
                            <a:solidFill>
                              <a:srgbClr val="0000FF"/>
                            </a:solidFill>
                            <a:latin typeface="Cambria Math"/>
                          </a:rPr>
                          <m:t>𝒛</m:t>
                        </m:r>
                      </m:e>
                    </m:acc>
                    <m:r>
                      <a:rPr lang="en-US" altLang="zh-CN" sz="1710" b="1" i="1">
                        <a:solidFill>
                          <a:srgbClr val="0000FF"/>
                        </a:solidFill>
                        <a:latin typeface="Cambria Math"/>
                      </a:rPr>
                      <m:t>)</m:t>
                    </m:r>
                  </m:oMath>
                </a14:m>
                <a:endParaRPr lang="zh-CN" altLang="en-US" sz="1710" dirty="0">
                  <a:solidFill>
                    <a:srgbClr val="0000FF"/>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333277" y="3921683"/>
                <a:ext cx="3147005" cy="881780"/>
              </a:xfrm>
              <a:prstGeom prst="rect">
                <a:avLst/>
              </a:prstGeom>
              <a:blipFill>
                <a:blip r:embed="rId4"/>
                <a:stretch>
                  <a:fillRect l="-1357" t="-2759" b="-8966"/>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14A86AD1-01E3-408A-A351-3C2EA0A349CF}"/>
              </a:ext>
            </a:extLst>
          </p:cNvPr>
          <p:cNvCxnSpPr/>
          <p:nvPr/>
        </p:nvCxnSpPr>
        <p:spPr bwMode="auto">
          <a:xfrm flipV="1">
            <a:off x="7874741" y="3921683"/>
            <a:ext cx="1710329" cy="1491298"/>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3BECFED-F1B8-48AD-94E7-93E4338CD6A7}"/>
                  </a:ext>
                </a:extLst>
              </p:cNvPr>
              <p:cNvSpPr txBox="1"/>
              <p:nvPr/>
            </p:nvSpPr>
            <p:spPr>
              <a:xfrm>
                <a:off x="8727188" y="3565826"/>
                <a:ext cx="1380186" cy="355482"/>
              </a:xfrm>
              <a:prstGeom prst="rect">
                <a:avLst/>
              </a:prstGeom>
              <a:noFill/>
            </p:spPr>
            <p:txBody>
              <a:bodyPr wrap="none" rtlCol="0">
                <a:spAutoFit/>
              </a:bodyPr>
              <a:lstStyle/>
              <a:p>
                <a:r>
                  <a:rPr lang="zh-CN" altLang="en-US" sz="1710" dirty="0">
                    <a:solidFill>
                      <a:srgbClr val="FF0000"/>
                    </a:solidFill>
                  </a:rPr>
                  <a:t>法向量</a:t>
                </a:r>
                <a14:m>
                  <m:oMath xmlns:m="http://schemas.openxmlformats.org/officeDocument/2006/math">
                    <m:r>
                      <a:rPr lang="en-US" altLang="zh-CN" sz="1710" b="1" i="1">
                        <a:solidFill>
                          <a:srgbClr val="FF0000"/>
                        </a:solidFill>
                        <a:latin typeface="Cambria Math" panose="02040503050406030204" pitchFamily="18" charset="0"/>
                      </a:rPr>
                      <m:t>(</m:t>
                    </m:r>
                    <m:r>
                      <a:rPr lang="en-US" altLang="zh-CN" sz="1710" b="1" i="1">
                        <a:solidFill>
                          <a:srgbClr val="FF0000"/>
                        </a:solidFill>
                        <a:latin typeface="Cambria Math" panose="02040503050406030204" pitchFamily="18" charset="0"/>
                      </a:rPr>
                      <m:t>𝒖</m:t>
                    </m:r>
                    <m:r>
                      <a:rPr lang="en-US" altLang="zh-CN" sz="1710" b="1" i="1">
                        <a:solidFill>
                          <a:srgbClr val="FF0000"/>
                        </a:solidFill>
                        <a:latin typeface="Cambria Math" panose="02040503050406030204" pitchFamily="18" charset="0"/>
                      </a:rPr>
                      <m:t>,</m:t>
                    </m:r>
                    <m:r>
                      <a:rPr lang="en-US" altLang="zh-CN" sz="1710" b="1" i="1">
                        <a:solidFill>
                          <a:srgbClr val="FF0000"/>
                        </a:solidFill>
                        <a:latin typeface="Cambria Math" panose="02040503050406030204" pitchFamily="18" charset="0"/>
                      </a:rPr>
                      <m:t>𝟏</m:t>
                    </m:r>
                    <m:r>
                      <a:rPr lang="en-US" altLang="zh-CN" sz="1710" b="1" i="1">
                        <a:solidFill>
                          <a:srgbClr val="FF0000"/>
                        </a:solidFill>
                        <a:latin typeface="Cambria Math" panose="02040503050406030204" pitchFamily="18" charset="0"/>
                      </a:rPr>
                      <m:t>)</m:t>
                    </m:r>
                  </m:oMath>
                </a14:m>
                <a:endParaRPr lang="zh-CN" altLang="en-US" sz="1710" dirty="0">
                  <a:solidFill>
                    <a:srgbClr val="FF0000"/>
                  </a:solidFill>
                </a:endParaRPr>
              </a:p>
            </p:txBody>
          </p:sp>
        </mc:Choice>
        <mc:Fallback>
          <p:sp>
            <p:nvSpPr>
              <p:cNvPr id="7" name="文本框 6">
                <a:extLst>
                  <a:ext uri="{FF2B5EF4-FFF2-40B4-BE49-F238E27FC236}">
                    <a16:creationId xmlns:a16="http://schemas.microsoft.com/office/drawing/2014/main" id="{C3BECFED-F1B8-48AD-94E7-93E4338CD6A7}"/>
                  </a:ext>
                </a:extLst>
              </p:cNvPr>
              <p:cNvSpPr txBox="1">
                <a:spLocks noRot="1" noChangeAspect="1" noMove="1" noResize="1" noEditPoints="1" noAdjustHandles="1" noChangeArrowheads="1" noChangeShapeType="1" noTextEdit="1"/>
              </p:cNvSpPr>
              <p:nvPr/>
            </p:nvSpPr>
            <p:spPr>
              <a:xfrm>
                <a:off x="8727188" y="3565826"/>
                <a:ext cx="1380186" cy="355482"/>
              </a:xfrm>
              <a:prstGeom prst="rect">
                <a:avLst/>
              </a:prstGeom>
              <a:blipFill>
                <a:blip r:embed="rId5"/>
                <a:stretch>
                  <a:fillRect l="-3097" t="-8621" r="-885" b="-2241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latin typeface="隶书" panose="02010509060101010101" pitchFamily="1" charset="-122"/>
              </a:rPr>
              <a:t>6.5</a:t>
            </a:r>
            <a:r>
              <a:rPr lang="zh-CN" altLang="en-US" sz="3200" dirty="0">
                <a:latin typeface="隶书" panose="02010509060101010101" pitchFamily="1" charset="-122"/>
              </a:rPr>
              <a:t> 对偶问题</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900" dirty="0"/>
                  <a:t>如果此时令</a:t>
                </a:r>
                <a14:m>
                  <m:oMath xmlns:m="http://schemas.openxmlformats.org/officeDocument/2006/math">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𝒎𝒊𝒏</m:t>
                    </m:r>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𝒙</m:t>
                    </m:r>
                    <m:r>
                      <a:rPr lang="en-US" altLang="zh-CN" sz="1900" b="1" i="1">
                        <a:latin typeface="Cambria Math"/>
                      </a:rPr>
                      <m:t>∈</m:t>
                    </m:r>
                    <m:r>
                      <a:rPr lang="en-US" altLang="zh-CN" sz="1900" b="1" i="1">
                        <a:latin typeface="Cambria Math"/>
                      </a:rPr>
                      <m:t>𝑿</m:t>
                    </m:r>
                    <m:r>
                      <a:rPr lang="en-US" altLang="zh-CN" sz="1900" b="1" i="1">
                        <a:latin typeface="Cambria Math"/>
                      </a:rPr>
                      <m:t>}</m:t>
                    </m:r>
                  </m:oMath>
                </a14:m>
                <a:r>
                  <a:rPr lang="zh-CN" altLang="en-US" sz="1900" dirty="0"/>
                  <a:t>，则称这个函数为扰动函数</a:t>
                </a:r>
                <a:r>
                  <a:rPr lang="en-US" altLang="zh-CN" sz="1900" dirty="0"/>
                  <a:t>(Perturbation function),</a:t>
                </a:r>
                <a:r>
                  <a:rPr lang="zh-CN" altLang="en-US" sz="1900" dirty="0"/>
                  <a:t>从函数可以看出，只是原问题不等式约束的右边项由</a:t>
                </a:r>
                <a:r>
                  <a:rPr lang="en-US" altLang="zh-CN" sz="1900" dirty="0"/>
                  <a:t>0</a:t>
                </a:r>
                <a:r>
                  <a:rPr lang="zh-CN" altLang="en-US" sz="1900" dirty="0"/>
                  <a:t>变成了</a:t>
                </a:r>
                <a14:m>
                  <m:oMath xmlns:m="http://schemas.openxmlformats.org/officeDocument/2006/math">
                    <m:r>
                      <a:rPr lang="en-US" altLang="zh-CN" sz="1900" b="1" i="1">
                        <a:latin typeface="Cambria Math"/>
                      </a:rPr>
                      <m:t>𝒚</m:t>
                    </m:r>
                  </m:oMath>
                </a14:m>
                <a:r>
                  <a:rPr lang="en-US" altLang="zh-CN" sz="1900" dirty="0"/>
                  <a:t>,</a:t>
                </a:r>
                <a:r>
                  <a:rPr lang="zh-CN" altLang="en-US" sz="1900" dirty="0"/>
                  <a:t>如图所示，</a:t>
                </a:r>
                <a14:m>
                  <m:oMath xmlns:m="http://schemas.openxmlformats.org/officeDocument/2006/math">
                    <m:r>
                      <a:rPr lang="en-US" altLang="zh-CN" sz="1900" b="1" i="1">
                        <a:latin typeface="Cambria Math"/>
                      </a:rPr>
                      <m:t>𝒗</m:t>
                    </m:r>
                    <m:r>
                      <a:rPr lang="en-US" altLang="zh-CN" sz="1900" b="1" i="1">
                        <a:latin typeface="Cambria Math"/>
                      </a:rPr>
                      <m:t>(</m:t>
                    </m:r>
                    <m:r>
                      <a:rPr lang="en-US" altLang="zh-CN" sz="1900" b="1" i="1">
                        <a:latin typeface="Cambria Math"/>
                      </a:rPr>
                      <m:t>𝒚</m:t>
                    </m:r>
                    <m:r>
                      <a:rPr lang="en-US" altLang="zh-CN" sz="1900" b="1" i="1">
                        <a:latin typeface="Cambria Math"/>
                      </a:rPr>
                      <m:t>)</m:t>
                    </m:r>
                  </m:oMath>
                </a14:m>
                <a:r>
                  <a:rPr lang="zh-CN" altLang="en-US" sz="1900" dirty="0"/>
                  <a:t>为</a:t>
                </a:r>
                <a14:m>
                  <m:oMath xmlns:m="http://schemas.openxmlformats.org/officeDocument/2006/math">
                    <m:r>
                      <a:rPr lang="en-US" altLang="zh-CN" sz="1900" b="1" i="1" dirty="0">
                        <a:latin typeface="Cambria Math"/>
                      </a:rPr>
                      <m:t>𝒚</m:t>
                    </m:r>
                  </m:oMath>
                </a14:m>
                <a:r>
                  <a:rPr lang="zh-CN" altLang="en-US" sz="1900" dirty="0"/>
                  <a:t>的非递增函数。从中看到</a:t>
                </a:r>
                <a14:m>
                  <m:oMath xmlns:m="http://schemas.openxmlformats.org/officeDocument/2006/math">
                    <m:r>
                      <a:rPr lang="en-US" altLang="zh-CN" sz="1900" b="1" i="1">
                        <a:latin typeface="Cambria Math"/>
                      </a:rPr>
                      <m:t>𝒗</m:t>
                    </m:r>
                  </m:oMath>
                </a14:m>
                <a:r>
                  <a:rPr lang="zh-CN" altLang="en-US" sz="1900" dirty="0"/>
                  <a:t>相应于</a:t>
                </a:r>
                <a14:m>
                  <m:oMath xmlns:m="http://schemas.openxmlformats.org/officeDocument/2006/math">
                    <m:r>
                      <a:rPr lang="en-US" altLang="zh-CN" sz="1900" b="1" i="1">
                        <a:latin typeface="Cambria Math"/>
                      </a:rPr>
                      <m:t>𝑮</m:t>
                    </m:r>
                  </m:oMath>
                </a14:m>
                <a:r>
                  <a:rPr lang="zh-CN" altLang="en-US" sz="1900" dirty="0"/>
                  <a:t>的</a:t>
                </a:r>
                <a:r>
                  <a:rPr lang="en-US" altLang="zh-CN" sz="1900" dirty="0"/>
                  <a:t>AB</a:t>
                </a:r>
                <a:r>
                  <a:rPr lang="zh-CN" altLang="en-US" sz="1900" dirty="0"/>
                  <a:t>点之间的下包络，注意其单调递减的性质。</a:t>
                </a:r>
                <a:endParaRPr lang="en-US" altLang="zh-CN" sz="1900" dirty="0"/>
              </a:p>
              <a:p>
                <a:pPr marL="0" indent="0">
                  <a:buNone/>
                </a:pPr>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1785972" y="2539629"/>
                <a:ext cx="4515267" cy="2723823"/>
              </a:xfrm>
              <a:prstGeom prst="rect">
                <a:avLst/>
              </a:prstGeom>
              <a:noFill/>
            </p:spPr>
            <p:txBody>
              <a:bodyPr wrap="square" rtlCol="0">
                <a:spAutoFit/>
              </a:bodyPr>
              <a:lstStyle/>
              <a:p>
                <a:pPr marL="325789" indent="-325789">
                  <a:buFont typeface="Wingdings" panose="05000000000000000000" pitchFamily="2" charset="2"/>
                  <a:buChar char="u"/>
                </a:pPr>
                <a:r>
                  <a:rPr lang="zh-CN" altLang="en-US" sz="1900" dirty="0"/>
                  <a:t>且</a:t>
                </a:r>
                <a14:m>
                  <m:oMath xmlns:m="http://schemas.openxmlformats.org/officeDocument/2006/math">
                    <m:r>
                      <a:rPr lang="en-US" altLang="zh-CN" sz="1900" i="1">
                        <a:latin typeface="Cambria Math"/>
                      </a:rPr>
                      <m:t>𝒗</m:t>
                    </m:r>
                  </m:oMath>
                </a14:m>
                <a:r>
                  <a:rPr lang="zh-CN" altLang="en-US" sz="1900" dirty="0"/>
                  <a:t>在</a:t>
                </a:r>
                <a:r>
                  <a:rPr lang="en-US" altLang="zh-CN" sz="1900" dirty="0"/>
                  <a:t>B</a:t>
                </a:r>
                <a:r>
                  <a:rPr lang="zh-CN" altLang="en-US" sz="1900" dirty="0"/>
                  <a:t>点对于大于</a:t>
                </a:r>
                <a14:m>
                  <m:oMath xmlns:m="http://schemas.openxmlformats.org/officeDocument/2006/math">
                    <m:r>
                      <a:rPr lang="en-US" altLang="zh-CN" sz="1900" b="1" i="1">
                        <a:latin typeface="Cambria Math"/>
                      </a:rPr>
                      <m:t>𝒚</m:t>
                    </m:r>
                  </m:oMath>
                </a14:m>
                <a:r>
                  <a:rPr lang="zh-CN" altLang="en-US" sz="1900" dirty="0"/>
                  <a:t>的值都为取值对应</a:t>
                </a:r>
                <a:r>
                  <a:rPr lang="en-US" altLang="zh-CN" sz="1900" dirty="0"/>
                  <a:t>B</a:t>
                </a:r>
                <a:r>
                  <a:rPr lang="zh-CN" altLang="en-US" sz="1900" dirty="0"/>
                  <a:t>点的常数值，而在</a:t>
                </a:r>
                <a:r>
                  <a:rPr lang="en-US" altLang="zh-CN" sz="1900" dirty="0"/>
                  <a:t>A</a:t>
                </a:r>
                <a:r>
                  <a:rPr lang="zh-CN" altLang="en-US" sz="1900" dirty="0"/>
                  <a:t>点左边，由于其不可行性，此时</a:t>
                </a:r>
                <a14:m>
                  <m:oMath xmlns:m="http://schemas.openxmlformats.org/officeDocument/2006/math">
                    <m:r>
                      <a:rPr lang="en-US" altLang="zh-CN" sz="1900" b="1" i="1">
                        <a:latin typeface="Cambria Math"/>
                      </a:rPr>
                      <m:t>𝒗</m:t>
                    </m:r>
                  </m:oMath>
                </a14:m>
                <a:r>
                  <a:rPr lang="zh-CN" altLang="en-US" sz="1900" dirty="0"/>
                  <a:t>取值为</a:t>
                </a:r>
                <a14:m>
                  <m:oMath xmlns:m="http://schemas.openxmlformats.org/officeDocument/2006/math">
                    <m:r>
                      <a:rPr lang="zh-CN" altLang="en-US" sz="1900" i="1">
                        <a:latin typeface="Cambria Math"/>
                      </a:rPr>
                      <m:t>∞</m:t>
                    </m:r>
                  </m:oMath>
                </a14:m>
                <a:r>
                  <a:rPr lang="zh-CN" altLang="en-US" sz="1900" dirty="0"/>
                  <a:t>，注意</a:t>
                </a:r>
                <a14:m>
                  <m:oMath xmlns:m="http://schemas.openxmlformats.org/officeDocument/2006/math">
                    <m:r>
                      <a:rPr lang="en-US" altLang="zh-CN" sz="1900" b="1" i="1">
                        <a:latin typeface="Cambria Math"/>
                      </a:rPr>
                      <m:t>𝒗</m:t>
                    </m:r>
                  </m:oMath>
                </a14:m>
                <a:r>
                  <a:rPr lang="zh-CN" altLang="en-US" sz="1900" dirty="0"/>
                  <a:t>在</a:t>
                </a:r>
                <a:r>
                  <a:rPr lang="en-US" altLang="zh-CN" sz="1900" dirty="0"/>
                  <a:t>0</a:t>
                </a:r>
                <a:r>
                  <a:rPr lang="zh-CN" altLang="en-US" sz="1900" dirty="0"/>
                  <a:t>点可微，且</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𝒗</m:t>
                        </m:r>
                      </m:e>
                      <m:sup>
                        <m:r>
                          <a:rPr lang="en-US" altLang="zh-CN" sz="1900" b="1" i="1">
                            <a:latin typeface="Cambria Math"/>
                          </a:rPr>
                          <m:t>′</m:t>
                        </m:r>
                      </m:sup>
                    </m:sSup>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i="1">
                        <a:latin typeface="Cambria Math"/>
                      </a:rPr>
                      <m:t>=−</m:t>
                    </m:r>
                    <m:acc>
                      <m:accPr>
                        <m:chr m:val="̅"/>
                        <m:ctrlPr>
                          <a:rPr lang="en-US" altLang="zh-CN" sz="1900" b="1" i="1">
                            <a:latin typeface="Cambria Math" panose="02040503050406030204" pitchFamily="18" charset="0"/>
                          </a:rPr>
                        </m:ctrlPr>
                      </m:accPr>
                      <m:e>
                        <m:r>
                          <a:rPr lang="en-US" altLang="zh-CN" sz="1900" b="1" i="1">
                            <a:latin typeface="Cambria Math"/>
                          </a:rPr>
                          <m:t>𝒖</m:t>
                        </m:r>
                      </m:e>
                    </m:acc>
                  </m:oMath>
                </a14:m>
                <a:r>
                  <a:rPr lang="en-US" altLang="zh-CN" sz="1900" dirty="0"/>
                  <a:t>,</a:t>
                </a:r>
                <a:r>
                  <a:rPr lang="zh-CN" altLang="en-US" sz="1900" dirty="0"/>
                  <a:t>因此当约束右端从</a:t>
                </a:r>
                <a:r>
                  <a:rPr lang="en-US" altLang="zh-CN" sz="1900" dirty="0"/>
                  <a:t>0</a:t>
                </a:r>
                <a:r>
                  <a:rPr lang="zh-CN" altLang="en-US" sz="1900" dirty="0"/>
                  <a:t>增加时，目标函数值的变化率等价</a:t>
                </a:r>
                <a14:m>
                  <m:oMath xmlns:m="http://schemas.openxmlformats.org/officeDocument/2006/math">
                    <m:r>
                      <a:rPr lang="en-US" altLang="zh-CN" sz="1900" b="1" i="1">
                        <a:latin typeface="Cambria Math"/>
                      </a:rPr>
                      <m:t>−</m:t>
                    </m:r>
                    <m:acc>
                      <m:accPr>
                        <m:chr m:val="̅"/>
                        <m:ctrlPr>
                          <a:rPr lang="en-US" altLang="zh-CN" sz="1900" b="1" i="1">
                            <a:latin typeface="Cambria Math" panose="02040503050406030204" pitchFamily="18" charset="0"/>
                          </a:rPr>
                        </m:ctrlPr>
                      </m:accPr>
                      <m:e>
                        <m:r>
                          <a:rPr lang="en-US" altLang="zh-CN" sz="1900" b="1" i="1">
                            <a:latin typeface="Cambria Math"/>
                          </a:rPr>
                          <m:t>𝒖</m:t>
                        </m:r>
                      </m:e>
                    </m:acc>
                    <m:r>
                      <a:rPr lang="en-US" altLang="zh-CN" sz="1900" b="1" i="1">
                        <a:latin typeface="Cambria Math"/>
                      </a:rPr>
                      <m:t>,</m:t>
                    </m:r>
                  </m:oMath>
                </a14:m>
                <a:r>
                  <a:rPr lang="zh-CN" altLang="en-US" sz="1900" dirty="0"/>
                  <a:t>即最优点的对偶拉格朗日乘子的负数，如果</a:t>
                </a:r>
                <a14:m>
                  <m:oMath xmlns:m="http://schemas.openxmlformats.org/officeDocument/2006/math">
                    <m:r>
                      <a:rPr lang="en-US" altLang="zh-CN" sz="1900" b="1" i="1">
                        <a:latin typeface="Cambria Math"/>
                      </a:rPr>
                      <m:t>𝒗</m:t>
                    </m:r>
                  </m:oMath>
                </a14:m>
                <a:r>
                  <a:rPr lang="zh-CN" altLang="en-US" sz="1900" dirty="0"/>
                  <a:t>是凸但不可微，则</a:t>
                </a:r>
                <a14:m>
                  <m:oMath xmlns:m="http://schemas.openxmlformats.org/officeDocument/2006/math">
                    <m:r>
                      <a:rPr lang="en-US" altLang="zh-CN" sz="1900" i="1">
                        <a:latin typeface="Cambria Math"/>
                      </a:rPr>
                      <m:t>−</m:t>
                    </m:r>
                    <m:acc>
                      <m:accPr>
                        <m:chr m:val="̅"/>
                        <m:ctrlPr>
                          <a:rPr lang="en-US" altLang="zh-CN" sz="1900" i="1">
                            <a:latin typeface="Cambria Math" panose="02040503050406030204" pitchFamily="18" charset="0"/>
                          </a:rPr>
                        </m:ctrlPr>
                      </m:accPr>
                      <m:e>
                        <m:r>
                          <a:rPr lang="en-US" altLang="zh-CN" sz="1900" i="1">
                            <a:latin typeface="Cambria Math"/>
                          </a:rPr>
                          <m:t>𝒖</m:t>
                        </m:r>
                      </m:e>
                    </m:acc>
                  </m:oMath>
                </a14:m>
                <a:r>
                  <a:rPr lang="zh-CN" altLang="en-US" sz="1900" dirty="0"/>
                  <a:t>为在</a:t>
                </a:r>
                <a:r>
                  <a:rPr lang="en-US" altLang="zh-CN" sz="1900" dirty="0"/>
                  <a:t>0</a:t>
                </a:r>
                <a:r>
                  <a:rPr lang="zh-CN" altLang="en-US" sz="1900" dirty="0"/>
                  <a:t>点的</a:t>
                </a:r>
                <a:r>
                  <a:rPr lang="zh-CN" altLang="en-US" sz="1900" dirty="0">
                    <a:solidFill>
                      <a:srgbClr val="FF0000"/>
                    </a:solidFill>
                  </a:rPr>
                  <a:t>次梯度</a:t>
                </a:r>
                <a:r>
                  <a:rPr lang="zh-CN" altLang="en-US" sz="1900" dirty="0"/>
                  <a:t>，任何情况都满足</a:t>
                </a:r>
                <a14:m>
                  <m:oMath xmlns:m="http://schemas.openxmlformats.org/officeDocument/2006/math">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i="1">
                        <a:latin typeface="Cambria Math"/>
                      </a:rPr>
                      <m:t>−</m:t>
                    </m:r>
                    <m:acc>
                      <m:accPr>
                        <m:chr m:val="̅"/>
                        <m:ctrlPr>
                          <a:rPr lang="en-US" altLang="zh-CN" sz="1900" b="1" i="1">
                            <a:latin typeface="Cambria Math" panose="02040503050406030204" pitchFamily="18" charset="0"/>
                          </a:rPr>
                        </m:ctrlPr>
                      </m:accPr>
                      <m:e>
                        <m:r>
                          <a:rPr lang="en-US" altLang="zh-CN" sz="1900" b="1" i="1">
                            <a:latin typeface="Cambria Math"/>
                          </a:rPr>
                          <m:t>𝒖</m:t>
                        </m:r>
                      </m:e>
                    </m:acc>
                    <m:r>
                      <a:rPr lang="en-US" altLang="zh-CN" sz="1900" b="1" i="1">
                        <a:latin typeface="Cambria Math"/>
                      </a:rPr>
                      <m:t>𝒚</m:t>
                    </m:r>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𝑹</m:t>
                    </m:r>
                  </m:oMath>
                </a14:m>
                <a:endParaRPr lang="en-US" altLang="zh-CN" sz="1900" dirty="0"/>
              </a:p>
            </p:txBody>
          </p:sp>
        </mc:Choice>
        <mc:Fallback>
          <p:sp>
            <p:nvSpPr>
              <p:cNvPr id="5" name="TextBox 4"/>
              <p:cNvSpPr txBox="1">
                <a:spLocks noRot="1" noChangeAspect="1" noMove="1" noResize="1" noEditPoints="1" noAdjustHandles="1" noChangeArrowheads="1" noChangeShapeType="1" noTextEdit="1"/>
              </p:cNvSpPr>
              <p:nvPr/>
            </p:nvSpPr>
            <p:spPr>
              <a:xfrm>
                <a:off x="1785972" y="2539629"/>
                <a:ext cx="4515267" cy="2723823"/>
              </a:xfrm>
              <a:prstGeom prst="rect">
                <a:avLst/>
              </a:prstGeom>
              <a:blipFill>
                <a:blip r:embed="rId3"/>
                <a:stretch>
                  <a:fillRect l="-1080" t="-1121" r="-1215" b="-31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937574" y="5161948"/>
                <a:ext cx="4705731" cy="881780"/>
              </a:xfrm>
              <a:prstGeom prst="rect">
                <a:avLst/>
              </a:prstGeom>
            </p:spPr>
            <p:txBody>
              <a:bodyPr>
                <a:spAutoFit/>
              </a:bodyPr>
              <a:lstStyle/>
              <a:p>
                <a:pPr marL="325789" indent="-325789">
                  <a:buFont typeface="Wingdings" panose="05000000000000000000" pitchFamily="2" charset="2"/>
                  <a:buChar char="u"/>
                </a:pPr>
                <a14:m>
                  <m:oMath xmlns:m="http://schemas.openxmlformats.org/officeDocument/2006/math">
                    <m:r>
                      <a:rPr lang="zh-CN" altLang="en-US" sz="1710" dirty="0">
                        <a:latin typeface="Cambria Math"/>
                      </a:rPr>
                      <m:t>如</m:t>
                    </m:r>
                    <m:r>
                      <a:rPr lang="en-US" altLang="zh-CN" sz="1710" i="1" dirty="0">
                        <a:latin typeface="Cambria Math"/>
                      </a:rPr>
                      <m:t>𝒗</m:t>
                    </m:r>
                  </m:oMath>
                </a14:m>
                <a:r>
                  <a:rPr lang="zh-CN" altLang="en-US" sz="1710" dirty="0"/>
                  <a:t>不是凸的或不可微，则上述条件仍然成立等价于</a:t>
                </a:r>
                <a14:m>
                  <m:oMath xmlns:m="http://schemas.openxmlformats.org/officeDocument/2006/math">
                    <m:acc>
                      <m:accPr>
                        <m:chr m:val="̅"/>
                        <m:ctrlPr>
                          <a:rPr lang="en-US" altLang="zh-CN" sz="1710" i="1">
                            <a:latin typeface="Cambria Math" panose="02040503050406030204" pitchFamily="18" charset="0"/>
                          </a:rPr>
                        </m:ctrlPr>
                      </m:accPr>
                      <m:e>
                        <m:r>
                          <a:rPr lang="en-US" altLang="zh-CN" sz="1710" i="1">
                            <a:latin typeface="Cambria Math"/>
                          </a:rPr>
                          <m:t>𝒖</m:t>
                        </m:r>
                      </m:e>
                    </m:acc>
                  </m:oMath>
                </a14:m>
                <a:r>
                  <a:rPr lang="zh-CN" altLang="en-US" sz="1710" dirty="0"/>
                  <a:t>是相应于最优解</a:t>
                </a:r>
                <a14:m>
                  <m:oMath xmlns:m="http://schemas.openxmlformats.org/officeDocument/2006/math">
                    <m:acc>
                      <m:accPr>
                        <m:chr m:val="̅"/>
                        <m:ctrlPr>
                          <a:rPr lang="en-US" altLang="zh-CN" sz="1710" i="1">
                            <a:latin typeface="Cambria Math" panose="02040503050406030204" pitchFamily="18" charset="0"/>
                          </a:rPr>
                        </m:ctrlPr>
                      </m:accPr>
                      <m:e>
                        <m:r>
                          <a:rPr lang="en-US" altLang="zh-CN" sz="1710" i="1">
                            <a:latin typeface="Cambria Math"/>
                          </a:rPr>
                          <m:t>𝒙</m:t>
                        </m:r>
                      </m:e>
                    </m:acc>
                    <m:r>
                      <a:rPr lang="zh-CN" altLang="en-US" sz="1710" i="1" dirty="0">
                        <a:latin typeface="Cambria Math"/>
                      </a:rPr>
                      <m:t>的</m:t>
                    </m:r>
                  </m:oMath>
                </a14:m>
                <a:r>
                  <a:rPr lang="en-US" altLang="zh-CN" sz="1710" dirty="0"/>
                  <a:t>KKT</a:t>
                </a:r>
                <a:r>
                  <a:rPr lang="zh-CN" altLang="en-US" sz="1710" dirty="0"/>
                  <a:t>拉格朗日乘子</a:t>
                </a:r>
              </a:p>
            </p:txBody>
          </p:sp>
        </mc:Choice>
        <mc:Fallback>
          <p:sp>
            <p:nvSpPr>
              <p:cNvPr id="7" name="矩形 6"/>
              <p:cNvSpPr>
                <a:spLocks noRot="1" noChangeAspect="1" noMove="1" noResize="1" noEditPoints="1" noAdjustHandles="1" noChangeArrowheads="1" noChangeShapeType="1" noTextEdit="1"/>
              </p:cNvSpPr>
              <p:nvPr/>
            </p:nvSpPr>
            <p:spPr>
              <a:xfrm>
                <a:off x="1937574" y="5161948"/>
                <a:ext cx="4705731" cy="881780"/>
              </a:xfrm>
              <a:prstGeom prst="rect">
                <a:avLst/>
              </a:prstGeom>
              <a:blipFill>
                <a:blip r:embed="rId4"/>
                <a:stretch>
                  <a:fillRect l="-777" t="-3472" b="-9028"/>
                </a:stretch>
              </a:blipFill>
            </p:spPr>
            <p:txBody>
              <a:bodyPr/>
              <a:lstStyle/>
              <a:p>
                <a:r>
                  <a:rPr lang="zh-CN" altLang="en-US">
                    <a:noFill/>
                  </a:rPr>
                  <a:t> </a:t>
                </a:r>
              </a:p>
            </p:txBody>
          </p:sp>
        </mc:Fallback>
      </mc:AlternateContent>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233" y="2471216"/>
            <a:ext cx="4441686" cy="313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spcBef>
                    <a:spcPct val="50000"/>
                  </a:spcBef>
                </a:pPr>
                <a:r>
                  <a:rPr lang="zh-CN" altLang="en-US" sz="3040" dirty="0">
                    <a:latin typeface="隶书" pitchFamily="1" charset="-122"/>
                    <a:ea typeface="隶书" pitchFamily="1" charset="-122"/>
                  </a:rPr>
                  <a:t>问题：工厂应如何安排生产可获得最大的总利润？</a:t>
                </a:r>
              </a:p>
              <a:p>
                <a:pPr algn="just"/>
                <a:r>
                  <a:rPr lang="zh-CN" altLang="en-US" sz="3040" dirty="0">
                    <a:latin typeface="隶书" pitchFamily="1" charset="-122"/>
                    <a:ea typeface="隶书" pitchFamily="1" charset="-122"/>
                  </a:rPr>
                  <a:t>解：设变量</a:t>
                </a:r>
                <a:r>
                  <a:rPr lang="en-US" altLang="zh-CN" sz="3040" i="1" dirty="0">
                    <a:ea typeface="隶书" pitchFamily="1" charset="-122"/>
                  </a:rPr>
                  <a:t>x</a:t>
                </a:r>
                <a:r>
                  <a:rPr lang="en-US" altLang="zh-CN" sz="3040" i="1" baseline="-30000" dirty="0">
                    <a:ea typeface="隶书" pitchFamily="1" charset="-122"/>
                  </a:rPr>
                  <a:t>i</a:t>
                </a:r>
                <a:r>
                  <a:rPr lang="zh-CN" altLang="en-US" sz="3040" dirty="0">
                    <a:latin typeface="隶书" pitchFamily="1" charset="-122"/>
                    <a:ea typeface="隶书" pitchFamily="1" charset="-122"/>
                  </a:rPr>
                  <a:t>为第</a:t>
                </a:r>
                <a:r>
                  <a:rPr lang="en-US" altLang="zh-CN" sz="3040" i="1" dirty="0" err="1">
                    <a:ea typeface="隶书" pitchFamily="1" charset="-122"/>
                  </a:rPr>
                  <a:t>i</a:t>
                </a:r>
                <a:r>
                  <a:rPr lang="zh-CN" altLang="en-US" sz="3040" dirty="0">
                    <a:latin typeface="隶书" pitchFamily="1" charset="-122"/>
                    <a:ea typeface="隶书" pitchFamily="1" charset="-122"/>
                  </a:rPr>
                  <a:t>种（甲、乙）产品的生产件数（</a:t>
                </a:r>
                <a:r>
                  <a:rPr lang="en-US" altLang="zh-CN" sz="3040" i="1" dirty="0" err="1">
                    <a:ea typeface="隶书" pitchFamily="1" charset="-122"/>
                  </a:rPr>
                  <a:t>i</a:t>
                </a:r>
                <a:r>
                  <a:rPr lang="zh-CN" altLang="en-US" sz="3040" dirty="0">
                    <a:latin typeface="隶书" pitchFamily="1" charset="-122"/>
                    <a:ea typeface="隶书" pitchFamily="1" charset="-122"/>
                  </a:rPr>
                  <a:t>＝</a:t>
                </a:r>
                <a:r>
                  <a:rPr lang="en-US" altLang="zh-CN" sz="3040" dirty="0">
                    <a:latin typeface="隶书" pitchFamily="1" charset="-122"/>
                    <a:ea typeface="隶书" pitchFamily="1" charset="-122"/>
                  </a:rPr>
                  <a:t>1</a:t>
                </a:r>
                <a:r>
                  <a:rPr lang="zh-CN" altLang="en-US" sz="3040" dirty="0">
                    <a:latin typeface="隶书" pitchFamily="1" charset="-122"/>
                    <a:ea typeface="隶书" pitchFamily="1" charset="-122"/>
                  </a:rPr>
                  <a:t>，</a:t>
                </a:r>
                <a:r>
                  <a:rPr lang="en-US" altLang="zh-CN" sz="3040" dirty="0">
                    <a:latin typeface="隶书" pitchFamily="1" charset="-122"/>
                    <a:ea typeface="隶书" pitchFamily="1" charset="-122"/>
                  </a:rPr>
                  <a:t>2</a:t>
                </a:r>
                <a:r>
                  <a:rPr lang="zh-CN" altLang="en-US" sz="3040" dirty="0">
                    <a:latin typeface="隶书" pitchFamily="1" charset="-122"/>
                    <a:ea typeface="隶书" pitchFamily="1" charset="-122"/>
                  </a:rPr>
                  <a:t>）。根据题意，我们知道两种产品的生产受到设备能力（机时数）的限制。对设备</a:t>
                </a:r>
                <a:r>
                  <a:rPr lang="en-US" altLang="zh-CN" sz="3040" i="1" dirty="0">
                    <a:latin typeface="隶书" pitchFamily="1" charset="-122"/>
                    <a:ea typeface="隶书" pitchFamily="1" charset="-122"/>
                  </a:rPr>
                  <a:t>A</a:t>
                </a:r>
                <a:r>
                  <a:rPr lang="zh-CN" altLang="en-US" sz="3040" dirty="0">
                    <a:latin typeface="隶书" pitchFamily="1" charset="-122"/>
                    <a:ea typeface="隶书" pitchFamily="1" charset="-122"/>
                  </a:rPr>
                  <a:t>，两种产品生产所占用的机时数不能超过</a:t>
                </a:r>
                <a:r>
                  <a:rPr lang="en-US" altLang="zh-CN" sz="3040" dirty="0">
                    <a:latin typeface="隶书" pitchFamily="1" charset="-122"/>
                    <a:ea typeface="隶书" pitchFamily="1" charset="-122"/>
                  </a:rPr>
                  <a:t>65</a:t>
                </a:r>
                <a:r>
                  <a:rPr lang="zh-CN" altLang="en-US" sz="3040" dirty="0">
                    <a:latin typeface="隶书" pitchFamily="1" charset="-122"/>
                    <a:ea typeface="隶书" pitchFamily="1" charset="-122"/>
                  </a:rPr>
                  <a:t>，于是我们可以得到不等式：</a:t>
                </a:r>
                <a:r>
                  <a:rPr lang="en-US" altLang="zh-CN" sz="3040" dirty="0">
                    <a:latin typeface="隶书" pitchFamily="1" charset="-122"/>
                    <a:ea typeface="隶书" pitchFamily="1" charset="-122"/>
                  </a:rPr>
                  <a:t>3</a:t>
                </a:r>
                <a:r>
                  <a:rPr lang="en-US" altLang="zh-CN" sz="3040" i="1" dirty="0">
                    <a:latin typeface="隶书" pitchFamily="1" charset="-122"/>
                    <a:ea typeface="隶书" pitchFamily="1" charset="-122"/>
                  </a:rPr>
                  <a:t> </a:t>
                </a:r>
                <a14:m>
                  <m:oMath xmlns:m="http://schemas.openxmlformats.org/officeDocument/2006/math">
                    <m:r>
                      <a:rPr lang="en-US" altLang="zh-CN" sz="3040" i="1" dirty="0">
                        <a:latin typeface="Cambria Math"/>
                        <a:ea typeface="隶书" pitchFamily="1" charset="-122"/>
                      </a:rPr>
                      <m:t>𝑥</m:t>
                    </m:r>
                    <m:r>
                      <a:rPr lang="en-US" altLang="zh-CN" sz="3040" i="1" baseline="-30000" dirty="0">
                        <a:latin typeface="Cambria Math"/>
                        <a:ea typeface="隶书" pitchFamily="1" charset="-122"/>
                      </a:rPr>
                      <m:t>1</m:t>
                    </m:r>
                  </m:oMath>
                </a14:m>
                <a:r>
                  <a:rPr lang="en-US" altLang="zh-CN" sz="3040" baseline="-30000" dirty="0">
                    <a:latin typeface="隶书" pitchFamily="1" charset="-122"/>
                    <a:ea typeface="隶书" pitchFamily="1" charset="-122"/>
                  </a:rPr>
                  <a:t> </a:t>
                </a:r>
                <a:r>
                  <a:rPr lang="en-US" altLang="zh-CN" sz="3040" dirty="0">
                    <a:latin typeface="隶书" pitchFamily="1" charset="-122"/>
                    <a:ea typeface="隶书" pitchFamily="1" charset="-122"/>
                  </a:rPr>
                  <a:t>+ 2 </a:t>
                </a:r>
                <a14:m>
                  <m:oMath xmlns:m="http://schemas.openxmlformats.org/officeDocument/2006/math">
                    <m:r>
                      <a:rPr lang="en-US" altLang="zh-CN" sz="3040" i="1" dirty="0">
                        <a:latin typeface="Cambria Math"/>
                        <a:ea typeface="隶书" pitchFamily="1" charset="-122"/>
                      </a:rPr>
                      <m:t>𝑥</m:t>
                    </m:r>
                    <m:r>
                      <a:rPr lang="en-US" altLang="zh-CN" sz="3040" i="1" baseline="-30000" dirty="0">
                        <a:latin typeface="Cambria Math"/>
                        <a:ea typeface="隶书" pitchFamily="1" charset="-122"/>
                      </a:rPr>
                      <m:t>2 </m:t>
                    </m:r>
                  </m:oMath>
                </a14:m>
                <a:r>
                  <a:rPr lang="en-US" altLang="zh-CN" sz="3040" dirty="0">
                    <a:latin typeface="隶书" pitchFamily="1" charset="-122"/>
                    <a:ea typeface="隶书" pitchFamily="1" charset="-122"/>
                  </a:rPr>
                  <a:t>≤ 65</a:t>
                </a:r>
                <a:r>
                  <a:rPr lang="zh-CN" altLang="en-US" sz="3040" dirty="0">
                    <a:latin typeface="隶书" pitchFamily="1" charset="-122"/>
                    <a:ea typeface="隶书" pitchFamily="1" charset="-122"/>
                  </a:rPr>
                  <a:t>；</a:t>
                </a:r>
              </a:p>
              <a:p>
                <a:pPr algn="just"/>
                <a:r>
                  <a:rPr lang="zh-CN" altLang="en-US" sz="3040" dirty="0">
                    <a:latin typeface="隶书" pitchFamily="1" charset="-122"/>
                    <a:ea typeface="隶书" pitchFamily="1" charset="-122"/>
                  </a:rPr>
                  <a:t>对设备</a:t>
                </a:r>
                <a:r>
                  <a:rPr lang="en-US" altLang="zh-CN" sz="3040" i="1" dirty="0">
                    <a:latin typeface="隶书" pitchFamily="1" charset="-122"/>
                    <a:ea typeface="隶书" pitchFamily="1" charset="-122"/>
                  </a:rPr>
                  <a:t>B</a:t>
                </a:r>
                <a:r>
                  <a:rPr lang="zh-CN" altLang="en-US" sz="3040" dirty="0">
                    <a:latin typeface="隶书" pitchFamily="1" charset="-122"/>
                    <a:ea typeface="隶书" pitchFamily="1" charset="-122"/>
                  </a:rPr>
                  <a:t>，两种产品生产所占用的机时数不能超过</a:t>
                </a:r>
                <a:r>
                  <a:rPr lang="en-US" altLang="zh-CN" sz="3040" dirty="0">
                    <a:latin typeface="隶书" pitchFamily="1" charset="-122"/>
                    <a:ea typeface="隶书" pitchFamily="1" charset="-122"/>
                  </a:rPr>
                  <a:t>40</a:t>
                </a:r>
                <a:r>
                  <a:rPr lang="zh-CN" altLang="en-US" sz="3040" dirty="0">
                    <a:latin typeface="隶书" pitchFamily="1" charset="-122"/>
                    <a:ea typeface="隶书" pitchFamily="1" charset="-122"/>
                  </a:rPr>
                  <a:t>，于是我们可以得到不等式：</a:t>
                </a:r>
                <a:r>
                  <a:rPr lang="en-US" altLang="zh-CN" sz="3040" dirty="0">
                    <a:latin typeface="隶书" pitchFamily="1" charset="-122"/>
                    <a:ea typeface="隶书" pitchFamily="1" charset="-122"/>
                  </a:rPr>
                  <a:t>2 </a:t>
                </a:r>
                <a14:m>
                  <m:oMath xmlns:m="http://schemas.openxmlformats.org/officeDocument/2006/math">
                    <m:r>
                      <a:rPr lang="en-US" altLang="zh-CN" sz="3040" i="1" dirty="0">
                        <a:latin typeface="Cambria Math"/>
                        <a:ea typeface="隶书" pitchFamily="1" charset="-122"/>
                      </a:rPr>
                      <m:t>𝑥</m:t>
                    </m:r>
                    <m:r>
                      <a:rPr lang="en-US" altLang="zh-CN" sz="3040" i="1" baseline="-30000" dirty="0">
                        <a:latin typeface="Cambria Math"/>
                        <a:ea typeface="隶书" pitchFamily="1" charset="-122"/>
                      </a:rPr>
                      <m:t>1</m:t>
                    </m:r>
                  </m:oMath>
                </a14:m>
                <a:r>
                  <a:rPr lang="en-US" altLang="zh-CN" sz="3040" baseline="-30000" dirty="0">
                    <a:latin typeface="隶书" pitchFamily="1" charset="-122"/>
                    <a:ea typeface="隶书" pitchFamily="1" charset="-122"/>
                  </a:rPr>
                  <a:t> </a:t>
                </a:r>
                <a:r>
                  <a:rPr lang="en-US" altLang="zh-CN" sz="3040" dirty="0">
                    <a:latin typeface="隶书" pitchFamily="1" charset="-122"/>
                    <a:ea typeface="隶书" pitchFamily="1" charset="-122"/>
                  </a:rPr>
                  <a:t>+ </a:t>
                </a:r>
                <a14:m>
                  <m:oMath xmlns:m="http://schemas.openxmlformats.org/officeDocument/2006/math">
                    <m:r>
                      <a:rPr lang="en-US" altLang="zh-CN" sz="3040" i="1" dirty="0">
                        <a:latin typeface="Cambria Math"/>
                        <a:ea typeface="隶书" pitchFamily="1" charset="-122"/>
                      </a:rPr>
                      <m:t>𝑥</m:t>
                    </m:r>
                    <m:r>
                      <a:rPr lang="en-US" altLang="zh-CN" sz="3040" i="1" baseline="-30000" dirty="0">
                        <a:latin typeface="Cambria Math"/>
                        <a:ea typeface="隶书" pitchFamily="1" charset="-122"/>
                      </a:rPr>
                      <m:t>2</m:t>
                    </m:r>
                  </m:oMath>
                </a14:m>
                <a:r>
                  <a:rPr lang="en-US" altLang="zh-CN" sz="3040" baseline="-30000" dirty="0">
                    <a:latin typeface="隶书" pitchFamily="1" charset="-122"/>
                    <a:ea typeface="隶书" pitchFamily="1" charset="-122"/>
                  </a:rPr>
                  <a:t> </a:t>
                </a:r>
                <a:r>
                  <a:rPr lang="en-US" altLang="zh-CN" sz="3040" dirty="0">
                    <a:latin typeface="隶书" pitchFamily="1" charset="-122"/>
                    <a:ea typeface="隶书" pitchFamily="1" charset="-122"/>
                  </a:rPr>
                  <a:t>≤ 40</a:t>
                </a:r>
                <a:r>
                  <a:rPr lang="zh-CN" altLang="en-US" sz="3040" dirty="0">
                    <a:latin typeface="隶书" pitchFamily="1" charset="-122"/>
                    <a:ea typeface="隶书" pitchFamily="1" charset="-122"/>
                  </a:rPr>
                  <a:t>；</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172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zh-CN" altLang="en-US" sz="2660" dirty="0"/>
                  <a:t>例子：</a:t>
                </a:r>
                <a14:m>
                  <m:oMath xmlns:m="http://schemas.openxmlformats.org/officeDocument/2006/math">
                    <m:r>
                      <a:rPr lang="en-US" altLang="zh-CN" sz="2660" b="1" i="1">
                        <a:latin typeface="Cambria Math"/>
                      </a:rPr>
                      <m:t>𝑴𝒊𝒏</m:t>
                    </m:r>
                    <m:r>
                      <a:rPr lang="en-US" altLang="zh-CN" sz="2660" b="1" i="1">
                        <a:latin typeface="Cambria Math"/>
                      </a:rPr>
                      <m:t> </m:t>
                    </m:r>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𝟏</m:t>
                        </m:r>
                      </m:sub>
                      <m:sup>
                        <m:r>
                          <a:rPr lang="en-US" altLang="zh-CN" sz="2660" b="1" i="1">
                            <a:latin typeface="Cambria Math"/>
                          </a:rPr>
                          <m:t>𝟐</m:t>
                        </m:r>
                      </m:sup>
                    </m:sSubSup>
                    <m:r>
                      <a:rPr lang="en-US" altLang="zh-CN" sz="2660" b="1" i="1">
                        <a:latin typeface="Cambria Math"/>
                      </a:rPr>
                      <m:t>+</m:t>
                    </m:r>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𝟐</m:t>
                        </m:r>
                      </m:sub>
                      <m:sup>
                        <m:r>
                          <a:rPr lang="en-US" altLang="zh-CN" sz="2660" b="1" i="1">
                            <a:latin typeface="Cambria Math"/>
                          </a:rPr>
                          <m:t>𝟐</m:t>
                        </m:r>
                      </m:sup>
                    </m:sSubSup>
                    <m:r>
                      <a:rPr lang="en-US" altLang="zh-CN" sz="2660" b="1" i="1">
                        <a:latin typeface="Cambria Math"/>
                      </a:rPr>
                      <m:t>, </m:t>
                    </m:r>
                    <m:r>
                      <a:rPr lang="en-US" altLang="zh-CN" sz="2660" b="1" i="1">
                        <a:latin typeface="Cambria Math"/>
                      </a:rPr>
                      <m:t>𝒔</m:t>
                    </m:r>
                    <m:r>
                      <a:rPr lang="en-US" altLang="zh-CN" sz="2660" b="1" i="1">
                        <a:latin typeface="Cambria Math"/>
                      </a:rPr>
                      <m:t>.</m:t>
                    </m:r>
                    <m:r>
                      <a:rPr lang="en-US" altLang="zh-CN" sz="2660" b="1" i="1">
                        <a:latin typeface="Cambria Math"/>
                      </a:rPr>
                      <m:t>𝒕</m:t>
                    </m:r>
                    <m:r>
                      <a:rPr lang="en-US" altLang="zh-CN" sz="2660" b="1" i="1">
                        <a:latin typeface="Cambria Math"/>
                      </a:rPr>
                      <m:t>. </m:t>
                    </m:r>
                    <m:d>
                      <m:dPr>
                        <m:begChr m:val="{"/>
                        <m:endChr m:val=""/>
                        <m:ctrlPr>
                          <a:rPr lang="en-US" altLang="zh-CN" sz="2660" b="1" i="1">
                            <a:latin typeface="Cambria Math" panose="02040503050406030204" pitchFamily="18" charset="0"/>
                          </a:rPr>
                        </m:ctrlPr>
                      </m:dPr>
                      <m:e>
                        <m:eqArr>
                          <m:eqArrPr>
                            <m:ctrlPr>
                              <a:rPr lang="en-US" altLang="zh-CN" sz="2660" b="1" i="1">
                                <a:latin typeface="Cambria Math" panose="02040503050406030204" pitchFamily="18" charset="0"/>
                              </a:rPr>
                            </m:ctrlPr>
                          </m:eqArrPr>
                          <m:e>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𝟒</m:t>
                            </m:r>
                            <m:r>
                              <a:rPr lang="en-US" altLang="zh-CN" sz="2660" b="1" i="1">
                                <a:latin typeface="Cambria Math"/>
                              </a:rPr>
                              <m:t>≤</m:t>
                            </m:r>
                            <m:r>
                              <a:rPr lang="en-US" altLang="zh-CN" sz="2660" b="1" i="1">
                                <a:latin typeface="Cambria Math"/>
                              </a:rPr>
                              <m:t>𝟎</m:t>
                            </m:r>
                          </m:e>
                          <m:e>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𝟎</m:t>
                            </m:r>
                          </m:e>
                        </m:eqArr>
                      </m:e>
                    </m:d>
                  </m:oMath>
                </a14:m>
                <a:r>
                  <a:rPr lang="en-US" altLang="zh-CN" sz="2660" dirty="0"/>
                  <a:t>,</a:t>
                </a:r>
                <a:r>
                  <a:rPr lang="zh-CN" altLang="en-US" sz="2660" dirty="0"/>
                  <a:t>显然最优解为</a:t>
                </a:r>
                <a14:m>
                  <m:oMath xmlns:m="http://schemas.openxmlformats.org/officeDocument/2006/math">
                    <m:d>
                      <m:dPr>
                        <m:ctrlPr>
                          <a:rPr lang="en-US" altLang="zh-CN" sz="2660" b="1" i="1">
                            <a:latin typeface="Cambria Math" panose="02040503050406030204" pitchFamily="18" charset="0"/>
                          </a:rPr>
                        </m:ctrlPr>
                      </m:dPr>
                      <m:e>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e>
                    </m:d>
                    <m:r>
                      <a:rPr lang="en-US" altLang="zh-CN" sz="2660" b="1" i="1">
                        <a:latin typeface="Cambria Math"/>
                      </a:rPr>
                      <m:t>=</m:t>
                    </m:r>
                    <m:d>
                      <m:dPr>
                        <m:ctrlPr>
                          <a:rPr lang="en-US" altLang="zh-CN" sz="2660" b="1" i="1">
                            <a:latin typeface="Cambria Math" panose="02040503050406030204" pitchFamily="18" charset="0"/>
                          </a:rPr>
                        </m:ctrlPr>
                      </m:dPr>
                      <m:e>
                        <m:r>
                          <a:rPr lang="en-US" altLang="zh-CN" sz="2660" b="1" i="1">
                            <a:latin typeface="Cambria Math"/>
                          </a:rPr>
                          <m:t>𝟐</m:t>
                        </m:r>
                        <m:r>
                          <a:rPr lang="en-US" altLang="zh-CN" sz="2660" b="1" i="1">
                            <a:latin typeface="Cambria Math"/>
                          </a:rPr>
                          <m:t>,</m:t>
                        </m:r>
                        <m:r>
                          <a:rPr lang="en-US" altLang="zh-CN" sz="2660" b="1" i="1">
                            <a:latin typeface="Cambria Math"/>
                          </a:rPr>
                          <m:t>𝟐</m:t>
                        </m:r>
                      </m:e>
                    </m:d>
                    <m:r>
                      <a:rPr lang="en-US" altLang="zh-CN" sz="2660" b="1" i="1">
                        <a:latin typeface="Cambria Math"/>
                      </a:rPr>
                      <m:t>,</m:t>
                    </m:r>
                  </m:oMath>
                </a14:m>
                <a:r>
                  <a:rPr lang="zh-CN" altLang="en-US" sz="2660" dirty="0"/>
                  <a:t>目标函数值为</a:t>
                </a:r>
                <a:r>
                  <a:rPr lang="en-US" altLang="zh-CN" sz="2660" dirty="0"/>
                  <a:t>8</a:t>
                </a:r>
              </a:p>
              <a:p>
                <a:r>
                  <a:rPr lang="zh-CN" altLang="en-US" sz="2660" dirty="0"/>
                  <a:t>令</a:t>
                </a:r>
                <a14:m>
                  <m:oMath xmlns:m="http://schemas.openxmlformats.org/officeDocument/2006/math">
                    <m:r>
                      <a:rPr lang="en-US" altLang="zh-CN" sz="2660" b="1" i="1">
                        <a:latin typeface="Cambria Math"/>
                      </a:rPr>
                      <m:t>𝒈</m:t>
                    </m:r>
                    <m:d>
                      <m:dPr>
                        <m:ctrlPr>
                          <a:rPr lang="en-US" altLang="zh-CN" sz="2660" b="1" i="1">
                            <a:latin typeface="Cambria Math" panose="02040503050406030204" pitchFamily="18" charset="0"/>
                          </a:rPr>
                        </m:ctrlPr>
                      </m:dPr>
                      <m:e>
                        <m:r>
                          <a:rPr lang="en-US" altLang="zh-CN" sz="2660" b="1" i="1">
                            <a:latin typeface="Cambria Math"/>
                          </a:rPr>
                          <m:t>𝒙</m:t>
                        </m:r>
                      </m:e>
                    </m:d>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𝟒</m:t>
                    </m:r>
                    <m:r>
                      <a:rPr lang="en-US" altLang="zh-CN" sz="2660" b="1" i="1">
                        <a:latin typeface="Cambria Math"/>
                      </a:rPr>
                      <m:t>,</m:t>
                    </m:r>
                    <m:r>
                      <a:rPr lang="en-US" altLang="zh-CN" sz="2660" b="1" i="1">
                        <a:latin typeface="Cambria Math"/>
                      </a:rPr>
                      <m:t>𝑿</m:t>
                    </m:r>
                    <m:r>
                      <a:rPr lang="en-US" altLang="zh-CN" sz="2660" b="1" i="1">
                        <a:latin typeface="Cambria Math"/>
                      </a:rPr>
                      <m:t>={</m:t>
                    </m:r>
                    <m:d>
                      <m:dPr>
                        <m:ctrlPr>
                          <a:rPr lang="en-US" altLang="zh-CN" sz="2660" b="1" i="1">
                            <a:latin typeface="Cambria Math" panose="02040503050406030204" pitchFamily="18" charset="0"/>
                          </a:rPr>
                        </m:ctrlPr>
                      </m:dPr>
                      <m:e>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e>
                    </m:d>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𝟎</m:t>
                    </m:r>
                    <m:r>
                      <a:rPr lang="en-US" altLang="zh-CN" sz="2660" b="1" i="1">
                        <a:latin typeface="Cambria Math"/>
                      </a:rPr>
                      <m:t>}</m:t>
                    </m:r>
                  </m:oMath>
                </a14:m>
                <a:r>
                  <a:rPr lang="en-US" altLang="zh-CN" sz="2660" dirty="0"/>
                  <a:t>,</a:t>
                </a:r>
                <a:r>
                  <a:rPr lang="zh-CN" altLang="en-US" sz="2660" dirty="0"/>
                  <a:t>对偶函数为</a:t>
                </a:r>
                <a14:m>
                  <m:oMath xmlns:m="http://schemas.openxmlformats.org/officeDocument/2006/math">
                    <m:r>
                      <a:rPr lang="en-US" altLang="zh-CN" sz="2660" b="1" i="1">
                        <a:latin typeface="Cambria Math"/>
                      </a:rPr>
                      <m:t>𝜽</m:t>
                    </m:r>
                    <m:d>
                      <m:dPr>
                        <m:ctrlPr>
                          <a:rPr lang="en-US" altLang="zh-CN" sz="2660" b="1" i="1">
                            <a:latin typeface="Cambria Math" panose="02040503050406030204" pitchFamily="18" charset="0"/>
                          </a:rPr>
                        </m:ctrlPr>
                      </m:dPr>
                      <m:e>
                        <m:r>
                          <a:rPr lang="en-US" altLang="zh-CN" sz="2660" b="1" i="1">
                            <a:latin typeface="Cambria Math"/>
                          </a:rPr>
                          <m:t>𝒖</m:t>
                        </m:r>
                      </m:e>
                    </m:d>
                    <m:r>
                      <a:rPr lang="en-US" altLang="zh-CN" sz="2660" b="1" i="1">
                        <a:latin typeface="Cambria Math"/>
                      </a:rPr>
                      <m:t>=</m:t>
                    </m:r>
                    <m:r>
                      <a:rPr lang="en-US" altLang="zh-CN" sz="2660" b="1" i="1">
                        <a:latin typeface="Cambria Math"/>
                      </a:rPr>
                      <m:t>𝒊𝒏𝒇</m:t>
                    </m:r>
                    <m:d>
                      <m:dPr>
                        <m:begChr m:val="{"/>
                        <m:endChr m:val="}"/>
                        <m:ctrlPr>
                          <a:rPr lang="en-US" altLang="zh-CN" sz="2660" b="1" i="1">
                            <a:latin typeface="Cambria Math" panose="02040503050406030204" pitchFamily="18" charset="0"/>
                          </a:rPr>
                        </m:ctrlPr>
                      </m:dPr>
                      <m:e>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𝟏</m:t>
                            </m:r>
                          </m:sub>
                          <m:sup>
                            <m:r>
                              <a:rPr lang="en-US" altLang="zh-CN" sz="2660" b="1" i="1">
                                <a:latin typeface="Cambria Math"/>
                              </a:rPr>
                              <m:t>𝟐</m:t>
                            </m:r>
                          </m:sup>
                        </m:sSubSup>
                        <m:r>
                          <a:rPr lang="en-US" altLang="zh-CN" sz="2660" b="1" i="1">
                            <a:latin typeface="Cambria Math"/>
                          </a:rPr>
                          <m:t>+</m:t>
                        </m:r>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𝟐</m:t>
                            </m:r>
                          </m:sub>
                          <m:sup>
                            <m:r>
                              <a:rPr lang="en-US" altLang="zh-CN" sz="2660" b="1" i="1">
                                <a:latin typeface="Cambria Math"/>
                              </a:rPr>
                              <m:t>𝟐</m:t>
                            </m:r>
                          </m:sup>
                        </m:sSubSup>
                        <m:r>
                          <a:rPr lang="en-US" altLang="zh-CN" sz="2660" b="1" i="1">
                            <a:latin typeface="Cambria Math"/>
                          </a:rPr>
                          <m:t>+</m:t>
                        </m:r>
                        <m:r>
                          <a:rPr lang="en-US" altLang="zh-CN" sz="2660" b="1" i="1">
                            <a:latin typeface="Cambria Math"/>
                          </a:rPr>
                          <m:t>𝒖</m:t>
                        </m:r>
                        <m:d>
                          <m:dPr>
                            <m:ctrlPr>
                              <a:rPr lang="en-US" altLang="zh-CN" sz="2660" b="1" i="1">
                                <a:latin typeface="Cambria Math" panose="02040503050406030204" pitchFamily="18" charset="0"/>
                              </a:rPr>
                            </m:ctrlPr>
                          </m:dPr>
                          <m:e>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𝟒</m:t>
                            </m:r>
                          </m:e>
                        </m:d>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r>
                          <a:rPr lang="en-US" altLang="zh-CN" sz="2660" b="1" i="1">
                            <a:latin typeface="Cambria Math"/>
                          </a:rPr>
                          <m:t>𝟎</m:t>
                        </m:r>
                      </m:e>
                    </m:d>
                  </m:oMath>
                </a14:m>
                <a:endParaRPr lang="en-US" altLang="zh-CN" sz="2660" dirty="0"/>
              </a:p>
              <a:p>
                <a:pPr marL="0" indent="0">
                  <a:buNone/>
                </a:pPr>
                <a14:m>
                  <m:oMathPara xmlns:m="http://schemas.openxmlformats.org/officeDocument/2006/math">
                    <m:oMathParaPr>
                      <m:jc m:val="centerGroup"/>
                    </m:oMathParaPr>
                    <m:oMath xmlns:m="http://schemas.openxmlformats.org/officeDocument/2006/math">
                      <m:r>
                        <a:rPr lang="en-US" altLang="zh-CN" sz="2660" b="1" i="1">
                          <a:latin typeface="Cambria Math"/>
                        </a:rPr>
                        <m:t>=</m:t>
                      </m:r>
                      <m:r>
                        <a:rPr lang="en-US" altLang="zh-CN" sz="2660" b="1" i="1">
                          <a:latin typeface="Cambria Math"/>
                        </a:rPr>
                        <m:t>𝒊𝒏𝒇</m:t>
                      </m:r>
                      <m:d>
                        <m:dPr>
                          <m:begChr m:val="{"/>
                          <m:endChr m:val="}"/>
                          <m:ctrlPr>
                            <a:rPr lang="en-US" altLang="zh-CN" sz="2660" b="1" i="1">
                              <a:latin typeface="Cambria Math" panose="02040503050406030204" pitchFamily="18" charset="0"/>
                            </a:rPr>
                          </m:ctrlPr>
                        </m:dPr>
                        <m:e>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𝟏</m:t>
                              </m:r>
                            </m:sub>
                            <m:sup>
                              <m:r>
                                <a:rPr lang="en-US" altLang="zh-CN" sz="2660" b="1" i="1">
                                  <a:latin typeface="Cambria Math"/>
                                </a:rPr>
                                <m:t>𝟐</m:t>
                              </m:r>
                            </m:sup>
                          </m:sSubSup>
                          <m:r>
                            <a:rPr lang="en-US" altLang="zh-CN" sz="2660" b="1" i="1">
                              <a:latin typeface="Cambria Math"/>
                            </a:rPr>
                            <m:t>−</m:t>
                          </m:r>
                          <m:r>
                            <a:rPr lang="en-US" altLang="zh-CN" sz="2660" b="1" i="1">
                              <a:latin typeface="Cambria Math"/>
                            </a:rPr>
                            <m:t>𝒖</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r>
                            <a:rPr lang="en-US" altLang="zh-CN" sz="2660" b="1" i="1">
                              <a:latin typeface="Cambria Math"/>
                            </a:rPr>
                            <m:t>𝟎</m:t>
                          </m:r>
                        </m:e>
                      </m:d>
                      <m:r>
                        <a:rPr lang="en-US" altLang="zh-CN" sz="2660" b="1" i="1">
                          <a:latin typeface="Cambria Math"/>
                        </a:rPr>
                        <m:t>+</m:t>
                      </m:r>
                      <m:r>
                        <a:rPr lang="en-US" altLang="zh-CN" sz="2660" b="1" i="1">
                          <a:latin typeface="Cambria Math"/>
                        </a:rPr>
                        <m:t>𝒊𝒏𝒇</m:t>
                      </m:r>
                      <m:d>
                        <m:dPr>
                          <m:begChr m:val="{"/>
                          <m:endChr m:val="}"/>
                          <m:ctrlPr>
                            <a:rPr lang="en-US" altLang="zh-CN" sz="2660" b="1" i="1">
                              <a:latin typeface="Cambria Math" panose="02040503050406030204" pitchFamily="18" charset="0"/>
                            </a:rPr>
                          </m:ctrlPr>
                        </m:dPr>
                        <m:e>
                          <m:sSubSup>
                            <m:sSubSupPr>
                              <m:ctrlPr>
                                <a:rPr lang="en-US" altLang="zh-CN" sz="2660" b="1" i="1">
                                  <a:latin typeface="Cambria Math" panose="02040503050406030204" pitchFamily="18" charset="0"/>
                                </a:rPr>
                              </m:ctrlPr>
                            </m:sSubSupPr>
                            <m:e>
                              <m:r>
                                <a:rPr lang="en-US" altLang="zh-CN" sz="2660" b="1" i="1">
                                  <a:latin typeface="Cambria Math"/>
                                </a:rPr>
                                <m:t>𝒙</m:t>
                              </m:r>
                            </m:e>
                            <m:sub>
                              <m:r>
                                <a:rPr lang="en-US" altLang="zh-CN" sz="2660" b="1" i="1">
                                  <a:latin typeface="Cambria Math"/>
                                </a:rPr>
                                <m:t>𝟐</m:t>
                              </m:r>
                            </m:sub>
                            <m:sup>
                              <m:r>
                                <a:rPr lang="en-US" altLang="zh-CN" sz="2660" b="1" i="1">
                                  <a:latin typeface="Cambria Math"/>
                                </a:rPr>
                                <m:t>𝟐</m:t>
                              </m:r>
                            </m:sup>
                          </m:sSubSup>
                          <m:r>
                            <a:rPr lang="en-US" altLang="zh-CN" sz="2660" b="1" i="1">
                              <a:latin typeface="Cambria Math"/>
                            </a:rPr>
                            <m:t>−</m:t>
                          </m:r>
                          <m:r>
                            <a:rPr lang="en-US" altLang="zh-CN" sz="2660" b="1" i="1">
                              <a:latin typeface="Cambria Math"/>
                            </a:rPr>
                            <m:t>𝒖</m:t>
                          </m:r>
                          <m:sSub>
                            <m:sSubPr>
                              <m:ctrlPr>
                                <a:rPr lang="en-US" altLang="zh-CN" sz="2660" b="1" i="1">
                                  <a:latin typeface="Cambria Math" panose="02040503050406030204" pitchFamily="18" charset="0"/>
                                </a:rPr>
                              </m:ctrlPr>
                            </m:sSubPr>
                            <m:e>
                              <m:r>
                                <a:rPr lang="en-US" altLang="zh-CN" sz="2660" b="1" i="1">
                                  <a:latin typeface="Cambria Math" panose="02040503050406030204" pitchFamily="18" charset="0"/>
                                </a:rPr>
                                <m:t>𝒙</m:t>
                              </m:r>
                            </m:e>
                            <m:sub>
                              <m:r>
                                <a:rPr lang="en-US" altLang="zh-CN" sz="2660" b="1" i="1">
                                  <a:latin typeface="Cambria Math" panose="02040503050406030204" pitchFamily="18" charset="0"/>
                                </a:rPr>
                                <m:t>𝟐</m:t>
                              </m:r>
                            </m:sub>
                          </m:sSub>
                          <m:r>
                            <a:rPr lang="en-US" altLang="zh-CN" sz="2660" b="1" i="1">
                              <a:latin typeface="Cambria Math"/>
                            </a:rPr>
                            <m:t>≥</m:t>
                          </m:r>
                          <m:r>
                            <a:rPr lang="en-US" altLang="zh-CN" sz="2660" b="1" i="1">
                              <a:latin typeface="Cambria Math"/>
                            </a:rPr>
                            <m:t>𝟎</m:t>
                          </m:r>
                        </m:e>
                      </m:d>
                      <m:r>
                        <a:rPr lang="en-US" altLang="zh-CN" sz="2660" b="1" i="1">
                          <a:latin typeface="Cambria Math"/>
                        </a:rPr>
                        <m:t>+</m:t>
                      </m:r>
                      <m:r>
                        <a:rPr lang="en-US" altLang="zh-CN" sz="2660" b="1" i="1">
                          <a:latin typeface="Cambria Math"/>
                        </a:rPr>
                        <m:t>𝟒</m:t>
                      </m:r>
                      <m:r>
                        <a:rPr lang="en-US" altLang="zh-CN" sz="2660" b="1" i="1">
                          <a:latin typeface="Cambria Math"/>
                        </a:rPr>
                        <m:t>𝒖</m:t>
                      </m:r>
                    </m:oMath>
                  </m:oMathPara>
                </a14:m>
                <a:endParaRPr lang="en-US" altLang="zh-CN" sz="2660" dirty="0"/>
              </a:p>
              <a:p>
                <a:r>
                  <a:rPr lang="zh-CN" altLang="en-US" sz="2660" dirty="0"/>
                  <a:t>注意，上述下确界如果</a:t>
                </a:r>
                <a14:m>
                  <m:oMath xmlns:m="http://schemas.openxmlformats.org/officeDocument/2006/math">
                    <m:r>
                      <a:rPr lang="en-US" altLang="zh-CN" sz="2660" b="1" i="1">
                        <a:latin typeface="Cambria Math"/>
                      </a:rPr>
                      <m:t>𝒖</m:t>
                    </m:r>
                    <m:r>
                      <a:rPr lang="en-US" altLang="zh-CN" sz="2660" b="1" i="1">
                        <a:latin typeface="Cambria Math"/>
                      </a:rPr>
                      <m:t>≥</m:t>
                    </m:r>
                    <m:r>
                      <a:rPr lang="en-US" altLang="zh-CN" sz="2660" b="1" i="1">
                        <a:latin typeface="Cambria Math"/>
                      </a:rPr>
                      <m:t>𝟎</m:t>
                    </m:r>
                  </m:oMath>
                </a14:m>
                <a:r>
                  <a:rPr lang="zh-CN" altLang="en-US" sz="2660" dirty="0"/>
                  <a:t>则在</a:t>
                </a:r>
                <a14:m>
                  <m:oMath xmlns:m="http://schemas.openxmlformats.org/officeDocument/2006/math">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𝟏</m:t>
                        </m:r>
                      </m:sub>
                    </m:sSub>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𝒙</m:t>
                        </m:r>
                      </m:e>
                      <m:sub>
                        <m:r>
                          <a:rPr lang="en-US" altLang="zh-CN" sz="2660" b="1" i="1">
                            <a:latin typeface="Cambria Math"/>
                          </a:rPr>
                          <m:t>𝟐</m:t>
                        </m:r>
                      </m:sub>
                    </m:sSub>
                    <m:r>
                      <a:rPr lang="en-US" altLang="zh-CN" sz="2660" b="1" i="1">
                        <a:latin typeface="Cambria Math"/>
                      </a:rPr>
                      <m:t>=</m:t>
                    </m:r>
                    <m:f>
                      <m:fPr>
                        <m:ctrlPr>
                          <a:rPr lang="en-US" altLang="zh-CN" sz="2660" b="1" i="1">
                            <a:latin typeface="Cambria Math" panose="02040503050406030204" pitchFamily="18" charset="0"/>
                          </a:rPr>
                        </m:ctrlPr>
                      </m:fPr>
                      <m:num>
                        <m:r>
                          <a:rPr lang="en-US" altLang="zh-CN" sz="2660" b="1" i="1">
                            <a:latin typeface="Cambria Math"/>
                          </a:rPr>
                          <m:t>𝒖</m:t>
                        </m:r>
                      </m:num>
                      <m:den>
                        <m:r>
                          <a:rPr lang="en-US" altLang="zh-CN" sz="2660" b="1" i="1">
                            <a:latin typeface="Cambria Math"/>
                          </a:rPr>
                          <m:t>𝟐</m:t>
                        </m:r>
                      </m:den>
                    </m:f>
                    <m:r>
                      <a:rPr lang="zh-CN" altLang="en-US" sz="2660" i="1">
                        <a:latin typeface="Cambria Math"/>
                      </a:rPr>
                      <m:t>达到</m:t>
                    </m:r>
                  </m:oMath>
                </a14:m>
                <a:r>
                  <a:rPr lang="en-US" altLang="zh-CN" sz="2660" dirty="0"/>
                  <a:t>,</a:t>
                </a:r>
                <a:r>
                  <a:rPr lang="zh-CN" altLang="en-US" sz="2660" dirty="0"/>
                  <a:t>如果</a:t>
                </a:r>
                <a14:m>
                  <m:oMath xmlns:m="http://schemas.openxmlformats.org/officeDocument/2006/math">
                    <m:r>
                      <a:rPr lang="en-US" altLang="zh-CN" sz="2660" b="1" i="1">
                        <a:latin typeface="Cambria Math"/>
                      </a:rPr>
                      <m:t>𝒖</m:t>
                    </m:r>
                    <m:r>
                      <a:rPr lang="en-US" altLang="zh-CN" sz="2660" b="1" i="1">
                        <a:latin typeface="Cambria Math"/>
                      </a:rPr>
                      <m:t>&lt;</m:t>
                    </m:r>
                    <m:r>
                      <a:rPr lang="en-US" altLang="zh-CN" sz="2660" b="1" i="1">
                        <a:latin typeface="Cambria Math"/>
                      </a:rPr>
                      <m:t>𝟎</m:t>
                    </m:r>
                  </m:oMath>
                </a14:m>
                <a:r>
                  <a:rPr lang="en-US" altLang="zh-CN" sz="2660" dirty="0"/>
                  <a:t>,</a:t>
                </a:r>
                <a:r>
                  <a:rPr lang="zh-CN" altLang="en-US" sz="2660" dirty="0"/>
                  <a:t>则</a:t>
                </a:r>
                <a14:m>
                  <m:oMath xmlns:m="http://schemas.openxmlformats.org/officeDocument/2006/math">
                    <m:r>
                      <a:rPr lang="zh-CN" altLang="en-US" sz="2660" dirty="0">
                        <a:latin typeface="Cambria Math"/>
                      </a:rPr>
                      <m:t>在</m:t>
                    </m:r>
                    <m:sSub>
                      <m:sSubPr>
                        <m:ctrlPr>
                          <a:rPr lang="en-US" altLang="zh-CN" sz="2660" b="1" i="1" dirty="0">
                            <a:latin typeface="Cambria Math" panose="02040503050406030204" pitchFamily="18" charset="0"/>
                          </a:rPr>
                        </m:ctrlPr>
                      </m:sSubPr>
                      <m:e>
                        <m:r>
                          <a:rPr lang="en-US" altLang="zh-CN" sz="2660" b="1" i="1" dirty="0">
                            <a:latin typeface="Cambria Math"/>
                          </a:rPr>
                          <m:t>𝒙</m:t>
                        </m:r>
                      </m:e>
                      <m:sub>
                        <m:r>
                          <a:rPr lang="en-US" altLang="zh-CN" sz="2660" b="1" i="1" dirty="0">
                            <a:latin typeface="Cambria Math"/>
                          </a:rPr>
                          <m:t>𝟏</m:t>
                        </m:r>
                      </m:sub>
                    </m:sSub>
                    <m:r>
                      <a:rPr lang="en-US" altLang="zh-CN" sz="2660" b="1" i="1" dirty="0">
                        <a:latin typeface="Cambria Math"/>
                      </a:rPr>
                      <m:t>=</m:t>
                    </m:r>
                    <m:sSub>
                      <m:sSubPr>
                        <m:ctrlPr>
                          <a:rPr lang="en-US" altLang="zh-CN" sz="2660" b="1" i="1" dirty="0">
                            <a:latin typeface="Cambria Math" panose="02040503050406030204" pitchFamily="18" charset="0"/>
                          </a:rPr>
                        </m:ctrlPr>
                      </m:sSubPr>
                      <m:e>
                        <m:r>
                          <a:rPr lang="en-US" altLang="zh-CN" sz="2660" b="1" i="1" dirty="0">
                            <a:latin typeface="Cambria Math"/>
                          </a:rPr>
                          <m:t>𝒙</m:t>
                        </m:r>
                      </m:e>
                      <m:sub>
                        <m:r>
                          <a:rPr lang="en-US" altLang="zh-CN" sz="2660" b="1" i="1" dirty="0">
                            <a:latin typeface="Cambria Math"/>
                          </a:rPr>
                          <m:t>𝟐</m:t>
                        </m:r>
                      </m:sub>
                    </m:sSub>
                    <m:r>
                      <a:rPr lang="en-US" altLang="zh-CN" sz="2660" b="1" i="1" dirty="0">
                        <a:latin typeface="Cambria Math"/>
                      </a:rPr>
                      <m:t>=</m:t>
                    </m:r>
                    <m:r>
                      <a:rPr lang="en-US" altLang="zh-CN" sz="2660" b="1" dirty="0">
                        <a:latin typeface="Cambria Math"/>
                      </a:rPr>
                      <m:t>𝟎</m:t>
                    </m:r>
                  </m:oMath>
                </a14:m>
                <a:r>
                  <a:rPr lang="zh-CN" altLang="en-US" sz="2660" dirty="0"/>
                  <a:t>达到，因此</a:t>
                </a:r>
                <a14:m>
                  <m:oMath xmlns:m="http://schemas.openxmlformats.org/officeDocument/2006/math">
                    <m:r>
                      <a:rPr lang="en-US" altLang="zh-CN" sz="2660" b="1" i="1">
                        <a:latin typeface="Cambria Math"/>
                      </a:rPr>
                      <m:t>𝜽</m:t>
                    </m:r>
                    <m:d>
                      <m:dPr>
                        <m:ctrlPr>
                          <a:rPr lang="en-US" altLang="zh-CN" sz="2660" b="1" i="1">
                            <a:latin typeface="Cambria Math" panose="02040503050406030204" pitchFamily="18" charset="0"/>
                          </a:rPr>
                        </m:ctrlPr>
                      </m:dPr>
                      <m:e>
                        <m:r>
                          <a:rPr lang="en-US" altLang="zh-CN" sz="2660" b="1" i="1">
                            <a:latin typeface="Cambria Math"/>
                          </a:rPr>
                          <m:t>𝒖</m:t>
                        </m:r>
                      </m:e>
                    </m:d>
                    <m:r>
                      <a:rPr lang="en-US" altLang="zh-CN" sz="2660" b="1" i="1">
                        <a:latin typeface="Cambria Math"/>
                      </a:rPr>
                      <m:t>=</m:t>
                    </m:r>
                    <m:d>
                      <m:dPr>
                        <m:begChr m:val="{"/>
                        <m:endChr m:val=""/>
                        <m:ctrlPr>
                          <a:rPr lang="en-US" altLang="zh-CN" sz="2660" i="1">
                            <a:latin typeface="Cambria Math" panose="02040503050406030204" pitchFamily="18" charset="0"/>
                          </a:rPr>
                        </m:ctrlPr>
                      </m:dPr>
                      <m:e>
                        <m:eqArr>
                          <m:eqArrPr>
                            <m:ctrlPr>
                              <a:rPr lang="en-US" altLang="zh-CN" sz="2660" i="1">
                                <a:latin typeface="Cambria Math" panose="02040503050406030204" pitchFamily="18" charset="0"/>
                              </a:rPr>
                            </m:ctrlPr>
                          </m:eqArrPr>
                          <m:e>
                            <m:r>
                              <a:rPr lang="en-US" altLang="zh-CN" sz="2660" b="1" i="1">
                                <a:latin typeface="Cambria Math"/>
                              </a:rPr>
                              <m:t>−</m:t>
                            </m:r>
                            <m:f>
                              <m:fPr>
                                <m:ctrlPr>
                                  <a:rPr lang="en-US" altLang="zh-CN" sz="2660" b="1" i="1">
                                    <a:latin typeface="Cambria Math" panose="02040503050406030204" pitchFamily="18" charset="0"/>
                                  </a:rPr>
                                </m:ctrlPr>
                              </m:fPr>
                              <m:num>
                                <m:r>
                                  <a:rPr lang="en-US" altLang="zh-CN" sz="2660" b="1" i="1">
                                    <a:latin typeface="Cambria Math"/>
                                  </a:rPr>
                                  <m:t>𝟏</m:t>
                                </m:r>
                              </m:num>
                              <m:den>
                                <m:r>
                                  <a:rPr lang="en-US" altLang="zh-CN" sz="2660" b="1" i="1">
                                    <a:latin typeface="Cambria Math"/>
                                  </a:rPr>
                                  <m:t>𝟐</m:t>
                                </m:r>
                              </m:den>
                            </m:f>
                            <m:sSup>
                              <m:sSupPr>
                                <m:ctrlPr>
                                  <a:rPr lang="en-US" altLang="zh-CN" sz="2660" b="1" i="1">
                                    <a:latin typeface="Cambria Math" panose="02040503050406030204" pitchFamily="18" charset="0"/>
                                  </a:rPr>
                                </m:ctrlPr>
                              </m:sSupPr>
                              <m:e>
                                <m:r>
                                  <a:rPr lang="en-US" altLang="zh-CN" sz="2660" b="1" i="1">
                                    <a:latin typeface="Cambria Math"/>
                                  </a:rPr>
                                  <m:t>𝒖</m:t>
                                </m:r>
                              </m:e>
                              <m:sup>
                                <m:r>
                                  <a:rPr lang="en-US" altLang="zh-CN" sz="2660" b="1" i="1">
                                    <a:latin typeface="Cambria Math"/>
                                  </a:rPr>
                                  <m:t>𝟐</m:t>
                                </m:r>
                              </m:sup>
                            </m:sSup>
                            <m:r>
                              <a:rPr lang="en-US" altLang="zh-CN" sz="2660" b="1" i="1">
                                <a:latin typeface="Cambria Math"/>
                              </a:rPr>
                              <m:t>+</m:t>
                            </m:r>
                            <m:r>
                              <a:rPr lang="en-US" altLang="zh-CN" sz="2660" b="1" i="1">
                                <a:latin typeface="Cambria Math"/>
                              </a:rPr>
                              <m:t>𝟒</m:t>
                            </m:r>
                            <m:r>
                              <a:rPr lang="en-US" altLang="zh-CN" sz="2660" b="1" i="1">
                                <a:latin typeface="Cambria Math"/>
                              </a:rPr>
                              <m:t>𝒖</m:t>
                            </m:r>
                            <m:r>
                              <a:rPr lang="en-US" altLang="zh-CN" sz="2660" b="1" i="1">
                                <a:latin typeface="Cambria Math"/>
                              </a:rPr>
                              <m:t>, </m:t>
                            </m:r>
                            <m:r>
                              <a:rPr lang="en-US" altLang="zh-CN" sz="2660" b="1" i="1">
                                <a:latin typeface="Cambria Math"/>
                              </a:rPr>
                              <m:t>𝒖</m:t>
                            </m:r>
                            <m:r>
                              <a:rPr lang="en-US" altLang="zh-CN" sz="2660" b="1" i="1">
                                <a:latin typeface="Cambria Math"/>
                              </a:rPr>
                              <m:t>≥</m:t>
                            </m:r>
                            <m:r>
                              <a:rPr lang="en-US" altLang="zh-CN" sz="2660" b="1" i="1">
                                <a:latin typeface="Cambria Math"/>
                              </a:rPr>
                              <m:t>𝟎</m:t>
                            </m:r>
                          </m:e>
                          <m:e>
                            <m:r>
                              <a:rPr lang="en-US" altLang="zh-CN" sz="2660" b="1" i="1">
                                <a:latin typeface="Cambria Math"/>
                              </a:rPr>
                              <m:t>𝟒</m:t>
                            </m:r>
                            <m:r>
                              <a:rPr lang="en-US" altLang="zh-CN" sz="2660" b="1" i="1">
                                <a:latin typeface="Cambria Math"/>
                              </a:rPr>
                              <m:t>𝒖</m:t>
                            </m:r>
                            <m:r>
                              <a:rPr lang="en-US" altLang="zh-CN" sz="2660" b="1" i="1">
                                <a:latin typeface="Cambria Math"/>
                              </a:rPr>
                              <m:t>,</m:t>
                            </m:r>
                            <m:r>
                              <a:rPr lang="en-US" altLang="zh-CN" sz="2660" b="1" i="1">
                                <a:latin typeface="Cambria Math"/>
                              </a:rPr>
                              <m:t>𝒖</m:t>
                            </m:r>
                            <m:r>
                              <a:rPr lang="en-US" altLang="zh-CN" sz="2660" b="1" i="1">
                                <a:latin typeface="Cambria Math"/>
                              </a:rPr>
                              <m:t>&lt;</m:t>
                            </m:r>
                            <m:r>
                              <a:rPr lang="en-US" altLang="zh-CN" sz="2660" b="1" i="1">
                                <a:latin typeface="Cambria Math"/>
                              </a:rPr>
                              <m:t>𝟎</m:t>
                            </m:r>
                          </m:e>
                        </m:eqArr>
                      </m:e>
                    </m:d>
                  </m:oMath>
                </a14:m>
                <a:endParaRPr lang="zh-CN" altLang="en-US" sz="266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a:stretch>
              </a:blipFill>
            </p:spPr>
            <p:txBody>
              <a:bodyPr/>
              <a:lstStyle/>
              <a:p>
                <a:r>
                  <a:rPr lang="zh-CN" altLang="en-US">
                    <a:noFill/>
                  </a:rPr>
                  <a:t> </a:t>
                </a:r>
              </a:p>
            </p:txBody>
          </p:sp>
        </mc:Fallback>
      </mc:AlternateContent>
      <p:sp>
        <p:nvSpPr>
          <p:cNvPr id="5" name="文本框 4"/>
          <p:cNvSpPr txBox="1"/>
          <p:nvPr/>
        </p:nvSpPr>
        <p:spPr>
          <a:xfrm>
            <a:off x="7575107" y="2060737"/>
            <a:ext cx="2964273" cy="355482"/>
          </a:xfrm>
          <a:prstGeom prst="rect">
            <a:avLst/>
          </a:prstGeom>
          <a:noFill/>
        </p:spPr>
        <p:txBody>
          <a:bodyPr wrap="none" rtlCol="0">
            <a:spAutoFit/>
          </a:bodyPr>
          <a:lstStyle/>
          <a:p>
            <a:r>
              <a:rPr lang="zh-CN" altLang="en-US" sz="1710" dirty="0">
                <a:solidFill>
                  <a:srgbClr val="FF0000"/>
                </a:solidFill>
              </a:rPr>
              <a:t>练习</a:t>
            </a:r>
            <a:r>
              <a:rPr lang="en-US" altLang="zh-CN" sz="1710" dirty="0">
                <a:solidFill>
                  <a:srgbClr val="FF0000"/>
                </a:solidFill>
              </a:rPr>
              <a:t>:</a:t>
            </a:r>
            <a:r>
              <a:rPr lang="zh-CN" altLang="en-US" sz="1710" dirty="0">
                <a:solidFill>
                  <a:srgbClr val="FF0000"/>
                </a:solidFill>
              </a:rPr>
              <a:t>如何用对偶方法来求解</a:t>
            </a:r>
            <a:r>
              <a:rPr lang="en-US" altLang="zh-CN" sz="1710" dirty="0">
                <a:solidFill>
                  <a:srgbClr val="FF0000"/>
                </a:solidFill>
              </a:rPr>
              <a:t>?</a:t>
            </a:r>
            <a:endParaRPr lang="zh-CN" altLang="en-US" sz="171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注意</a:t>
                </a:r>
                <a14:m>
                  <m:oMath xmlns:m="http://schemas.openxmlformats.org/officeDocument/2006/math">
                    <m:r>
                      <a:rPr lang="en-US" altLang="zh-CN" b="1" i="1" smtClean="0">
                        <a:latin typeface="Cambria Math"/>
                      </a:rPr>
                      <m:t>𝜽</m:t>
                    </m:r>
                  </m:oMath>
                </a14:m>
                <a:r>
                  <a:rPr lang="zh-CN" altLang="en-US" dirty="0"/>
                  <a:t>是一个凹函数，</a:t>
                </a:r>
                <a14:m>
                  <m:oMath xmlns:m="http://schemas.openxmlformats.org/officeDocument/2006/math">
                    <m:r>
                      <a:rPr lang="en-US" altLang="zh-CN" i="1">
                        <a:latin typeface="Cambria Math"/>
                      </a:rPr>
                      <m:t>𝒖</m:t>
                    </m:r>
                    <m:r>
                      <a:rPr lang="en-US" altLang="zh-CN" i="1">
                        <a:latin typeface="Cambria Math"/>
                      </a:rPr>
                      <m:t>≥</m:t>
                    </m:r>
                    <m:r>
                      <a:rPr lang="en-US" altLang="zh-CN" i="1">
                        <a:latin typeface="Cambria Math"/>
                      </a:rPr>
                      <m:t>𝟎</m:t>
                    </m:r>
                    <m:r>
                      <a:rPr lang="zh-CN" altLang="en-US" b="1" i="1" smtClean="0">
                        <a:latin typeface="Cambria Math"/>
                      </a:rPr>
                      <m:t>时</m:t>
                    </m:r>
                  </m:oMath>
                </a14:m>
                <a:r>
                  <a:rPr lang="zh-CN" altLang="en-US" dirty="0"/>
                  <a:t>其最大点发生在</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𝒖</m:t>
                        </m:r>
                      </m:e>
                    </m:acc>
                    <m:r>
                      <a:rPr lang="en-US" altLang="zh-CN" b="1" i="1" dirty="0" smtClean="0">
                        <a:latin typeface="Cambria Math"/>
                      </a:rPr>
                      <m:t>=</m:t>
                    </m:r>
                    <m:r>
                      <a:rPr lang="en-US" altLang="zh-CN" b="1" i="1" dirty="0" smtClean="0">
                        <a:latin typeface="Cambria Math"/>
                      </a:rPr>
                      <m:t>𝟒</m:t>
                    </m:r>
                  </m:oMath>
                </a14:m>
                <a:r>
                  <a:rPr lang="en-US" altLang="zh-CN" dirty="0"/>
                  <a:t>,</a:t>
                </a:r>
                <a:r>
                  <a:rPr lang="zh-CN" altLang="en-US" dirty="0"/>
                  <a:t>注意原目标函数和对偶目标函数最优值都等于</a:t>
                </a:r>
                <a:r>
                  <a:rPr lang="en-US" altLang="zh-CN" dirty="0"/>
                  <a:t>8</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sp>
        <p:nvSpPr>
          <p:cNvPr id="4" name="Title 1"/>
          <p:cNvSpPr>
            <a:spLocks noGrp="1"/>
          </p:cNvSpPr>
          <p:nvPr>
            <p:ph type="title"/>
          </p:nvPr>
        </p:nvSpPr>
        <p:spPr>
          <a:xfrm>
            <a:off x="838200" y="171941"/>
            <a:ext cx="9225999" cy="1201586"/>
          </a:xfrm>
        </p:spPr>
        <p:txBody>
          <a:bodyPr>
            <a:normAutofit/>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12" y="2255661"/>
            <a:ext cx="4036375" cy="357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239" y="2255661"/>
            <a:ext cx="3890991" cy="3469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10000"/>
              </a:bodyPr>
              <a:lstStyle/>
              <a:p>
                <a:r>
                  <a:rPr lang="zh-CN" altLang="en-US" sz="1900" dirty="0"/>
                  <a:t>现在考虑</a:t>
                </a:r>
                <a14:m>
                  <m:oMath xmlns:m="http://schemas.openxmlformats.org/officeDocument/2006/math">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𝒛</m:t>
                    </m:r>
                    <m:r>
                      <a:rPr lang="en-US" altLang="zh-CN" sz="1900" b="1" i="1">
                        <a:latin typeface="Cambria Math"/>
                      </a:rPr>
                      <m:t>)</m:t>
                    </m:r>
                  </m:oMath>
                </a14:m>
                <a:r>
                  <a:rPr lang="zh-CN" altLang="en-US" sz="1900" dirty="0"/>
                  <a:t>平面，这里</a:t>
                </a:r>
                <a14:m>
                  <m:oMath xmlns:m="http://schemas.openxmlformats.org/officeDocument/2006/math">
                    <m:r>
                      <a:rPr lang="en-US" altLang="zh-CN" sz="1900" b="1" i="1">
                        <a:latin typeface="Cambria Math"/>
                      </a:rPr>
                      <m:t>𝒚</m:t>
                    </m:r>
                    <m:r>
                      <a:rPr lang="en-US" altLang="zh-CN" sz="1900" b="1" i="1">
                        <a:latin typeface="Cambria Math"/>
                      </a:rPr>
                      <m:t>=</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𝒛</m:t>
                    </m:r>
                    <m:r>
                      <a:rPr lang="en-US" altLang="zh-CN" sz="1900" b="1" i="1">
                        <a:latin typeface="Cambria Math"/>
                      </a:rPr>
                      <m:t>=</m:t>
                    </m:r>
                    <m:r>
                      <a:rPr lang="en-US" altLang="zh-CN" sz="1900" b="1" i="1">
                        <a:latin typeface="Cambria Math"/>
                      </a:rPr>
                      <m:t>𝒇</m:t>
                    </m:r>
                    <m:r>
                      <a:rPr lang="en-US" altLang="zh-CN" sz="1900" b="1" i="1">
                        <a:latin typeface="Cambria Math"/>
                      </a:rPr>
                      <m:t>(</m:t>
                    </m:r>
                    <m:r>
                      <a:rPr lang="en-US" altLang="zh-CN" sz="1900" b="1" i="1">
                        <a:latin typeface="Cambria Math"/>
                      </a:rPr>
                      <m:t>𝒙</m:t>
                    </m:r>
                    <m:r>
                      <a:rPr lang="en-US" altLang="zh-CN" sz="1900" b="1" i="1">
                        <a:latin typeface="Cambria Math"/>
                      </a:rPr>
                      <m:t>)</m:t>
                    </m:r>
                  </m:oMath>
                </a14:m>
                <a:r>
                  <a:rPr lang="en-US" altLang="zh-CN" sz="1900" dirty="0"/>
                  <a:t>,</a:t>
                </a:r>
                <a14:m>
                  <m:oMath xmlns:m="http://schemas.openxmlformats.org/officeDocument/2006/math">
                    <m:r>
                      <a:rPr lang="en-US" altLang="zh-CN" sz="1900" b="1" i="1" dirty="0">
                        <a:latin typeface="Cambria Math"/>
                      </a:rPr>
                      <m:t>𝑿</m:t>
                    </m:r>
                    <m:r>
                      <a:rPr lang="en-US" altLang="zh-CN" sz="1900" b="1" i="1" dirty="0">
                        <a:latin typeface="Cambria Math"/>
                      </a:rPr>
                      <m:t>={</m:t>
                    </m:r>
                    <m:d>
                      <m:dPr>
                        <m:ctrlPr>
                          <a:rPr lang="en-US" altLang="zh-CN" sz="1900" b="1" i="1" dirty="0">
                            <a:latin typeface="Cambria Math" panose="02040503050406030204" pitchFamily="18" charset="0"/>
                          </a:rPr>
                        </m:ctrlPr>
                      </m:dPr>
                      <m:e>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𝟏</m:t>
                            </m:r>
                          </m:sub>
                        </m:sSub>
                        <m:r>
                          <a:rPr lang="en-US" altLang="zh-CN" sz="1900" b="1" i="1" dirty="0">
                            <a:latin typeface="Cambria Math"/>
                          </a:rPr>
                          <m:t>,</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𝟐</m:t>
                            </m:r>
                          </m:sub>
                        </m:sSub>
                      </m:e>
                    </m:d>
                    <m:r>
                      <a:rPr lang="en-US" altLang="zh-CN" sz="1900" b="1" i="1" dirty="0">
                        <a:latin typeface="Cambria Math"/>
                      </a:rPr>
                      <m:t>,</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𝟏</m:t>
                        </m:r>
                      </m:sub>
                    </m:sSub>
                    <m:r>
                      <a:rPr lang="en-US" altLang="zh-CN" sz="1900" b="1" i="1" dirty="0">
                        <a:latin typeface="Cambria Math"/>
                      </a:rPr>
                      <m:t>≥</m:t>
                    </m:r>
                    <m:r>
                      <a:rPr lang="en-US" altLang="zh-CN" sz="1900" b="1" i="1" dirty="0">
                        <a:latin typeface="Cambria Math"/>
                      </a:rPr>
                      <m:t>𝟎</m:t>
                    </m:r>
                    <m:r>
                      <a:rPr lang="en-US" altLang="zh-CN" sz="1900" b="1" i="1" dirty="0">
                        <a:latin typeface="Cambria Math"/>
                      </a:rPr>
                      <m:t>,</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𝟐</m:t>
                        </m:r>
                      </m:sub>
                    </m:sSub>
                    <m:r>
                      <a:rPr lang="en-US" altLang="zh-CN" sz="1900" b="1" i="1" dirty="0">
                        <a:latin typeface="Cambria Math"/>
                      </a:rPr>
                      <m:t>≥</m:t>
                    </m:r>
                    <m:r>
                      <a:rPr lang="en-US" altLang="zh-CN" sz="1900" b="1" i="1" dirty="0">
                        <a:latin typeface="Cambria Math"/>
                      </a:rPr>
                      <m:t>𝟎</m:t>
                    </m:r>
                    <m:r>
                      <a:rPr lang="en-US" altLang="zh-CN" sz="1900" b="1" i="1" dirty="0">
                        <a:latin typeface="Cambria Math"/>
                      </a:rPr>
                      <m:t>}</m:t>
                    </m:r>
                  </m:oMath>
                </a14:m>
                <a:r>
                  <a:rPr lang="zh-CN" altLang="en-US" sz="1900" dirty="0"/>
                  <a:t>的在映射</a:t>
                </a:r>
                <a14:m>
                  <m:oMath xmlns:m="http://schemas.openxmlformats.org/officeDocument/2006/math">
                    <m:d>
                      <m:dPr>
                        <m:ctrlPr>
                          <a:rPr lang="en-US" altLang="zh-CN" sz="1900" b="1" i="1">
                            <a:latin typeface="Cambria Math" panose="02040503050406030204" pitchFamily="18" charset="0"/>
                          </a:rPr>
                        </m:ctrlPr>
                      </m:dPr>
                      <m:e>
                        <m:r>
                          <a:rPr lang="en-US" altLang="zh-CN" sz="1900" b="1" i="1">
                            <a:latin typeface="Cambria Math"/>
                          </a:rPr>
                          <m:t>𝒈</m:t>
                        </m:r>
                        <m:r>
                          <a:rPr lang="en-US" altLang="zh-CN" sz="1900" b="1" i="1">
                            <a:latin typeface="Cambria Math"/>
                          </a:rPr>
                          <m:t>,</m:t>
                        </m:r>
                        <m:r>
                          <a:rPr lang="en-US" altLang="zh-CN" sz="1900" b="1" i="1">
                            <a:latin typeface="Cambria Math"/>
                          </a:rPr>
                          <m:t>𝒇</m:t>
                        </m:r>
                      </m:e>
                    </m:d>
                    <m:r>
                      <a:rPr lang="zh-CN" altLang="en-US" sz="1900" b="1" i="1">
                        <a:latin typeface="Cambria Math"/>
                      </a:rPr>
                      <m:t>的</m:t>
                    </m:r>
                  </m:oMath>
                </a14:m>
                <a:r>
                  <a:rPr lang="zh-CN" altLang="en-US" sz="1900" dirty="0"/>
                  <a:t>像</a:t>
                </a:r>
                <a14:m>
                  <m:oMath xmlns:m="http://schemas.openxmlformats.org/officeDocument/2006/math">
                    <m:r>
                      <a:rPr lang="en-US" altLang="zh-CN" sz="1900" b="1" i="1">
                        <a:latin typeface="Cambria Math"/>
                      </a:rPr>
                      <m:t>𝑮</m:t>
                    </m:r>
                  </m:oMath>
                </a14:m>
                <a:r>
                  <a:rPr lang="zh-CN" altLang="en-US" sz="1900" dirty="0"/>
                  <a:t>是什么？</a:t>
                </a:r>
                <a:endParaRPr lang="en-US" altLang="zh-CN" sz="1900" dirty="0"/>
              </a:p>
              <a:p>
                <a:r>
                  <a:rPr lang="zh-CN" altLang="en-US" sz="1900" dirty="0"/>
                  <a:t>给定</a:t>
                </a:r>
                <a14:m>
                  <m:oMath xmlns:m="http://schemas.openxmlformats.org/officeDocument/2006/math">
                    <m:r>
                      <a:rPr lang="en-US" altLang="zh-CN" sz="1900" b="1" i="1">
                        <a:latin typeface="Cambria Math"/>
                      </a:rPr>
                      <m:t>𝒚</m:t>
                    </m:r>
                  </m:oMath>
                </a14:m>
                <a:r>
                  <a:rPr lang="en-US" altLang="zh-CN" sz="1900" dirty="0"/>
                  <a:t>,</a:t>
                </a:r>
                <a:r>
                  <a:rPr lang="zh-CN" altLang="en-US" sz="1900" dirty="0"/>
                  <a:t>用</a:t>
                </a:r>
                <a14:m>
                  <m:oMath xmlns:m="http://schemas.openxmlformats.org/officeDocument/2006/math">
                    <m:r>
                      <a:rPr lang="en-US" altLang="zh-CN" sz="1900" b="1" i="1">
                        <a:latin typeface="Cambria Math"/>
                      </a:rPr>
                      <m:t>𝜶</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𝜷</m:t>
                    </m:r>
                    <m:r>
                      <a:rPr lang="en-US" altLang="zh-CN" sz="1900" b="1" i="1">
                        <a:latin typeface="Cambria Math"/>
                      </a:rPr>
                      <m:t>(</m:t>
                    </m:r>
                    <m:r>
                      <a:rPr lang="en-US" altLang="zh-CN" sz="1900" b="1" i="1">
                        <a:latin typeface="Cambria Math"/>
                      </a:rPr>
                      <m:t>𝒚</m:t>
                    </m:r>
                    <m:r>
                      <a:rPr lang="en-US" altLang="zh-CN" sz="1900" b="1" i="1">
                        <a:latin typeface="Cambria Math"/>
                      </a:rPr>
                      <m:t>)</m:t>
                    </m:r>
                  </m:oMath>
                </a14:m>
                <a:r>
                  <a:rPr lang="zh-CN" altLang="en-US" sz="1900" dirty="0"/>
                  <a:t>表示下列问题</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𝑷</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𝑷</m:t>
                        </m:r>
                      </m:e>
                      <m:sub>
                        <m:r>
                          <a:rPr lang="en-US" altLang="zh-CN" sz="1900" b="1" i="1">
                            <a:latin typeface="Cambria Math"/>
                          </a:rPr>
                          <m:t>𝟐</m:t>
                        </m:r>
                      </m:sub>
                    </m:sSub>
                  </m:oMath>
                </a14:m>
                <a:r>
                  <a:rPr lang="zh-CN" altLang="en-US" sz="1900" dirty="0"/>
                  <a:t>的最优目标函数值</a:t>
                </a:r>
                <a:r>
                  <a:rPr lang="en-US" altLang="zh-CN" sz="1900" dirty="0"/>
                  <a:t>,</a:t>
                </a:r>
                <a:r>
                  <a:rPr lang="zh-CN" altLang="en-US" sz="1900" dirty="0"/>
                  <a:t>对应</a:t>
                </a:r>
                <a14:m>
                  <m:oMath xmlns:m="http://schemas.openxmlformats.org/officeDocument/2006/math">
                    <m:r>
                      <a:rPr lang="en-US" altLang="zh-CN" sz="1900" b="1" i="1">
                        <a:latin typeface="Cambria Math" panose="02040503050406030204" pitchFamily="18" charset="0"/>
                      </a:rPr>
                      <m:t>𝑮</m:t>
                    </m:r>
                  </m:oMath>
                </a14:m>
                <a:r>
                  <a:rPr lang="zh-CN" altLang="en-US" sz="1900" dirty="0"/>
                  <a:t>的下上包络</a:t>
                </a:r>
                <a:endParaRPr lang="en-US" altLang="zh-CN" sz="1900" dirty="0"/>
              </a:p>
              <a:p>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𝑷</m:t>
                        </m:r>
                      </m:e>
                      <m:sub>
                        <m:r>
                          <a:rPr lang="en-US" altLang="zh-CN" sz="1900" b="1" i="1">
                            <a:latin typeface="Cambria Math"/>
                          </a:rPr>
                          <m:t>𝟏</m:t>
                        </m:r>
                      </m:sub>
                    </m:sSub>
                    <m:r>
                      <a:rPr lang="en-US" altLang="zh-CN" sz="1900" b="1" i="1">
                        <a:latin typeface="Cambria Math"/>
                      </a:rPr>
                      <m:t>:</m:t>
                    </m:r>
                    <m:r>
                      <a:rPr lang="en-US" altLang="zh-CN" sz="1900" b="1" i="1">
                        <a:latin typeface="Cambria Math"/>
                      </a:rPr>
                      <m:t>𝒎𝒊𝒏</m:t>
                    </m:r>
                    <m:r>
                      <a:rPr lang="en-US" altLang="zh-CN" sz="1900" b="1" i="1">
                        <a:latin typeface="Cambria Math"/>
                      </a:rPr>
                      <m:t> </m:t>
                    </m:r>
                    <m:sSubSup>
                      <m:sSubSupPr>
                        <m:ctrlPr>
                          <a:rPr lang="en-US" altLang="zh-CN" sz="1900" b="1" i="1">
                            <a:latin typeface="Cambria Math" panose="02040503050406030204" pitchFamily="18" charset="0"/>
                          </a:rPr>
                        </m:ctrlPr>
                      </m:sSubSupPr>
                      <m:e>
                        <m:r>
                          <a:rPr lang="en-US" altLang="zh-CN" sz="1900" b="1" i="1">
                            <a:latin typeface="Cambria Math"/>
                          </a:rPr>
                          <m:t>𝒙</m:t>
                        </m:r>
                      </m:e>
                      <m:sub>
                        <m:r>
                          <a:rPr lang="en-US" altLang="zh-CN" sz="1900" b="1" i="1">
                            <a:latin typeface="Cambria Math"/>
                          </a:rPr>
                          <m:t>𝟏</m:t>
                        </m:r>
                      </m:sub>
                      <m:sup>
                        <m:r>
                          <a:rPr lang="en-US" altLang="zh-CN" sz="1900" b="1" i="1">
                            <a:latin typeface="Cambria Math"/>
                          </a:rPr>
                          <m:t>𝟐</m:t>
                        </m:r>
                      </m:sup>
                    </m:sSubSup>
                    <m:r>
                      <a:rPr lang="en-US" altLang="zh-CN" sz="1900" b="1" i="1">
                        <a:latin typeface="Cambria Math"/>
                      </a:rPr>
                      <m:t>+</m:t>
                    </m:r>
                    <m:sSubSup>
                      <m:sSubSupPr>
                        <m:ctrlPr>
                          <a:rPr lang="en-US" altLang="zh-CN" sz="1900" b="1" i="1">
                            <a:latin typeface="Cambria Math" panose="02040503050406030204" pitchFamily="18" charset="0"/>
                          </a:rPr>
                        </m:ctrlPr>
                      </m:sSubSupPr>
                      <m:e>
                        <m:r>
                          <a:rPr lang="en-US" altLang="zh-CN" sz="1900" b="1" i="1">
                            <a:latin typeface="Cambria Math"/>
                          </a:rPr>
                          <m:t>𝒙</m:t>
                        </m:r>
                      </m:e>
                      <m:sub>
                        <m:r>
                          <a:rPr lang="en-US" altLang="zh-CN" sz="1900" b="1" i="1">
                            <a:latin typeface="Cambria Math"/>
                          </a:rPr>
                          <m:t>𝟐</m:t>
                        </m:r>
                      </m:sub>
                      <m:sup>
                        <m:r>
                          <a:rPr lang="en-US" altLang="zh-CN" sz="1900" b="1" i="1">
                            <a:latin typeface="Cambria Math"/>
                          </a:rPr>
                          <m:t>𝟐</m:t>
                        </m:r>
                      </m:sup>
                    </m:sSubSup>
                    <m:r>
                      <a:rPr lang="en-US" altLang="zh-CN" sz="1900" b="1" i="1">
                        <a:latin typeface="Cambria Math"/>
                      </a:rPr>
                      <m:t>,</m:t>
                    </m:r>
                    <m:r>
                      <a:rPr lang="en-US" altLang="zh-CN" sz="1900" b="1" i="1">
                        <a:latin typeface="Cambria Math"/>
                      </a:rPr>
                      <m:t>𝒔</m:t>
                    </m:r>
                    <m:r>
                      <a:rPr lang="en-US" altLang="zh-CN" sz="1900" b="1" i="1">
                        <a:latin typeface="Cambria Math"/>
                      </a:rPr>
                      <m:t>.</m:t>
                    </m:r>
                    <m:r>
                      <a:rPr lang="en-US" altLang="zh-CN" sz="1900" b="1" i="1">
                        <a:latin typeface="Cambria Math"/>
                      </a:rPr>
                      <m:t>𝒕</m:t>
                    </m:r>
                    <m:r>
                      <a:rPr lang="en-US" altLang="zh-CN" sz="1900" b="1" i="1">
                        <a:latin typeface="Cambria Math"/>
                      </a:rPr>
                      <m:t>. −</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r>
                      <a:rPr lang="en-US" altLang="zh-CN" sz="1900" b="1" i="1">
                        <a:latin typeface="Cambria Math"/>
                      </a:rPr>
                      <m:t>𝟒</m:t>
                    </m:r>
                    <m:r>
                      <a:rPr lang="en-US" altLang="zh-CN" sz="1900" b="1" i="1">
                        <a:latin typeface="Cambria Math"/>
                      </a:rPr>
                      <m:t>=</m:t>
                    </m:r>
                    <m:r>
                      <a:rPr lang="en-US" altLang="zh-CN" sz="1900" b="1" i="1">
                        <a:latin typeface="Cambria Math"/>
                      </a:rPr>
                      <m:t>𝒚</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r>
                      <a:rPr lang="en-US" altLang="zh-CN" sz="1900" b="1" i="1">
                        <a:latin typeface="Cambria Math"/>
                      </a:rPr>
                      <m:t>𝟎</m:t>
                    </m:r>
                  </m:oMath>
                </a14:m>
                <a:endParaRPr lang="en-US" altLang="zh-CN" sz="1900" b="1" dirty="0"/>
              </a:p>
              <a:p>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𝑷</m:t>
                        </m:r>
                      </m:e>
                      <m:sub>
                        <m:r>
                          <a:rPr lang="en-US" altLang="zh-CN" sz="1900" b="1" i="1">
                            <a:latin typeface="Cambria Math"/>
                          </a:rPr>
                          <m:t>𝟐</m:t>
                        </m:r>
                      </m:sub>
                    </m:sSub>
                    <m:r>
                      <a:rPr lang="en-US" altLang="zh-CN" sz="1900" i="1">
                        <a:latin typeface="Cambria Math"/>
                      </a:rPr>
                      <m:t>:</m:t>
                    </m:r>
                    <m:r>
                      <a:rPr lang="en-US" altLang="zh-CN" sz="1900" i="1">
                        <a:latin typeface="Cambria Math"/>
                      </a:rPr>
                      <m:t>𝒎</m:t>
                    </m:r>
                    <m:r>
                      <a:rPr lang="en-US" altLang="zh-CN" sz="1900" b="1" i="1">
                        <a:latin typeface="Cambria Math"/>
                      </a:rPr>
                      <m:t>𝒂𝒙</m:t>
                    </m:r>
                    <m:r>
                      <a:rPr lang="en-US" altLang="zh-CN" sz="1900" i="1">
                        <a:latin typeface="Cambria Math"/>
                      </a:rPr>
                      <m:t> </m:t>
                    </m:r>
                    <m:sSubSup>
                      <m:sSubSupPr>
                        <m:ctrlPr>
                          <a:rPr lang="en-US" altLang="zh-CN" sz="1900" i="1">
                            <a:latin typeface="Cambria Math" panose="02040503050406030204" pitchFamily="18" charset="0"/>
                          </a:rPr>
                        </m:ctrlPr>
                      </m:sSubSupPr>
                      <m:e>
                        <m:r>
                          <a:rPr lang="en-US" altLang="zh-CN" sz="1900" i="1">
                            <a:latin typeface="Cambria Math"/>
                          </a:rPr>
                          <m:t>𝒙</m:t>
                        </m:r>
                      </m:e>
                      <m:sub>
                        <m:r>
                          <a:rPr lang="en-US" altLang="zh-CN" sz="1900" i="1">
                            <a:latin typeface="Cambria Math"/>
                          </a:rPr>
                          <m:t>𝟏</m:t>
                        </m:r>
                      </m:sub>
                      <m:sup>
                        <m:r>
                          <a:rPr lang="en-US" altLang="zh-CN" sz="1900" i="1">
                            <a:latin typeface="Cambria Math"/>
                          </a:rPr>
                          <m:t>𝟐</m:t>
                        </m:r>
                      </m:sup>
                    </m:sSubSup>
                    <m:r>
                      <a:rPr lang="en-US" altLang="zh-CN" sz="1900" i="1">
                        <a:latin typeface="Cambria Math"/>
                      </a:rPr>
                      <m:t>+</m:t>
                    </m:r>
                    <m:sSubSup>
                      <m:sSubSupPr>
                        <m:ctrlPr>
                          <a:rPr lang="en-US" altLang="zh-CN" sz="1900" i="1">
                            <a:latin typeface="Cambria Math" panose="02040503050406030204" pitchFamily="18" charset="0"/>
                          </a:rPr>
                        </m:ctrlPr>
                      </m:sSubSupPr>
                      <m:e>
                        <m:r>
                          <a:rPr lang="en-US" altLang="zh-CN" sz="1900" i="1">
                            <a:latin typeface="Cambria Math"/>
                          </a:rPr>
                          <m:t>𝒙</m:t>
                        </m:r>
                      </m:e>
                      <m:sub>
                        <m:r>
                          <a:rPr lang="en-US" altLang="zh-CN" sz="1900" i="1">
                            <a:latin typeface="Cambria Math"/>
                          </a:rPr>
                          <m:t>𝟐</m:t>
                        </m:r>
                      </m:sub>
                      <m:sup>
                        <m:r>
                          <a:rPr lang="en-US" altLang="zh-CN" sz="1900" i="1">
                            <a:latin typeface="Cambria Math"/>
                          </a:rPr>
                          <m:t>𝟐</m:t>
                        </m:r>
                      </m:sup>
                    </m:sSubSup>
                    <m:r>
                      <a:rPr lang="en-US" altLang="zh-CN" sz="1900" i="1">
                        <a:latin typeface="Cambria Math"/>
                      </a:rPr>
                      <m:t>,</m:t>
                    </m:r>
                    <m:r>
                      <a:rPr lang="en-US" altLang="zh-CN" sz="1900" i="1">
                        <a:latin typeface="Cambria Math"/>
                      </a:rPr>
                      <m:t>𝒔</m:t>
                    </m:r>
                    <m:r>
                      <a:rPr lang="en-US" altLang="zh-CN" sz="1900" i="1">
                        <a:latin typeface="Cambria Math"/>
                      </a:rPr>
                      <m:t>.</m:t>
                    </m:r>
                    <m:r>
                      <a:rPr lang="en-US" altLang="zh-CN" sz="1900" i="1">
                        <a:latin typeface="Cambria Math"/>
                      </a:rPr>
                      <m:t>𝒕</m:t>
                    </m:r>
                    <m:r>
                      <a:rPr lang="en-US" altLang="zh-CN" sz="1900" i="1">
                        <a:latin typeface="Cambria Math"/>
                      </a:rPr>
                      <m:t>. −</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r>
                      <a:rPr lang="en-US" altLang="zh-CN" sz="1900" i="1">
                        <a:latin typeface="Cambria Math"/>
                      </a:rPr>
                      <m:t>𝟒</m:t>
                    </m:r>
                    <m:r>
                      <a:rPr lang="en-US" altLang="zh-CN" sz="1900" i="1">
                        <a:latin typeface="Cambria Math"/>
                      </a:rPr>
                      <m:t>=</m:t>
                    </m:r>
                    <m:r>
                      <a:rPr lang="en-US" altLang="zh-CN" sz="1900" i="1">
                        <a:latin typeface="Cambria Math"/>
                      </a:rPr>
                      <m:t>𝒚</m:t>
                    </m:r>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r>
                      <a:rPr lang="en-US" altLang="zh-CN" sz="1900" i="1">
                        <a:latin typeface="Cambria Math"/>
                      </a:rPr>
                      <m:t>𝟎</m:t>
                    </m:r>
                  </m:oMath>
                </a14:m>
                <a:endParaRPr lang="en-US" altLang="zh-CN" sz="1900" dirty="0"/>
              </a:p>
              <a:p>
                <a:endParaRPr lang="en-US" altLang="zh-CN" sz="1900" dirty="0"/>
              </a:p>
              <a:p>
                <a:endParaRPr lang="en-US" altLang="zh-CN" sz="1900" dirty="0"/>
              </a:p>
              <a:p>
                <a:endParaRPr lang="en-US" altLang="zh-CN" sz="1900" dirty="0"/>
              </a:p>
              <a:p>
                <a:r>
                  <a:rPr lang="zh-CN" altLang="en-US" sz="1900" dirty="0">
                    <a:solidFill>
                      <a:srgbClr val="FF0000"/>
                    </a:solidFill>
                  </a:rPr>
                  <a:t>易知</a:t>
                </a:r>
                <a14:m>
                  <m:oMath xmlns:m="http://schemas.openxmlformats.org/officeDocument/2006/math">
                    <m:r>
                      <a:rPr lang="en-US" altLang="zh-CN" sz="1900" b="1" i="1">
                        <a:latin typeface="Cambria Math"/>
                      </a:rPr>
                      <m:t>𝜶</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f>
                      <m:fPr>
                        <m:ctrlPr>
                          <a:rPr lang="en-US" altLang="zh-CN" sz="1900" b="1" i="1">
                            <a:latin typeface="Cambria Math" panose="02040503050406030204" pitchFamily="18" charset="0"/>
                          </a:rPr>
                        </m:ctrlPr>
                      </m:fPr>
                      <m:num>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𝟒</m:t>
                                </m:r>
                                <m:r>
                                  <a:rPr lang="en-US" altLang="zh-CN" sz="1900" b="1" i="1">
                                    <a:latin typeface="Cambria Math"/>
                                  </a:rPr>
                                  <m:t>−</m:t>
                                </m:r>
                                <m:r>
                                  <a:rPr lang="en-US" altLang="zh-CN" sz="1900" b="1" i="1">
                                    <a:latin typeface="Cambria Math"/>
                                  </a:rPr>
                                  <m:t>𝒚</m:t>
                                </m:r>
                              </m:e>
                            </m:d>
                          </m:e>
                          <m:sup>
                            <m:r>
                              <a:rPr lang="en-US" altLang="zh-CN" sz="1900" b="1" i="1">
                                <a:latin typeface="Cambria Math"/>
                              </a:rPr>
                              <m:t>𝟐</m:t>
                            </m:r>
                          </m:sup>
                        </m:sSup>
                      </m:num>
                      <m:den>
                        <m:r>
                          <a:rPr lang="en-US" altLang="zh-CN" sz="1900" b="1" i="1">
                            <a:latin typeface="Cambria Math"/>
                          </a:rPr>
                          <m:t>𝟐</m:t>
                        </m:r>
                      </m:den>
                    </m:f>
                    <m:r>
                      <a:rPr lang="en-US" altLang="zh-CN" sz="1900" b="1" i="1">
                        <a:latin typeface="Cambria Math"/>
                      </a:rPr>
                      <m:t>,</m:t>
                    </m:r>
                    <m:r>
                      <a:rPr lang="en-US" altLang="zh-CN" sz="1900" b="1" i="1">
                        <a:latin typeface="Cambria Math"/>
                      </a:rPr>
                      <m:t>𝜷</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𝟒</m:t>
                            </m:r>
                            <m:r>
                              <a:rPr lang="en-US" altLang="zh-CN" sz="1900" b="1" i="1">
                                <a:latin typeface="Cambria Math"/>
                              </a:rPr>
                              <m:t>−</m:t>
                            </m:r>
                            <m:r>
                              <a:rPr lang="en-US" altLang="zh-CN" sz="1900" b="1" i="1">
                                <a:latin typeface="Cambria Math"/>
                              </a:rPr>
                              <m:t>𝒚</m:t>
                            </m:r>
                          </m:e>
                        </m:d>
                      </m:e>
                      <m:sup>
                        <m:r>
                          <a:rPr lang="en-US" altLang="zh-CN" sz="1900" b="1" i="1">
                            <a:latin typeface="Cambria Math"/>
                          </a:rPr>
                          <m:t>𝟐</m:t>
                        </m:r>
                      </m:sup>
                    </m:sSup>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𝟒</m:t>
                    </m:r>
                  </m:oMath>
                </a14:m>
                <a:endParaRPr lang="en-US" altLang="zh-CN" sz="1900" b="1" dirty="0"/>
              </a:p>
              <a:p>
                <a:r>
                  <a:rPr lang="zh-CN" altLang="en-US" sz="1900" dirty="0"/>
                  <a:t>注意最优对偶解</a:t>
                </a:r>
                <a14:m>
                  <m:oMath xmlns:m="http://schemas.openxmlformats.org/officeDocument/2006/math">
                    <m:acc>
                      <m:accPr>
                        <m:chr m:val="̅"/>
                        <m:ctrlPr>
                          <a:rPr lang="en-US" altLang="zh-CN" sz="1900" b="1" i="1">
                            <a:latin typeface="Cambria Math" panose="02040503050406030204" pitchFamily="18" charset="0"/>
                          </a:rPr>
                        </m:ctrlPr>
                      </m:accPr>
                      <m:e>
                        <m:r>
                          <a:rPr lang="en-US" altLang="zh-CN" sz="1900" b="1" i="1">
                            <a:latin typeface="Cambria Math"/>
                          </a:rPr>
                          <m:t>𝒖</m:t>
                        </m:r>
                      </m:e>
                    </m:acc>
                    <m:r>
                      <a:rPr lang="en-US" altLang="zh-CN" sz="1900" b="1" i="1" dirty="0">
                        <a:latin typeface="Cambria Math"/>
                      </a:rPr>
                      <m:t>=</m:t>
                    </m:r>
                    <m:r>
                      <a:rPr lang="en-US" altLang="zh-CN" sz="1900" b="1" i="1" dirty="0">
                        <a:latin typeface="Cambria Math"/>
                      </a:rPr>
                      <m:t>𝟒</m:t>
                    </m:r>
                  </m:oMath>
                </a14:m>
                <a:r>
                  <a:rPr lang="en-US" altLang="zh-CN" sz="1900" dirty="0"/>
                  <a:t>,</a:t>
                </a:r>
                <a:r>
                  <a:rPr lang="zh-CN" altLang="en-US" sz="1900" dirty="0"/>
                  <a:t>为图中支持超平面的负斜率。最优对偶目标函数值</a:t>
                </a:r>
                <a14:m>
                  <m:oMath xmlns:m="http://schemas.openxmlformats.org/officeDocument/2006/math">
                    <m:r>
                      <a:rPr lang="en-US" altLang="zh-CN" sz="1900" b="1" i="1">
                        <a:latin typeface="Cambria Math"/>
                      </a:rPr>
                      <m:t>𝜶</m:t>
                    </m:r>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i="1">
                        <a:latin typeface="Cambria Math"/>
                      </a:rPr>
                      <m:t>=</m:t>
                    </m:r>
                    <m:r>
                      <a:rPr lang="en-US" altLang="zh-CN" sz="1900" b="1" i="1">
                        <a:latin typeface="Cambria Math"/>
                      </a:rPr>
                      <m:t>𝟖</m:t>
                    </m:r>
                  </m:oMath>
                </a14:m>
                <a:r>
                  <a:rPr lang="zh-CN" altLang="en-US" sz="1900" dirty="0"/>
                  <a:t>等于原问题的最优值</a:t>
                </a:r>
                <a:endParaRPr lang="en-US" altLang="zh-CN" sz="1900" dirty="0"/>
              </a:p>
              <a:p>
                <a:r>
                  <a:rPr lang="zh-CN" altLang="en-US" sz="1900" dirty="0"/>
                  <a:t>大家可以自行验证前面提到的解释，例如，</a:t>
                </a:r>
                <a14:m>
                  <m:oMath xmlns:m="http://schemas.openxmlformats.org/officeDocument/2006/math">
                    <m:r>
                      <a:rPr lang="en-US" altLang="zh-CN" sz="1900" b="1" i="1">
                        <a:latin typeface="Cambria Math"/>
                      </a:rPr>
                      <m:t>𝒗</m:t>
                    </m:r>
                  </m:oMath>
                </a14:m>
                <a:r>
                  <a:rPr lang="zh-CN" altLang="en-US" sz="1900" dirty="0"/>
                  <a:t>对于</a:t>
                </a:r>
                <a14:m>
                  <m:oMath xmlns:m="http://schemas.openxmlformats.org/officeDocument/2006/math">
                    <m:r>
                      <a:rPr lang="en-US" altLang="zh-CN" sz="1900" b="1" i="1">
                        <a:latin typeface="Cambria Math"/>
                      </a:rPr>
                      <m:t>𝒚</m:t>
                    </m:r>
                    <m:r>
                      <a:rPr lang="en-US" altLang="zh-CN" sz="1900" b="1" i="1">
                        <a:latin typeface="Cambria Math"/>
                      </a:rPr>
                      <m:t>≤</m:t>
                    </m:r>
                    <m:r>
                      <a:rPr lang="en-US" altLang="zh-CN" sz="1900" b="1" i="1">
                        <a:latin typeface="Cambria Math"/>
                      </a:rPr>
                      <m:t>𝟒</m:t>
                    </m:r>
                  </m:oMath>
                </a14:m>
                <a:r>
                  <a:rPr lang="zh-CN" altLang="en-US" sz="1900" dirty="0"/>
                  <a:t>相应于</a:t>
                </a:r>
                <a14:m>
                  <m:oMath xmlns:m="http://schemas.openxmlformats.org/officeDocument/2006/math">
                    <m:r>
                      <a:rPr lang="en-US" altLang="zh-CN" sz="1900" b="1" i="1">
                        <a:latin typeface="Cambria Math"/>
                      </a:rPr>
                      <m:t>𝜶</m:t>
                    </m:r>
                    <m:r>
                      <a:rPr lang="en-US" altLang="zh-CN" sz="1900" b="1" i="1">
                        <a:latin typeface="Cambria Math"/>
                      </a:rPr>
                      <m:t>(</m:t>
                    </m:r>
                    <m:r>
                      <a:rPr lang="en-US" altLang="zh-CN" sz="1900" b="1" i="1">
                        <a:latin typeface="Cambria Math"/>
                      </a:rPr>
                      <m:t>𝒚</m:t>
                    </m:r>
                    <m:r>
                      <a:rPr lang="en-US" altLang="zh-CN" sz="1900" b="1" i="1">
                        <a:latin typeface="Cambria Math"/>
                      </a:rPr>
                      <m:t>)</m:t>
                    </m:r>
                  </m:oMath>
                </a14:m>
                <a:r>
                  <a:rPr lang="zh-CN" altLang="en-US" sz="1900" dirty="0"/>
                  <a:t>的下包络，对于</a:t>
                </a:r>
                <a14:m>
                  <m:oMath xmlns:m="http://schemas.openxmlformats.org/officeDocument/2006/math">
                    <m:r>
                      <a:rPr lang="en-US" altLang="zh-CN" sz="1900" b="1" i="1">
                        <a:latin typeface="Cambria Math"/>
                      </a:rPr>
                      <m:t>𝒚</m:t>
                    </m:r>
                    <m:r>
                      <a:rPr lang="en-US" altLang="zh-CN" sz="1900" b="1" i="1">
                        <a:latin typeface="Cambria Math"/>
                      </a:rPr>
                      <m:t>≥</m:t>
                    </m:r>
                    <m:r>
                      <a:rPr lang="en-US" altLang="zh-CN" sz="1900" b="1" i="1">
                        <a:latin typeface="Cambria Math"/>
                      </a:rPr>
                      <m:t>𝟒</m:t>
                    </m:r>
                  </m:oMath>
                </a14:m>
                <a:r>
                  <a:rPr lang="en-US" altLang="zh-CN" sz="1900" dirty="0"/>
                  <a:t>,</a:t>
                </a:r>
                <a14:m>
                  <m:oMath xmlns:m="http://schemas.openxmlformats.org/officeDocument/2006/math">
                    <m:r>
                      <a:rPr lang="en-US" altLang="zh-CN" sz="1900" b="1" i="1" dirty="0">
                        <a:latin typeface="Cambria Math"/>
                      </a:rPr>
                      <m:t>𝒗</m:t>
                    </m:r>
                    <m:r>
                      <a:rPr lang="en-US" altLang="zh-CN" sz="1900" b="1" i="1" dirty="0">
                        <a:latin typeface="Cambria Math"/>
                      </a:rPr>
                      <m:t>(</m:t>
                    </m:r>
                    <m:r>
                      <a:rPr lang="en-US" altLang="zh-CN" sz="1900" b="1" i="1" dirty="0">
                        <a:latin typeface="Cambria Math"/>
                      </a:rPr>
                      <m:t>𝒚</m:t>
                    </m:r>
                    <m:r>
                      <a:rPr lang="en-US" altLang="zh-CN" sz="1900" b="1" i="1" dirty="0">
                        <a:latin typeface="Cambria Math"/>
                      </a:rPr>
                      <m:t>)</m:t>
                    </m:r>
                  </m:oMath>
                </a14:m>
                <a:r>
                  <a:rPr lang="zh-CN" altLang="en-US" sz="1900" dirty="0"/>
                  <a:t>保持常数值</a:t>
                </a:r>
                <a:r>
                  <a:rPr lang="en-US" altLang="zh-CN" sz="1900" dirty="0"/>
                  <a:t>0</a:t>
                </a:r>
                <a:r>
                  <a:rPr lang="zh-CN" altLang="en-US" sz="1900" dirty="0"/>
                  <a:t>，斜率</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𝒗</m:t>
                        </m:r>
                      </m:e>
                      <m:sup>
                        <m:r>
                          <a:rPr lang="en-US" altLang="zh-CN" sz="1900" b="1" i="1">
                            <a:latin typeface="Cambria Math"/>
                          </a:rPr>
                          <m:t>′</m:t>
                        </m:r>
                      </m:sup>
                    </m:sSup>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a:latin typeface="Cambria Math"/>
                      </a:rPr>
                      <m:t>=−</m:t>
                    </m:r>
                    <m:r>
                      <a:rPr lang="en-US" altLang="zh-CN" sz="1900" b="1">
                        <a:latin typeface="Cambria Math"/>
                      </a:rPr>
                      <m:t>𝟒</m:t>
                    </m:r>
                  </m:oMath>
                </a14:m>
                <a:r>
                  <a:rPr lang="zh-CN" altLang="en-US" sz="1900" dirty="0"/>
                  <a:t>，相应于最优的对偶拉格朗日乘子值的负数，</a:t>
                </a:r>
                <a14:m>
                  <m:oMath xmlns:m="http://schemas.openxmlformats.org/officeDocument/2006/math">
                    <m:r>
                      <a:rPr lang="zh-CN" altLang="en-US" sz="1900" b="1" i="1">
                        <a:latin typeface="Cambria Math"/>
                      </a:rPr>
                      <m:t>且</m:t>
                    </m:r>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i="1">
                        <a:latin typeface="Cambria Math"/>
                      </a:rPr>
                      <m:t>−</m:t>
                    </m:r>
                    <m:r>
                      <a:rPr lang="en-US" altLang="zh-CN" sz="1900" b="1" i="1">
                        <a:latin typeface="Cambria Math"/>
                      </a:rPr>
                      <m:t>𝟒</m:t>
                    </m:r>
                    <m:r>
                      <a:rPr lang="en-US" altLang="zh-CN" sz="1900" b="1" i="1">
                        <a:latin typeface="Cambria Math"/>
                      </a:rPr>
                      <m:t>𝒚</m:t>
                    </m:r>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𝑹</m:t>
                    </m:r>
                  </m:oMath>
                </a14:m>
                <a:r>
                  <a:rPr lang="en-US" altLang="zh-CN" sz="1900" dirty="0"/>
                  <a:t>,</a:t>
                </a:r>
                <a:r>
                  <a:rPr lang="zh-CN" altLang="en-US" sz="1900" dirty="0">
                    <a:solidFill>
                      <a:srgbClr val="FF0000"/>
                    </a:solidFill>
                  </a:rPr>
                  <a:t>注意，这是原问题和对偶问题具有相等最优解的充要条件</a:t>
                </a:r>
                <a:endParaRPr lang="en-US" altLang="zh-CN" sz="1900" dirty="0">
                  <a:solidFill>
                    <a:srgbClr val="FF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2" t="-980"/>
                </a:stretch>
              </a:blipFill>
            </p:spPr>
            <p:txBody>
              <a:bodyPr/>
              <a:lstStyle/>
              <a:p>
                <a:r>
                  <a:rPr lang="zh-CN" altLang="en-US">
                    <a:noFill/>
                  </a:rPr>
                  <a:t> </a:t>
                </a:r>
              </a:p>
            </p:txBody>
          </p:sp>
        </mc:Fallback>
      </mc:AlternateContent>
      <p:sp>
        <p:nvSpPr>
          <p:cNvPr id="6" name="Title 1"/>
          <p:cNvSpPr>
            <a:spLocks noGrp="1"/>
          </p:cNvSpPr>
          <p:nvPr>
            <p:ph type="title"/>
          </p:nvPr>
        </p:nvSpPr>
        <p:spPr>
          <a:xfrm>
            <a:off x="642938" y="171941"/>
            <a:ext cx="9421261" cy="1213947"/>
          </a:xfrm>
        </p:spPr>
        <p:txBody>
          <a:bodyPr>
            <a:normAutofit/>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dirty="0"/>
          </a:p>
        </p:txBody>
      </p:sp>
      <mc:AlternateContent xmlns:mc="http://schemas.openxmlformats.org/markup-compatibility/2006">
        <mc:Choice xmlns:a14="http://schemas.microsoft.com/office/drawing/2010/main" Requires="a14">
          <p:sp>
            <p:nvSpPr>
              <p:cNvPr id="2" name="矩形 1"/>
              <p:cNvSpPr/>
              <p:nvPr/>
            </p:nvSpPr>
            <p:spPr>
              <a:xfrm>
                <a:off x="2538517" y="3031082"/>
                <a:ext cx="4705731" cy="744563"/>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zh-CN" sz="1900" i="1">
                          <a:solidFill>
                            <a:srgbClr val="FF0000"/>
                          </a:solidFill>
                          <a:latin typeface="Cambria Math"/>
                        </a:rPr>
                        <m:t>𝑴𝒊𝒏</m:t>
                      </m:r>
                      <m:r>
                        <a:rPr lang="en-US" altLang="zh-CN" sz="1900" i="1">
                          <a:solidFill>
                            <a:srgbClr val="FF0000"/>
                          </a:solidFill>
                          <a:latin typeface="Cambria Math"/>
                        </a:rPr>
                        <m:t> </m:t>
                      </m:r>
                      <m:sSubSup>
                        <m:sSubSupPr>
                          <m:ctrlPr>
                            <a:rPr lang="en-US" altLang="zh-CN" sz="1900" i="1">
                              <a:solidFill>
                                <a:srgbClr val="FF0000"/>
                              </a:solidFill>
                              <a:latin typeface="Cambria Math" panose="02040503050406030204" pitchFamily="18" charset="0"/>
                            </a:rPr>
                          </m:ctrlPr>
                        </m:sSubSupPr>
                        <m:e>
                          <m:r>
                            <a:rPr lang="en-US" altLang="zh-CN" sz="1900" i="1">
                              <a:solidFill>
                                <a:srgbClr val="FF0000"/>
                              </a:solidFill>
                              <a:latin typeface="Cambria Math"/>
                            </a:rPr>
                            <m:t>𝒙</m:t>
                          </m:r>
                        </m:e>
                        <m:sub>
                          <m:r>
                            <a:rPr lang="en-US" altLang="zh-CN" sz="1900" i="1">
                              <a:solidFill>
                                <a:srgbClr val="FF0000"/>
                              </a:solidFill>
                              <a:latin typeface="Cambria Math"/>
                            </a:rPr>
                            <m:t>𝟏</m:t>
                          </m:r>
                        </m:sub>
                        <m:sup>
                          <m:r>
                            <a:rPr lang="en-US" altLang="zh-CN" sz="1900" i="1">
                              <a:solidFill>
                                <a:srgbClr val="FF0000"/>
                              </a:solidFill>
                              <a:latin typeface="Cambria Math"/>
                            </a:rPr>
                            <m:t>𝟐</m:t>
                          </m:r>
                        </m:sup>
                      </m:sSubSup>
                      <m:r>
                        <a:rPr lang="en-US" altLang="zh-CN" sz="1900" i="1">
                          <a:solidFill>
                            <a:srgbClr val="FF0000"/>
                          </a:solidFill>
                          <a:latin typeface="Cambria Math"/>
                        </a:rPr>
                        <m:t>+</m:t>
                      </m:r>
                      <m:sSubSup>
                        <m:sSubSupPr>
                          <m:ctrlPr>
                            <a:rPr lang="en-US" altLang="zh-CN" sz="1900" i="1">
                              <a:solidFill>
                                <a:srgbClr val="FF0000"/>
                              </a:solidFill>
                              <a:latin typeface="Cambria Math" panose="02040503050406030204" pitchFamily="18" charset="0"/>
                            </a:rPr>
                          </m:ctrlPr>
                        </m:sSubSupPr>
                        <m:e>
                          <m:r>
                            <a:rPr lang="en-US" altLang="zh-CN" sz="1900" i="1">
                              <a:solidFill>
                                <a:srgbClr val="FF0000"/>
                              </a:solidFill>
                              <a:latin typeface="Cambria Math"/>
                            </a:rPr>
                            <m:t>𝒙</m:t>
                          </m:r>
                        </m:e>
                        <m:sub>
                          <m:r>
                            <a:rPr lang="en-US" altLang="zh-CN" sz="1900" i="1">
                              <a:solidFill>
                                <a:srgbClr val="FF0000"/>
                              </a:solidFill>
                              <a:latin typeface="Cambria Math"/>
                            </a:rPr>
                            <m:t>𝟐</m:t>
                          </m:r>
                        </m:sub>
                        <m:sup>
                          <m:r>
                            <a:rPr lang="en-US" altLang="zh-CN" sz="1900" i="1">
                              <a:solidFill>
                                <a:srgbClr val="FF0000"/>
                              </a:solidFill>
                              <a:latin typeface="Cambria Math"/>
                            </a:rPr>
                            <m:t>𝟐</m:t>
                          </m:r>
                        </m:sup>
                      </m:sSubSup>
                      <m:r>
                        <a:rPr lang="en-US" altLang="zh-CN" sz="1900" i="1">
                          <a:solidFill>
                            <a:srgbClr val="FF0000"/>
                          </a:solidFill>
                          <a:latin typeface="Cambria Math"/>
                        </a:rPr>
                        <m:t>, </m:t>
                      </m:r>
                      <m:r>
                        <a:rPr lang="en-US" altLang="zh-CN" sz="1900" i="1">
                          <a:solidFill>
                            <a:srgbClr val="FF0000"/>
                          </a:solidFill>
                          <a:latin typeface="Cambria Math"/>
                        </a:rPr>
                        <m:t>𝒔</m:t>
                      </m:r>
                      <m:r>
                        <a:rPr lang="en-US" altLang="zh-CN" sz="1900" i="1">
                          <a:solidFill>
                            <a:srgbClr val="FF0000"/>
                          </a:solidFill>
                          <a:latin typeface="Cambria Math"/>
                        </a:rPr>
                        <m:t>.</m:t>
                      </m:r>
                      <m:r>
                        <a:rPr lang="en-US" altLang="zh-CN" sz="1900" i="1">
                          <a:solidFill>
                            <a:srgbClr val="FF0000"/>
                          </a:solidFill>
                          <a:latin typeface="Cambria Math"/>
                        </a:rPr>
                        <m:t>𝒕</m:t>
                      </m:r>
                      <m:r>
                        <a:rPr lang="en-US" altLang="zh-CN" sz="1900" i="1">
                          <a:solidFill>
                            <a:srgbClr val="FF0000"/>
                          </a:solidFill>
                          <a:latin typeface="Cambria Math"/>
                        </a:rPr>
                        <m:t>. </m:t>
                      </m:r>
                      <m:d>
                        <m:dPr>
                          <m:begChr m:val="{"/>
                          <m:endChr m:val=""/>
                          <m:ctrlPr>
                            <a:rPr lang="en-US" altLang="zh-CN" sz="1900" i="1">
                              <a:solidFill>
                                <a:srgbClr val="FF0000"/>
                              </a:solidFill>
                              <a:latin typeface="Cambria Math" panose="02040503050406030204" pitchFamily="18" charset="0"/>
                            </a:rPr>
                          </m:ctrlPr>
                        </m:dPr>
                        <m:e>
                          <m:eqArr>
                            <m:eqArrPr>
                              <m:ctrlPr>
                                <a:rPr lang="en-US" altLang="zh-CN" sz="1900" i="1">
                                  <a:solidFill>
                                    <a:srgbClr val="FF0000"/>
                                  </a:solidFill>
                                  <a:latin typeface="Cambria Math" panose="02040503050406030204" pitchFamily="18" charset="0"/>
                                </a:rPr>
                              </m:ctrlPr>
                            </m:eqArrPr>
                            <m:e>
                              <m:r>
                                <a:rPr lang="en-US" altLang="zh-CN" sz="1900" i="1">
                                  <a:solidFill>
                                    <a:srgbClr val="FF0000"/>
                                  </a:solidFill>
                                  <a:latin typeface="Cambria Math"/>
                                </a:rPr>
                                <m:t>−</m:t>
                              </m:r>
                              <m:sSub>
                                <m:sSubPr>
                                  <m:ctrlPr>
                                    <a:rPr lang="en-US" altLang="zh-CN" sz="1900" i="1">
                                      <a:solidFill>
                                        <a:srgbClr val="FF0000"/>
                                      </a:solidFill>
                                      <a:latin typeface="Cambria Math" panose="02040503050406030204" pitchFamily="18" charset="0"/>
                                    </a:rPr>
                                  </m:ctrlPr>
                                </m:sSubPr>
                                <m:e>
                                  <m:r>
                                    <a:rPr lang="en-US" altLang="zh-CN" sz="1900" i="1">
                                      <a:solidFill>
                                        <a:srgbClr val="FF0000"/>
                                      </a:solidFill>
                                      <a:latin typeface="Cambria Math"/>
                                    </a:rPr>
                                    <m:t>𝒙</m:t>
                                  </m:r>
                                </m:e>
                                <m:sub>
                                  <m:r>
                                    <a:rPr lang="en-US" altLang="zh-CN" sz="1900" i="1">
                                      <a:solidFill>
                                        <a:srgbClr val="FF0000"/>
                                      </a:solidFill>
                                      <a:latin typeface="Cambria Math"/>
                                    </a:rPr>
                                    <m:t>𝟏</m:t>
                                  </m:r>
                                </m:sub>
                              </m:sSub>
                              <m:r>
                                <a:rPr lang="en-US" altLang="zh-CN" sz="1900" i="1">
                                  <a:solidFill>
                                    <a:srgbClr val="FF0000"/>
                                  </a:solidFill>
                                  <a:latin typeface="Cambria Math"/>
                                </a:rPr>
                                <m:t>−</m:t>
                              </m:r>
                              <m:sSub>
                                <m:sSubPr>
                                  <m:ctrlPr>
                                    <a:rPr lang="en-US" altLang="zh-CN" sz="1900" i="1">
                                      <a:solidFill>
                                        <a:srgbClr val="FF0000"/>
                                      </a:solidFill>
                                      <a:latin typeface="Cambria Math" panose="02040503050406030204" pitchFamily="18" charset="0"/>
                                    </a:rPr>
                                  </m:ctrlPr>
                                </m:sSubPr>
                                <m:e>
                                  <m:r>
                                    <a:rPr lang="en-US" altLang="zh-CN" sz="1900" i="1">
                                      <a:solidFill>
                                        <a:srgbClr val="FF0000"/>
                                      </a:solidFill>
                                      <a:latin typeface="Cambria Math"/>
                                    </a:rPr>
                                    <m:t>𝒙</m:t>
                                  </m:r>
                                </m:e>
                                <m:sub>
                                  <m:r>
                                    <a:rPr lang="en-US" altLang="zh-CN" sz="1900" i="1">
                                      <a:solidFill>
                                        <a:srgbClr val="FF0000"/>
                                      </a:solidFill>
                                      <a:latin typeface="Cambria Math"/>
                                    </a:rPr>
                                    <m:t>𝟐</m:t>
                                  </m:r>
                                </m:sub>
                              </m:sSub>
                              <m:r>
                                <a:rPr lang="en-US" altLang="zh-CN" sz="1900" i="1">
                                  <a:solidFill>
                                    <a:srgbClr val="FF0000"/>
                                  </a:solidFill>
                                  <a:latin typeface="Cambria Math"/>
                                </a:rPr>
                                <m:t>+</m:t>
                              </m:r>
                              <m:r>
                                <a:rPr lang="en-US" altLang="zh-CN" sz="1900" i="1">
                                  <a:solidFill>
                                    <a:srgbClr val="FF0000"/>
                                  </a:solidFill>
                                  <a:latin typeface="Cambria Math"/>
                                </a:rPr>
                                <m:t>𝟒</m:t>
                              </m:r>
                              <m:r>
                                <a:rPr lang="en-US" altLang="zh-CN" sz="1900" i="1">
                                  <a:solidFill>
                                    <a:srgbClr val="FF0000"/>
                                  </a:solidFill>
                                  <a:latin typeface="Cambria Math"/>
                                </a:rPr>
                                <m:t>≤</m:t>
                              </m:r>
                              <m:r>
                                <a:rPr lang="en-US" altLang="zh-CN" sz="1900" i="1">
                                  <a:solidFill>
                                    <a:srgbClr val="FF0000"/>
                                  </a:solidFill>
                                  <a:latin typeface="Cambria Math"/>
                                </a:rPr>
                                <m:t>𝟎</m:t>
                              </m:r>
                            </m:e>
                            <m:e>
                              <m:sSub>
                                <m:sSubPr>
                                  <m:ctrlPr>
                                    <a:rPr lang="en-US" altLang="zh-CN" sz="1900" i="1">
                                      <a:solidFill>
                                        <a:srgbClr val="FF0000"/>
                                      </a:solidFill>
                                      <a:latin typeface="Cambria Math" panose="02040503050406030204" pitchFamily="18" charset="0"/>
                                    </a:rPr>
                                  </m:ctrlPr>
                                </m:sSubPr>
                                <m:e>
                                  <m:r>
                                    <a:rPr lang="en-US" altLang="zh-CN" sz="1900" i="1">
                                      <a:solidFill>
                                        <a:srgbClr val="FF0000"/>
                                      </a:solidFill>
                                      <a:latin typeface="Cambria Math"/>
                                    </a:rPr>
                                    <m:t>𝒙</m:t>
                                  </m:r>
                                </m:e>
                                <m:sub>
                                  <m:r>
                                    <a:rPr lang="en-US" altLang="zh-CN" sz="1900" i="1">
                                      <a:solidFill>
                                        <a:srgbClr val="FF0000"/>
                                      </a:solidFill>
                                      <a:latin typeface="Cambria Math"/>
                                    </a:rPr>
                                    <m:t>𝟏</m:t>
                                  </m:r>
                                </m:sub>
                              </m:sSub>
                              <m:r>
                                <a:rPr lang="en-US" altLang="zh-CN" sz="1900" i="1">
                                  <a:solidFill>
                                    <a:srgbClr val="FF0000"/>
                                  </a:solidFill>
                                  <a:latin typeface="Cambria Math"/>
                                </a:rPr>
                                <m:t>,</m:t>
                              </m:r>
                              <m:sSub>
                                <m:sSubPr>
                                  <m:ctrlPr>
                                    <a:rPr lang="en-US" altLang="zh-CN" sz="1900" i="1">
                                      <a:solidFill>
                                        <a:srgbClr val="FF0000"/>
                                      </a:solidFill>
                                      <a:latin typeface="Cambria Math" panose="02040503050406030204" pitchFamily="18" charset="0"/>
                                    </a:rPr>
                                  </m:ctrlPr>
                                </m:sSubPr>
                                <m:e>
                                  <m:r>
                                    <a:rPr lang="en-US" altLang="zh-CN" sz="1900" i="1">
                                      <a:solidFill>
                                        <a:srgbClr val="FF0000"/>
                                      </a:solidFill>
                                      <a:latin typeface="Cambria Math"/>
                                    </a:rPr>
                                    <m:t>𝒙</m:t>
                                  </m:r>
                                </m:e>
                                <m:sub>
                                  <m:r>
                                    <a:rPr lang="en-US" altLang="zh-CN" sz="1900" i="1">
                                      <a:solidFill>
                                        <a:srgbClr val="FF0000"/>
                                      </a:solidFill>
                                      <a:latin typeface="Cambria Math"/>
                                    </a:rPr>
                                    <m:t>𝟐</m:t>
                                  </m:r>
                                </m:sub>
                              </m:sSub>
                              <m:r>
                                <a:rPr lang="en-US" altLang="zh-CN" sz="1900" i="1">
                                  <a:solidFill>
                                    <a:srgbClr val="FF0000"/>
                                  </a:solidFill>
                                  <a:latin typeface="Cambria Math"/>
                                </a:rPr>
                                <m:t>≥</m:t>
                              </m:r>
                              <m:r>
                                <a:rPr lang="en-US" altLang="zh-CN" sz="1900" i="1">
                                  <a:solidFill>
                                    <a:srgbClr val="FF0000"/>
                                  </a:solidFill>
                                  <a:latin typeface="Cambria Math"/>
                                </a:rPr>
                                <m:t>𝟎</m:t>
                              </m:r>
                            </m:e>
                          </m:eqArr>
                        </m:e>
                      </m:d>
                    </m:oMath>
                  </m:oMathPara>
                </a14:m>
                <a:endParaRPr lang="zh-CN" altLang="en-US" sz="1900" dirty="0">
                  <a:solidFill>
                    <a:srgbClr val="FF0000"/>
                  </a:solidFill>
                </a:endParaRPr>
              </a:p>
            </p:txBody>
          </p:sp>
        </mc:Choice>
        <mc:Fallback>
          <p:sp>
            <p:nvSpPr>
              <p:cNvPr id="2" name="矩形 1"/>
              <p:cNvSpPr>
                <a:spLocks noRot="1" noChangeAspect="1" noMove="1" noResize="1" noEditPoints="1" noAdjustHandles="1" noChangeArrowheads="1" noChangeShapeType="1" noTextEdit="1"/>
              </p:cNvSpPr>
              <p:nvPr/>
            </p:nvSpPr>
            <p:spPr>
              <a:xfrm>
                <a:off x="2538517" y="3031082"/>
                <a:ext cx="4705731" cy="744563"/>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EF7B6707-676E-4576-BF78-5584D57DB3C4}"/>
              </a:ext>
            </a:extLst>
          </p:cNvPr>
          <p:cNvGrpSpPr/>
          <p:nvPr/>
        </p:nvGrpSpPr>
        <p:grpSpPr>
          <a:xfrm>
            <a:off x="7806329" y="2265977"/>
            <a:ext cx="2805364" cy="2120807"/>
            <a:chOff x="1644214" y="1702440"/>
            <a:chExt cx="7697692" cy="4712370"/>
          </a:xfrm>
        </p:grpSpPr>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214" y="1702440"/>
              <a:ext cx="7697692" cy="471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D031E826-DAA5-4562-8EAB-6897959F13BE}"/>
                </a:ext>
              </a:extLst>
            </p:cNvPr>
            <p:cNvSpPr/>
            <p:nvPr/>
          </p:nvSpPr>
          <p:spPr bwMode="auto">
            <a:xfrm>
              <a:off x="5241031" y="1702440"/>
              <a:ext cx="504056" cy="432048"/>
            </a:xfrm>
            <a:prstGeom prst="rect">
              <a:avLst/>
            </a:prstGeom>
            <a:ln>
              <a:solidFill>
                <a:schemeClr val="bg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86875" tIns="43438" rIns="86875" bIns="43438" numCol="1" rtlCol="0" anchor="t" anchorCtr="0" compatLnSpc="1"/>
            <a:lstStyle/>
            <a:p>
              <a:pPr algn="ctr" defTabSz="868771" fontAlgn="base">
                <a:spcBef>
                  <a:spcPct val="0"/>
                </a:spcBef>
                <a:spcAft>
                  <a:spcPct val="0"/>
                </a:spcAft>
              </a:pPr>
              <a:r>
                <a:rPr lang="en-US" altLang="zh-CN" sz="2280" i="1" dirty="0">
                  <a:solidFill>
                    <a:schemeClr val="tx1"/>
                  </a:solidFill>
                  <a:latin typeface="+mj-lt"/>
                  <a:ea typeface="宋体" panose="02010600030101010101" pitchFamily="2" charset="-122"/>
                </a:rPr>
                <a:t>z</a:t>
              </a:r>
              <a:endParaRPr lang="zh-CN" altLang="en-US" sz="2280" i="1" dirty="0">
                <a:solidFill>
                  <a:schemeClr val="tx1"/>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zh-CN" altLang="en-US" sz="1900" dirty="0"/>
                  <a:t>定理</a:t>
                </a:r>
                <a:r>
                  <a:rPr lang="en-US" altLang="zh-CN" sz="1900" dirty="0"/>
                  <a:t>(</a:t>
                </a:r>
                <a:r>
                  <a:rPr lang="zh-CN" altLang="en-US" sz="1900" dirty="0"/>
                  <a:t>弱对偶定理</a:t>
                </a:r>
                <a:r>
                  <a:rPr lang="en-US" altLang="zh-CN" sz="1900" dirty="0"/>
                  <a:t>)</a:t>
                </a:r>
                <a:r>
                  <a:rPr lang="zh-CN" altLang="en-US" sz="1900" dirty="0"/>
                  <a:t>：令</a:t>
                </a:r>
                <a14:m>
                  <m:oMath xmlns:m="http://schemas.openxmlformats.org/officeDocument/2006/math">
                    <m:r>
                      <a:rPr lang="en-US" altLang="zh-CN" sz="1900" b="1" i="1">
                        <a:latin typeface="Cambria Math"/>
                      </a:rPr>
                      <m:t>𝒙</m:t>
                    </m:r>
                  </m:oMath>
                </a14:m>
                <a:r>
                  <a:rPr lang="zh-CN" altLang="en-US" sz="1900" dirty="0"/>
                  <a:t>是问题</a:t>
                </a:r>
                <a14:m>
                  <m:oMath xmlns:m="http://schemas.openxmlformats.org/officeDocument/2006/math">
                    <m:r>
                      <a:rPr lang="en-US" altLang="zh-CN" sz="1900" b="1" i="1">
                        <a:latin typeface="Cambria Math"/>
                      </a:rPr>
                      <m:t>𝑷</m:t>
                    </m:r>
                  </m:oMath>
                </a14:m>
                <a:r>
                  <a:rPr lang="zh-CN" altLang="en-US" sz="1900" dirty="0"/>
                  <a:t>的可行解，即</a:t>
                </a:r>
                <a14:m>
                  <m:oMath xmlns:m="http://schemas.openxmlformats.org/officeDocument/2006/math">
                    <m:r>
                      <a:rPr lang="en-US" altLang="zh-CN" sz="1900" b="1" i="1">
                        <a:latin typeface="Cambria Math"/>
                      </a:rPr>
                      <m:t>𝒙</m:t>
                    </m:r>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oMath>
                </a14:m>
                <a:r>
                  <a:rPr lang="en-US" altLang="zh-CN" sz="1900" dirty="0"/>
                  <a:t>.</a:t>
                </a:r>
                <a:r>
                  <a:rPr lang="zh-CN" altLang="en-US" sz="1900" dirty="0"/>
                  <a:t>并令</a:t>
                </a:r>
                <a14:m>
                  <m:oMath xmlns:m="http://schemas.openxmlformats.org/officeDocument/2006/math">
                    <m:r>
                      <a:rPr lang="en-US" altLang="zh-CN" sz="1900" b="1" i="1">
                        <a:latin typeface="Cambria Math"/>
                      </a:rPr>
                      <m:t>(</m:t>
                    </m:r>
                    <m:r>
                      <a:rPr lang="en-US" altLang="zh-CN" sz="1900" b="1" i="1">
                        <a:latin typeface="Cambria Math"/>
                      </a:rPr>
                      <m:t>𝒖</m:t>
                    </m:r>
                    <m:r>
                      <a:rPr lang="en-US" altLang="zh-CN" sz="1900" b="1" i="1">
                        <a:latin typeface="Cambria Math"/>
                      </a:rPr>
                      <m:t>,</m:t>
                    </m:r>
                    <m:r>
                      <a:rPr lang="en-US" altLang="zh-CN" sz="1900" b="1" i="1">
                        <a:latin typeface="Cambria Math"/>
                      </a:rPr>
                      <m:t>𝒗</m:t>
                    </m:r>
                    <m:r>
                      <a:rPr lang="en-US" altLang="zh-CN" sz="1900" b="1" i="1">
                        <a:latin typeface="Cambria Math"/>
                      </a:rPr>
                      <m:t>)</m:t>
                    </m:r>
                  </m:oMath>
                </a14:m>
                <a:r>
                  <a:rPr lang="zh-CN" altLang="en-US" sz="1900" dirty="0"/>
                  <a:t>是问题</a:t>
                </a:r>
                <a14:m>
                  <m:oMath xmlns:m="http://schemas.openxmlformats.org/officeDocument/2006/math">
                    <m:r>
                      <a:rPr lang="en-US" altLang="zh-CN" sz="1900" b="1" i="1">
                        <a:latin typeface="Cambria Math"/>
                      </a:rPr>
                      <m:t>𝑫</m:t>
                    </m:r>
                  </m:oMath>
                </a14:m>
                <a:r>
                  <a:rPr lang="zh-CN" altLang="en-US" sz="1900" dirty="0"/>
                  <a:t>的可行解，即</a:t>
                </a:r>
                <a14:m>
                  <m:oMath xmlns:m="http://schemas.openxmlformats.org/officeDocument/2006/math">
                    <m:r>
                      <a:rPr lang="en-US" altLang="zh-CN" sz="1900" b="1" i="1">
                        <a:latin typeface="Cambria Math"/>
                      </a:rPr>
                      <m:t>𝒖</m:t>
                    </m:r>
                    <m:r>
                      <a:rPr lang="en-US" altLang="zh-CN" sz="1900" b="1" i="1">
                        <a:latin typeface="Cambria Math"/>
                      </a:rPr>
                      <m:t>≥</m:t>
                    </m:r>
                    <m:r>
                      <a:rPr lang="en-US" altLang="zh-CN" sz="1900" b="1" i="1">
                        <a:latin typeface="Cambria Math"/>
                      </a:rPr>
                      <m:t>𝟎</m:t>
                    </m:r>
                  </m:oMath>
                </a14:m>
                <a:r>
                  <a:rPr lang="en-US" altLang="zh-CN" sz="1900" dirty="0"/>
                  <a:t>,</a:t>
                </a:r>
                <a:r>
                  <a:rPr lang="zh-CN" altLang="en-US" sz="1900" dirty="0"/>
                  <a:t>则有</a:t>
                </a:r>
                <a14:m>
                  <m:oMath xmlns:m="http://schemas.openxmlformats.org/officeDocument/2006/math">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𝜽</m:t>
                    </m:r>
                    <m:r>
                      <a:rPr lang="en-US" altLang="zh-CN" sz="1900" b="1" i="1">
                        <a:latin typeface="Cambria Math"/>
                      </a:rPr>
                      <m:t>(</m:t>
                    </m:r>
                    <m:r>
                      <a:rPr lang="en-US" altLang="zh-CN" sz="1900" b="1" i="1">
                        <a:latin typeface="Cambria Math"/>
                      </a:rPr>
                      <m:t>𝒖</m:t>
                    </m:r>
                    <m:r>
                      <a:rPr lang="en-US" altLang="zh-CN" sz="1900" b="1" i="1">
                        <a:latin typeface="Cambria Math"/>
                      </a:rPr>
                      <m:t>,</m:t>
                    </m:r>
                    <m:r>
                      <a:rPr lang="en-US" altLang="zh-CN" sz="1900" b="1" i="1">
                        <a:latin typeface="Cambria Math"/>
                      </a:rPr>
                      <m:t>𝒗</m:t>
                    </m:r>
                    <m:r>
                      <a:rPr lang="en-US" altLang="zh-CN" sz="1900" b="1" i="1">
                        <a:latin typeface="Cambria Math"/>
                      </a:rPr>
                      <m:t>)</m:t>
                    </m:r>
                  </m:oMath>
                </a14:m>
                <a:r>
                  <a:rPr lang="zh-CN" altLang="en-US" sz="1900" dirty="0"/>
                  <a:t>。</a:t>
                </a:r>
                <a:r>
                  <a:rPr lang="zh-CN" altLang="en-US" sz="1900" dirty="0">
                    <a:solidFill>
                      <a:srgbClr val="FF0000"/>
                    </a:solidFill>
                  </a:rPr>
                  <a:t>对偶问题估计下界</a:t>
                </a:r>
                <a:endParaRPr lang="en-US" altLang="zh-CN" sz="1900" dirty="0">
                  <a:solidFill>
                    <a:srgbClr val="FF0000"/>
                  </a:solidFill>
                </a:endParaRPr>
              </a:p>
              <a:p>
                <a:r>
                  <a:rPr lang="zh-CN" altLang="en-US" sz="1900" dirty="0"/>
                  <a:t>证明：</a:t>
                </a:r>
                <a14:m>
                  <m:oMath xmlns:m="http://schemas.openxmlformats.org/officeDocument/2006/math">
                    <m:r>
                      <a:rPr lang="en-US" altLang="zh-CN" sz="1900" b="1" i="1">
                        <a:latin typeface="Cambria Math"/>
                      </a:rPr>
                      <m:t>𝜽</m:t>
                    </m:r>
                    <m:d>
                      <m:dPr>
                        <m:ctrlPr>
                          <a:rPr lang="en-US" altLang="zh-CN" sz="1900" b="1" i="1">
                            <a:latin typeface="Cambria Math" panose="02040503050406030204" pitchFamily="18" charset="0"/>
                          </a:rPr>
                        </m:ctrlPr>
                      </m:dPr>
                      <m:e>
                        <m:r>
                          <a:rPr lang="en-US" altLang="zh-CN" sz="1900" b="1" i="1">
                            <a:latin typeface="Cambria Math"/>
                          </a:rPr>
                          <m:t>𝒖</m:t>
                        </m:r>
                        <m:r>
                          <a:rPr lang="en-US" altLang="zh-CN" sz="1900" b="1" i="1">
                            <a:latin typeface="Cambria Math"/>
                          </a:rPr>
                          <m:t>,</m:t>
                        </m:r>
                        <m:r>
                          <a:rPr lang="en-US" altLang="zh-CN" sz="1900" b="1" i="1">
                            <a:latin typeface="Cambria Math"/>
                          </a:rPr>
                          <m:t>𝒗</m:t>
                        </m:r>
                      </m:e>
                    </m:d>
                    <m:r>
                      <a:rPr lang="en-US" altLang="zh-CN" sz="1900" b="1" i="1">
                        <a:latin typeface="Cambria Math"/>
                      </a:rPr>
                      <m:t>=</m:t>
                    </m:r>
                    <m:r>
                      <a:rPr lang="en-US" altLang="zh-CN" sz="1900" b="1" i="1">
                        <a:latin typeface="Cambria Math"/>
                      </a:rPr>
                      <m:t>𝒊𝒏𝒇</m:t>
                    </m:r>
                    <m:d>
                      <m:dPr>
                        <m:begChr m:val="{"/>
                        <m:endChr m:val="}"/>
                        <m:ctrlPr>
                          <a:rPr lang="en-US" altLang="zh-CN" sz="1900" b="1" i="1">
                            <a:latin typeface="Cambria Math" panose="02040503050406030204" pitchFamily="18" charset="0"/>
                          </a:rPr>
                        </m:ctrlPr>
                      </m:dPr>
                      <m:e>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𝒖</m:t>
                            </m:r>
                          </m:e>
                          <m:sup>
                            <m:r>
                              <a:rPr lang="en-US" altLang="zh-CN" sz="1900" b="1" i="1">
                                <a:latin typeface="Cambria Math"/>
                              </a:rPr>
                              <m:t>𝑻</m:t>
                            </m:r>
                          </m:sup>
                        </m:sSup>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𝒗</m:t>
                            </m:r>
                          </m:e>
                          <m:sup>
                            <m:r>
                              <a:rPr lang="en-US" altLang="zh-CN" sz="1900" b="1" i="1">
                                <a:latin typeface="Cambria Math"/>
                              </a:rPr>
                              <m:t>𝑻</m:t>
                            </m:r>
                          </m:sup>
                        </m:sSup>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𝑿</m:t>
                        </m:r>
                      </m:e>
                    </m:d>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𝒖</m:t>
                        </m:r>
                      </m:e>
                      <m:sup>
                        <m:r>
                          <a:rPr lang="en-US" altLang="zh-CN" sz="1900" b="1" i="1">
                            <a:latin typeface="Cambria Math"/>
                          </a:rPr>
                          <m:t>𝑻</m:t>
                        </m:r>
                      </m:sup>
                    </m:sSup>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𝒗</m:t>
                        </m:r>
                      </m:e>
                      <m:sup>
                        <m:r>
                          <a:rPr lang="en-US" altLang="zh-CN" sz="1900" b="1" i="1">
                            <a:latin typeface="Cambria Math"/>
                          </a:rPr>
                          <m:t>𝑻</m:t>
                        </m:r>
                      </m:sup>
                    </m:sSup>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𝒇</m:t>
                    </m:r>
                    <m:r>
                      <a:rPr lang="en-US" altLang="zh-CN" sz="1900" b="1" i="1">
                        <a:latin typeface="Cambria Math"/>
                      </a:rPr>
                      <m:t>(</m:t>
                    </m:r>
                    <m:r>
                      <a:rPr lang="en-US" altLang="zh-CN" sz="1900" b="1" i="1">
                        <a:latin typeface="Cambria Math"/>
                      </a:rPr>
                      <m:t>𝒙</m:t>
                    </m:r>
                    <m:r>
                      <a:rPr lang="en-US" altLang="zh-CN" sz="1900" b="1" i="1">
                        <a:latin typeface="Cambria Math"/>
                      </a:rPr>
                      <m:t>)</m:t>
                    </m:r>
                  </m:oMath>
                </a14:m>
                <a:r>
                  <a:rPr lang="zh-CN" altLang="en-US" sz="1900" dirty="0"/>
                  <a:t>证毕！</a:t>
                </a:r>
                <a:endParaRPr lang="en-US" altLang="zh-CN" sz="1900" dirty="0"/>
              </a:p>
              <a:p>
                <a:endParaRPr lang="en-US" altLang="zh-CN" sz="1900" dirty="0"/>
              </a:p>
              <a:p>
                <a:endParaRPr lang="en-US" altLang="zh-CN" sz="1900" dirty="0"/>
              </a:p>
              <a:p>
                <a:endParaRPr lang="en-US" altLang="zh-CN" sz="1900" dirty="0"/>
              </a:p>
              <a:p>
                <a:endParaRPr lang="en-US" altLang="zh-CN" sz="1900" dirty="0"/>
              </a:p>
              <a:p>
                <a:r>
                  <a:rPr lang="zh-CN" altLang="en-US" sz="1900" dirty="0"/>
                  <a:t>推论</a:t>
                </a:r>
                <a:r>
                  <a:rPr lang="en-US" altLang="zh-CN" sz="1900" dirty="0"/>
                  <a:t>1(Corollary): </a:t>
                </a:r>
              </a:p>
              <a:p>
                <a14:m>
                  <m:oMath xmlns:m="http://schemas.openxmlformats.org/officeDocument/2006/math">
                    <m:r>
                      <a:rPr lang="en-US" altLang="zh-CN" sz="1900" b="1" i="1">
                        <a:latin typeface="Cambria Math"/>
                      </a:rPr>
                      <m:t>𝒊𝒏𝒇</m:t>
                    </m:r>
                    <m:d>
                      <m:dPr>
                        <m:begChr m:val="{"/>
                        <m:endChr m:val="}"/>
                        <m:ctrlPr>
                          <a:rPr lang="en-US" altLang="zh-CN" sz="1900" b="1" i="1">
                            <a:latin typeface="Cambria Math" panose="02040503050406030204" pitchFamily="18" charset="0"/>
                          </a:rPr>
                        </m:ctrlPr>
                      </m:dPr>
                      <m:e>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𝒙</m:t>
                        </m:r>
                        <m:r>
                          <a:rPr lang="en-US" altLang="zh-CN" sz="1900" b="1" i="1">
                            <a:latin typeface="Cambria Math"/>
                          </a:rPr>
                          <m:t>∈</m:t>
                        </m:r>
                        <m:r>
                          <a:rPr lang="en-US" altLang="zh-CN" sz="1900" b="1" i="1">
                            <a:latin typeface="Cambria Math"/>
                          </a:rPr>
                          <m:t>𝑿</m:t>
                        </m:r>
                        <m:r>
                          <a:rPr lang="en-US" altLang="zh-CN" sz="1900" b="1" i="1">
                            <a:latin typeface="Cambria Math"/>
                          </a:rPr>
                          <m:t>, </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e>
                    </m:d>
                    <m:r>
                      <a:rPr lang="en-US" altLang="zh-CN" sz="1900" b="1" i="1">
                        <a:latin typeface="Cambria Math"/>
                      </a:rPr>
                      <m:t>≥</m:t>
                    </m:r>
                    <m:r>
                      <a:rPr lang="en-US" altLang="zh-CN" sz="1900" b="1" i="1">
                        <a:latin typeface="Cambria Math"/>
                      </a:rPr>
                      <m:t>𝒔𝒖𝒑</m:t>
                    </m:r>
                    <m:d>
                      <m:dPr>
                        <m:begChr m:val="{"/>
                        <m:endChr m:val="}"/>
                        <m:ctrlPr>
                          <a:rPr lang="en-US" altLang="zh-CN" sz="1900" b="1" i="1">
                            <a:latin typeface="Cambria Math" panose="02040503050406030204" pitchFamily="18" charset="0"/>
                          </a:rPr>
                        </m:ctrlPr>
                      </m:dPr>
                      <m:e>
                        <m:r>
                          <a:rPr lang="en-US" altLang="zh-CN" sz="1900" b="1" i="1">
                            <a:latin typeface="Cambria Math"/>
                          </a:rPr>
                          <m:t>𝜽</m:t>
                        </m:r>
                        <m:d>
                          <m:dPr>
                            <m:ctrlPr>
                              <a:rPr lang="en-US" altLang="zh-CN" sz="1900" b="1" i="1">
                                <a:latin typeface="Cambria Math" panose="02040503050406030204" pitchFamily="18" charset="0"/>
                              </a:rPr>
                            </m:ctrlPr>
                          </m:dPr>
                          <m:e>
                            <m:r>
                              <a:rPr lang="en-US" altLang="zh-CN" sz="1900" b="1" i="1">
                                <a:latin typeface="Cambria Math"/>
                              </a:rPr>
                              <m:t>𝒖</m:t>
                            </m:r>
                            <m:r>
                              <a:rPr lang="en-US" altLang="zh-CN" sz="1900" b="1" i="1">
                                <a:latin typeface="Cambria Math"/>
                              </a:rPr>
                              <m:t>,</m:t>
                            </m:r>
                            <m:r>
                              <a:rPr lang="en-US" altLang="zh-CN" sz="1900" b="1" i="1">
                                <a:latin typeface="Cambria Math"/>
                              </a:rPr>
                              <m:t>𝒗</m:t>
                            </m:r>
                          </m:e>
                        </m:d>
                        <m:r>
                          <a:rPr lang="en-US" altLang="zh-CN" sz="1900" b="1" i="1">
                            <a:latin typeface="Cambria Math"/>
                          </a:rPr>
                          <m:t>:</m:t>
                        </m:r>
                        <m:r>
                          <a:rPr lang="en-US" altLang="zh-CN" sz="1900" b="1" i="1">
                            <a:latin typeface="Cambria Math"/>
                          </a:rPr>
                          <m:t>𝒖</m:t>
                        </m:r>
                        <m:r>
                          <a:rPr lang="en-US" altLang="zh-CN" sz="1900" b="1" i="1">
                            <a:latin typeface="Cambria Math"/>
                          </a:rPr>
                          <m:t>≥</m:t>
                        </m:r>
                        <m:r>
                          <a:rPr lang="en-US" altLang="zh-CN" sz="1900" b="1" i="1">
                            <a:latin typeface="Cambria Math"/>
                          </a:rPr>
                          <m:t>𝟎</m:t>
                        </m:r>
                      </m:e>
                    </m:d>
                  </m:oMath>
                </a14:m>
                <a:endParaRPr lang="en-US" altLang="zh-CN" sz="1900" b="1" dirty="0"/>
              </a:p>
              <a:p>
                <a:r>
                  <a:rPr lang="zh-CN" altLang="en-US" sz="1900" dirty="0"/>
                  <a:t>推论</a:t>
                </a:r>
                <a:r>
                  <a:rPr lang="en-US" altLang="zh-CN" sz="1900" dirty="0"/>
                  <a:t>2</a:t>
                </a:r>
                <a:r>
                  <a:rPr lang="zh-CN" altLang="en-US" sz="1900" dirty="0"/>
                  <a:t>：</a:t>
                </a:r>
                <a14:m>
                  <m:oMath xmlns:m="http://schemas.openxmlformats.org/officeDocument/2006/math">
                    <m:r>
                      <a:rPr lang="en-US" altLang="zh-CN" sz="1900" b="1" i="1">
                        <a:latin typeface="Cambria Math"/>
                      </a:rPr>
                      <m:t>𝒇</m:t>
                    </m:r>
                    <m:d>
                      <m:dPr>
                        <m:ctrlPr>
                          <a:rPr lang="en-US" altLang="zh-CN" sz="1900" b="1" i="1">
                            <a:latin typeface="Cambria Math" panose="02040503050406030204" pitchFamily="18" charset="0"/>
                          </a:rPr>
                        </m:ctrlPr>
                      </m:dPr>
                      <m:e>
                        <m:acc>
                          <m:accPr>
                            <m:chr m:val="̅"/>
                            <m:ctrlPr>
                              <a:rPr lang="en-US" altLang="zh-CN" sz="1900" b="1" i="1">
                                <a:latin typeface="Cambria Math" panose="02040503050406030204" pitchFamily="18" charset="0"/>
                              </a:rPr>
                            </m:ctrlPr>
                          </m:accPr>
                          <m:e>
                            <m:r>
                              <a:rPr lang="en-US" altLang="zh-CN" sz="1900" b="1" i="1">
                                <a:latin typeface="Cambria Math"/>
                              </a:rPr>
                              <m:t>𝒙</m:t>
                            </m:r>
                          </m:e>
                        </m:acc>
                      </m:e>
                    </m:d>
                    <m:r>
                      <a:rPr lang="en-US" altLang="zh-CN" sz="1900" b="1" i="1">
                        <a:latin typeface="Cambria Math"/>
                      </a:rPr>
                      <m:t>=</m:t>
                    </m:r>
                    <m:r>
                      <a:rPr lang="en-US" altLang="zh-CN" sz="1900" b="1" i="1">
                        <a:latin typeface="Cambria Math"/>
                      </a:rPr>
                      <m:t>𝜽</m:t>
                    </m:r>
                    <m:d>
                      <m:dPr>
                        <m:ctrlPr>
                          <a:rPr lang="en-US" altLang="zh-CN" sz="1900" b="1" i="1">
                            <a:latin typeface="Cambria Math" panose="02040503050406030204" pitchFamily="18" charset="0"/>
                          </a:rPr>
                        </m:ctrlPr>
                      </m:dPr>
                      <m:e>
                        <m:acc>
                          <m:accPr>
                            <m:chr m:val="̅"/>
                            <m:ctrlPr>
                              <a:rPr lang="en-US" altLang="zh-CN" sz="1900" b="1" i="1">
                                <a:latin typeface="Cambria Math" panose="02040503050406030204" pitchFamily="18" charset="0"/>
                              </a:rPr>
                            </m:ctrlPr>
                          </m:accPr>
                          <m:e>
                            <m:r>
                              <a:rPr lang="en-US" altLang="zh-CN" sz="1900" b="1" i="1">
                                <a:latin typeface="Cambria Math"/>
                              </a:rPr>
                              <m:t>𝒖</m:t>
                            </m:r>
                          </m:e>
                        </m:acc>
                        <m:r>
                          <a:rPr lang="en-US" altLang="zh-CN" sz="1900" b="1" i="1">
                            <a:latin typeface="Cambria Math"/>
                          </a:rPr>
                          <m:t>, </m:t>
                        </m:r>
                        <m:acc>
                          <m:accPr>
                            <m:chr m:val="̅"/>
                            <m:ctrlPr>
                              <a:rPr lang="en-US" altLang="zh-CN" sz="1900" b="1" i="1">
                                <a:latin typeface="Cambria Math" panose="02040503050406030204" pitchFamily="18" charset="0"/>
                              </a:rPr>
                            </m:ctrlPr>
                          </m:accPr>
                          <m:e>
                            <m:r>
                              <a:rPr lang="en-US" altLang="zh-CN" sz="1900" b="1" i="1">
                                <a:latin typeface="Cambria Math"/>
                              </a:rPr>
                              <m:t>𝒗</m:t>
                            </m:r>
                          </m:e>
                        </m:acc>
                      </m:e>
                    </m:d>
                    <m:r>
                      <a:rPr lang="en-US" altLang="zh-CN" sz="1900" b="1" i="1">
                        <a:latin typeface="Cambria Math"/>
                      </a:rPr>
                      <m:t>,</m:t>
                    </m:r>
                    <m:acc>
                      <m:accPr>
                        <m:chr m:val="̅"/>
                        <m:ctrlPr>
                          <a:rPr lang="en-US" altLang="zh-CN" sz="1900" b="1" i="1">
                            <a:latin typeface="Cambria Math" panose="02040503050406030204" pitchFamily="18" charset="0"/>
                          </a:rPr>
                        </m:ctrlPr>
                      </m:accPr>
                      <m:e>
                        <m:r>
                          <a:rPr lang="en-US" altLang="zh-CN" sz="1900" b="1" i="1">
                            <a:latin typeface="Cambria Math"/>
                          </a:rPr>
                          <m:t>𝒖</m:t>
                        </m:r>
                      </m:e>
                    </m:acc>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且</m:t>
                    </m:r>
                    <m:acc>
                      <m:accPr>
                        <m:chr m:val="̅"/>
                        <m:ctrlPr>
                          <a:rPr lang="en-US" altLang="zh-CN" sz="1900" b="1" i="1">
                            <a:latin typeface="Cambria Math" panose="02040503050406030204" pitchFamily="18" charset="0"/>
                          </a:rPr>
                        </m:ctrlPr>
                      </m:accPr>
                      <m:e>
                        <m:r>
                          <a:rPr lang="en-US" altLang="zh-CN" sz="1900" b="1" i="1">
                            <a:latin typeface="Cambria Math"/>
                          </a:rPr>
                          <m:t>𝒙</m:t>
                        </m:r>
                      </m:e>
                    </m:acc>
                    <m:r>
                      <a:rPr lang="en-US" altLang="zh-CN" sz="1900" b="1" i="1">
                        <a:latin typeface="Cambria Math"/>
                      </a:rPr>
                      <m:t>∈</m:t>
                    </m:r>
                    <m:d>
                      <m:dPr>
                        <m:begChr m:val="{"/>
                        <m:endChr m:val="}"/>
                        <m:ctrlPr>
                          <a:rPr lang="en-US" altLang="zh-CN" sz="1900" b="1" i="1">
                            <a:latin typeface="Cambria Math" panose="02040503050406030204" pitchFamily="18" charset="0"/>
                          </a:rPr>
                        </m:ctrlPr>
                      </m:dPr>
                      <m:e>
                        <m:r>
                          <a:rPr lang="en-US" altLang="zh-CN" sz="1900" b="1" i="1">
                            <a:latin typeface="Cambria Math"/>
                          </a:rPr>
                          <m:t>𝒙</m:t>
                        </m:r>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e>
                    </m:d>
                    <m:r>
                      <a:rPr lang="en-US" altLang="zh-CN" sz="1900" b="1" i="1">
                        <a:latin typeface="Cambria Math"/>
                      </a:rPr>
                      <m:t>,</m:t>
                    </m:r>
                  </m:oMath>
                </a14:m>
                <a:r>
                  <a:rPr lang="zh-CN" altLang="en-US" sz="1900" dirty="0"/>
                  <a:t>则</a:t>
                </a:r>
                <a14:m>
                  <m:oMath xmlns:m="http://schemas.openxmlformats.org/officeDocument/2006/math">
                    <m:acc>
                      <m:accPr>
                        <m:chr m:val="̅"/>
                        <m:ctrlPr>
                          <a:rPr lang="en-US" altLang="zh-CN" sz="1900" b="1" i="1" dirty="0">
                            <a:latin typeface="Cambria Math" panose="02040503050406030204" pitchFamily="18" charset="0"/>
                          </a:rPr>
                        </m:ctrlPr>
                      </m:accPr>
                      <m:e>
                        <m:r>
                          <a:rPr lang="en-US" altLang="zh-CN" sz="1900" b="1" i="1" dirty="0">
                            <a:latin typeface="Cambria Math"/>
                          </a:rPr>
                          <m:t>𝒙</m:t>
                        </m:r>
                      </m:e>
                    </m:acc>
                  </m:oMath>
                </a14:m>
                <a:r>
                  <a:rPr lang="zh-CN" altLang="en-US" sz="1900" dirty="0"/>
                  <a:t>和</a:t>
                </a:r>
                <a14:m>
                  <m:oMath xmlns:m="http://schemas.openxmlformats.org/officeDocument/2006/math">
                    <m:r>
                      <a:rPr lang="en-US" altLang="zh-CN" sz="1900" b="1" i="1" dirty="0">
                        <a:latin typeface="Cambria Math"/>
                      </a:rPr>
                      <m:t>(</m:t>
                    </m:r>
                    <m:acc>
                      <m:accPr>
                        <m:chr m:val="̅"/>
                        <m:ctrlPr>
                          <a:rPr lang="en-US" altLang="zh-CN" sz="1900" b="1" i="1" dirty="0">
                            <a:latin typeface="Cambria Math" panose="02040503050406030204" pitchFamily="18" charset="0"/>
                          </a:rPr>
                        </m:ctrlPr>
                      </m:accPr>
                      <m:e>
                        <m:r>
                          <a:rPr lang="en-US" altLang="zh-CN" sz="1900" b="1" i="1" dirty="0">
                            <a:latin typeface="Cambria Math"/>
                          </a:rPr>
                          <m:t>𝒖</m:t>
                        </m:r>
                      </m:e>
                    </m:acc>
                    <m:r>
                      <a:rPr lang="en-US" altLang="zh-CN" sz="1900" b="1" i="1" dirty="0">
                        <a:latin typeface="Cambria Math"/>
                      </a:rPr>
                      <m:t>,</m:t>
                    </m:r>
                    <m:acc>
                      <m:accPr>
                        <m:chr m:val="̅"/>
                        <m:ctrlPr>
                          <a:rPr lang="en-US" altLang="zh-CN" sz="1900" b="1" i="1" dirty="0">
                            <a:latin typeface="Cambria Math" panose="02040503050406030204" pitchFamily="18" charset="0"/>
                          </a:rPr>
                        </m:ctrlPr>
                      </m:accPr>
                      <m:e>
                        <m:r>
                          <a:rPr lang="en-US" altLang="zh-CN" sz="1900" b="1" i="1" dirty="0">
                            <a:latin typeface="Cambria Math"/>
                          </a:rPr>
                          <m:t>𝒗</m:t>
                        </m:r>
                      </m:e>
                    </m:acc>
                    <m:r>
                      <a:rPr lang="en-US" altLang="zh-CN" sz="1900" b="1" i="1" dirty="0">
                        <a:latin typeface="Cambria Math"/>
                      </a:rPr>
                      <m:t>)</m:t>
                    </m:r>
                  </m:oMath>
                </a14:m>
                <a:r>
                  <a:rPr lang="zh-CN" altLang="en-US" sz="1900" dirty="0"/>
                  <a:t>分别是原问题和对偶问题的解</a:t>
                </a:r>
                <a:endParaRPr lang="en-US" altLang="zh-CN" sz="1900" dirty="0"/>
              </a:p>
              <a:p>
                <a:r>
                  <a:rPr lang="zh-CN" altLang="en-US" sz="1900" dirty="0"/>
                  <a:t>推论</a:t>
                </a:r>
                <a:r>
                  <a:rPr lang="en-US" altLang="zh-CN" sz="1900" dirty="0"/>
                  <a:t>3:</a:t>
                </a:r>
                <a:r>
                  <a:rPr lang="zh-CN" altLang="en-US" sz="1900" dirty="0"/>
                  <a:t>如果</a:t>
                </a:r>
                <a14:m>
                  <m:oMath xmlns:m="http://schemas.openxmlformats.org/officeDocument/2006/math">
                    <m:r>
                      <a:rPr lang="en-US" altLang="zh-CN" sz="1900" b="1" i="1">
                        <a:latin typeface="Cambria Math"/>
                      </a:rPr>
                      <m:t>𝒊𝒏𝒇</m:t>
                    </m:r>
                    <m:d>
                      <m:dPr>
                        <m:begChr m:val="{"/>
                        <m:endChr m:val="}"/>
                        <m:ctrlPr>
                          <a:rPr lang="en-US" altLang="zh-CN" sz="1900" b="1" i="1">
                            <a:latin typeface="Cambria Math" panose="02040503050406030204" pitchFamily="18" charset="0"/>
                          </a:rPr>
                        </m:ctrlPr>
                      </m:dPr>
                      <m:e>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𝒙</m:t>
                        </m:r>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𝒈</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𝟎</m:t>
                        </m:r>
                      </m:e>
                    </m:d>
                    <m:r>
                      <a:rPr lang="en-US" altLang="zh-CN" sz="1900" b="1" i="1">
                        <a:latin typeface="Cambria Math"/>
                      </a:rPr>
                      <m:t>=−</m:t>
                    </m:r>
                    <m:r>
                      <a:rPr lang="en-US" altLang="zh-CN" sz="1900" b="1" i="1">
                        <a:latin typeface="Cambria Math"/>
                        <a:ea typeface="Cambria Math"/>
                      </a:rPr>
                      <m:t>∞,</m:t>
                    </m:r>
                  </m:oMath>
                </a14:m>
                <a:r>
                  <a:rPr lang="zh-CN" altLang="en-US" sz="1900" dirty="0"/>
                  <a:t>则对每个</a:t>
                </a:r>
                <a14:m>
                  <m:oMath xmlns:m="http://schemas.openxmlformats.org/officeDocument/2006/math">
                    <m:r>
                      <a:rPr lang="en-US" altLang="zh-CN" sz="1900" b="1" dirty="0">
                        <a:latin typeface="Cambria Math"/>
                      </a:rPr>
                      <m:t>𝐮</m:t>
                    </m:r>
                    <m:r>
                      <a:rPr lang="en-US" altLang="zh-CN" sz="1900" b="1" dirty="0">
                        <a:latin typeface="Cambria Math"/>
                      </a:rPr>
                      <m:t>≥</m:t>
                    </m:r>
                    <m:r>
                      <a:rPr lang="en-US" altLang="zh-CN" sz="1900" b="1" dirty="0">
                        <a:latin typeface="Cambria Math"/>
                      </a:rPr>
                      <m:t>𝟎</m:t>
                    </m:r>
                    <m:r>
                      <a:rPr lang="en-US" altLang="zh-CN" sz="1900" b="1" dirty="0">
                        <a:latin typeface="Cambria Math"/>
                      </a:rPr>
                      <m:t>,</m:t>
                    </m:r>
                    <m:r>
                      <a:rPr lang="zh-CN" altLang="en-US" sz="1900" i="1" dirty="0">
                        <a:latin typeface="Cambria Math"/>
                      </a:rPr>
                      <m:t>都有</m:t>
                    </m:r>
                    <m:r>
                      <a:rPr lang="en-US" altLang="zh-CN" sz="1900" b="1" i="1" dirty="0">
                        <a:latin typeface="Cambria Math"/>
                      </a:rPr>
                      <m:t>𝜽</m:t>
                    </m:r>
                    <m:d>
                      <m:dPr>
                        <m:ctrlPr>
                          <a:rPr lang="en-US" altLang="zh-CN" sz="1900" b="1" i="1" dirty="0">
                            <a:latin typeface="Cambria Math" panose="02040503050406030204" pitchFamily="18" charset="0"/>
                          </a:rPr>
                        </m:ctrlPr>
                      </m:dPr>
                      <m:e>
                        <m:r>
                          <a:rPr lang="en-US" altLang="zh-CN" sz="1900" b="1" i="1" dirty="0">
                            <a:latin typeface="Cambria Math"/>
                          </a:rPr>
                          <m:t>𝒖</m:t>
                        </m:r>
                        <m:r>
                          <a:rPr lang="en-US" altLang="zh-CN" sz="1900" b="1" i="1" dirty="0">
                            <a:latin typeface="Cambria Math"/>
                          </a:rPr>
                          <m:t>,</m:t>
                        </m:r>
                        <m:r>
                          <a:rPr lang="en-US" altLang="zh-CN" sz="1900" b="1" i="1" dirty="0">
                            <a:latin typeface="Cambria Math"/>
                          </a:rPr>
                          <m:t>𝒗</m:t>
                        </m:r>
                      </m:e>
                    </m:d>
                    <m:r>
                      <a:rPr lang="en-US" altLang="zh-CN" sz="1900" b="1" i="1" dirty="0">
                        <a:latin typeface="Cambria Math"/>
                      </a:rPr>
                      <m:t>=−</m:t>
                    </m:r>
                    <m:r>
                      <a:rPr lang="en-US" altLang="zh-CN" sz="1900" b="1" i="1" dirty="0">
                        <a:latin typeface="Cambria Math"/>
                        <a:ea typeface="Cambria Math"/>
                      </a:rPr>
                      <m:t>∞</m:t>
                    </m:r>
                  </m:oMath>
                </a14:m>
                <a:endParaRPr lang="en-US" altLang="zh-CN" sz="1900" dirty="0"/>
              </a:p>
              <a:p>
                <a:r>
                  <a:rPr lang="zh-CN" altLang="en-US" sz="1900" dirty="0"/>
                  <a:t>推论</a:t>
                </a:r>
                <a:r>
                  <a:rPr lang="en-US" altLang="zh-CN" sz="1900" dirty="0"/>
                  <a:t>4</a:t>
                </a:r>
                <a:r>
                  <a:rPr lang="zh-CN" altLang="en-US" sz="1900" dirty="0"/>
                  <a:t>：如果</a:t>
                </a:r>
                <a14:m>
                  <m:oMath xmlns:m="http://schemas.openxmlformats.org/officeDocument/2006/math">
                    <m:r>
                      <a:rPr lang="en-US" altLang="zh-CN" sz="1900" b="1" i="1">
                        <a:latin typeface="Cambria Math"/>
                      </a:rPr>
                      <m:t>𝒔𝒖𝒑</m:t>
                    </m:r>
                    <m:d>
                      <m:dPr>
                        <m:begChr m:val="{"/>
                        <m:endChr m:val="}"/>
                        <m:ctrlPr>
                          <a:rPr lang="en-US" altLang="zh-CN" sz="1900" b="1" i="1">
                            <a:latin typeface="Cambria Math" panose="02040503050406030204" pitchFamily="18" charset="0"/>
                          </a:rPr>
                        </m:ctrlPr>
                      </m:dPr>
                      <m:e>
                        <m:r>
                          <a:rPr lang="en-US" altLang="zh-CN" sz="1900" b="1" i="1">
                            <a:latin typeface="Cambria Math"/>
                          </a:rPr>
                          <m:t>𝜽</m:t>
                        </m:r>
                        <m:d>
                          <m:dPr>
                            <m:ctrlPr>
                              <a:rPr lang="en-US" altLang="zh-CN" sz="1900" b="1" i="1">
                                <a:latin typeface="Cambria Math" panose="02040503050406030204" pitchFamily="18" charset="0"/>
                              </a:rPr>
                            </m:ctrlPr>
                          </m:dPr>
                          <m:e>
                            <m:r>
                              <a:rPr lang="en-US" altLang="zh-CN" sz="1900" b="1" i="1">
                                <a:latin typeface="Cambria Math"/>
                              </a:rPr>
                              <m:t>𝒖</m:t>
                            </m:r>
                            <m:r>
                              <a:rPr lang="en-US" altLang="zh-CN" sz="1900" b="1" i="1">
                                <a:latin typeface="Cambria Math"/>
                              </a:rPr>
                              <m:t>,</m:t>
                            </m:r>
                            <m:r>
                              <a:rPr lang="en-US" altLang="zh-CN" sz="1900" b="1" i="1">
                                <a:latin typeface="Cambria Math"/>
                              </a:rPr>
                              <m:t>𝒗</m:t>
                            </m:r>
                          </m:e>
                        </m:d>
                        <m:r>
                          <a:rPr lang="en-US" altLang="zh-CN" sz="1900" b="1" i="1">
                            <a:latin typeface="Cambria Math"/>
                          </a:rPr>
                          <m:t>:</m:t>
                        </m:r>
                        <m:r>
                          <a:rPr lang="en-US" altLang="zh-CN" sz="1900" b="1" i="1">
                            <a:latin typeface="Cambria Math"/>
                          </a:rPr>
                          <m:t>𝒖</m:t>
                        </m:r>
                        <m:r>
                          <a:rPr lang="en-US" altLang="zh-CN" sz="1900" b="1" i="1">
                            <a:latin typeface="Cambria Math"/>
                          </a:rPr>
                          <m:t>≥</m:t>
                        </m:r>
                        <m:r>
                          <a:rPr lang="en-US" altLang="zh-CN" sz="1900" b="1" i="1">
                            <a:latin typeface="Cambria Math"/>
                          </a:rPr>
                          <m:t>𝟎</m:t>
                        </m:r>
                      </m:e>
                    </m:d>
                    <m:r>
                      <a:rPr lang="en-US" altLang="zh-CN" sz="1900" b="1" i="1">
                        <a:latin typeface="Cambria Math"/>
                      </a:rPr>
                      <m:t>=</m:t>
                    </m:r>
                    <m:r>
                      <a:rPr lang="en-US" altLang="zh-CN" sz="1900" b="1" i="1">
                        <a:latin typeface="Cambria Math"/>
                        <a:ea typeface="Cambria Math"/>
                      </a:rPr>
                      <m:t>∞</m:t>
                    </m:r>
                  </m:oMath>
                </a14:m>
                <a:r>
                  <a:rPr lang="en-US" altLang="zh-CN" sz="1900" dirty="0"/>
                  <a:t>,</a:t>
                </a:r>
                <a:r>
                  <a:rPr lang="zh-CN" altLang="en-US" sz="1900" dirty="0"/>
                  <a:t>则原问题没有可行解</a:t>
                </a:r>
                <a:endParaRPr lang="en-US" altLang="zh-CN" sz="1900" dirty="0"/>
              </a:p>
              <a:p>
                <a:r>
                  <a:rPr lang="zh-CN" altLang="en-US" sz="1900" dirty="0"/>
                  <a:t>对偶间隙</a:t>
                </a:r>
                <a:r>
                  <a:rPr lang="en-US" altLang="zh-CN" sz="1900" dirty="0"/>
                  <a:t>(Duality Gap):</a:t>
                </a:r>
                <a:r>
                  <a:rPr lang="zh-CN" altLang="en-US" sz="1900" dirty="0">
                    <a:solidFill>
                      <a:srgbClr val="FF0000"/>
                    </a:solidFill>
                  </a:rPr>
                  <a:t>若上述对偶定理中原问题大于对偶问题的不等式严格成立，则说明存在对偶间隙</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2" t="-1401"/>
                </a:stretch>
              </a:blipFill>
            </p:spPr>
            <p:txBody>
              <a:bodyPr/>
              <a:lstStyle/>
              <a:p>
                <a:r>
                  <a:rPr lang="zh-CN" altLang="en-US">
                    <a:noFill/>
                  </a:rPr>
                  <a:t> </a:t>
                </a:r>
              </a:p>
            </p:txBody>
          </p:sp>
        </mc:Fallback>
      </mc:AlternateContent>
      <p:sp>
        <p:nvSpPr>
          <p:cNvPr id="4" name="Title 1"/>
          <p:cNvSpPr>
            <a:spLocks noGrp="1"/>
          </p:cNvSpPr>
          <p:nvPr>
            <p:ph type="title"/>
          </p:nvPr>
        </p:nvSpPr>
        <p:spPr>
          <a:xfrm>
            <a:off x="838200" y="171941"/>
            <a:ext cx="9225999" cy="985347"/>
          </a:xfrm>
        </p:spPr>
        <p:txBody>
          <a:bodyPr>
            <a:normAutofit/>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b="0"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6958" y="2075177"/>
            <a:ext cx="3352244" cy="20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900" dirty="0"/>
                  <a:t>例：</a:t>
                </a:r>
                <a14:m>
                  <m:oMath xmlns:m="http://schemas.openxmlformats.org/officeDocument/2006/math">
                    <m:r>
                      <a:rPr lang="en-US" altLang="zh-CN" sz="1900" b="1" i="1">
                        <a:latin typeface="Cambria Math"/>
                      </a:rPr>
                      <m:t>𝒎𝒊𝒏</m:t>
                    </m:r>
                    <m:r>
                      <a:rPr lang="en-US" altLang="zh-CN" sz="1900" b="1" i="1">
                        <a:latin typeface="Cambria Math"/>
                      </a:rPr>
                      <m:t> </m:t>
                    </m:r>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𝟐</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r>
                      <a:rPr lang="en-US" altLang="zh-CN" sz="1900" b="1" i="1">
                        <a:latin typeface="Cambria Math"/>
                      </a:rPr>
                      <m:t>𝒔</m:t>
                    </m:r>
                    <m:r>
                      <a:rPr lang="en-US" altLang="zh-CN" sz="1900" b="1" i="1">
                        <a:latin typeface="Cambria Math"/>
                      </a:rPr>
                      <m:t>.</m:t>
                    </m:r>
                    <m:r>
                      <a:rPr lang="en-US" altLang="zh-CN" sz="1900" b="1" i="1">
                        <a:latin typeface="Cambria Math"/>
                      </a:rPr>
                      <m:t>𝒕</m:t>
                    </m:r>
                    <m:r>
                      <a:rPr lang="en-US" altLang="zh-CN" sz="1900" b="1" i="1">
                        <a:latin typeface="Cambria Math"/>
                      </a:rPr>
                      <m:t>. </m:t>
                    </m:r>
                    <m:r>
                      <a:rPr lang="en-US" altLang="zh-CN" sz="1900" b="1" i="1">
                        <a:latin typeface="Cambria Math"/>
                      </a:rPr>
                      <m:t>𝒉</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r>
                      <a:rPr lang="en-US" altLang="zh-CN" sz="1900" b="1" i="1">
                        <a:latin typeface="Cambria Math"/>
                      </a:rPr>
                      <m:t>𝟑</m:t>
                    </m:r>
                    <m:r>
                      <a:rPr lang="en-US" altLang="zh-CN" sz="1900" b="1" i="1">
                        <a:latin typeface="Cambria Math"/>
                      </a:rPr>
                      <m:t>=</m:t>
                    </m:r>
                    <m:r>
                      <a:rPr lang="en-US" altLang="zh-CN" sz="1900" b="1" i="1">
                        <a:latin typeface="Cambria Math"/>
                      </a:rPr>
                      <m:t>𝟎</m:t>
                    </m:r>
                    <m:r>
                      <a:rPr lang="en-US" altLang="zh-CN" sz="1900" b="1" i="1">
                        <a:latin typeface="Cambria Math"/>
                      </a:rPr>
                      <m:t>,</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d>
                    <m:r>
                      <a:rPr lang="en-US" altLang="zh-CN" sz="1900" b="1" i="1">
                        <a:latin typeface="Cambria Math"/>
                      </a:rPr>
                      <m:t>∈</m:t>
                    </m:r>
                    <m:r>
                      <a:rPr lang="en-US" altLang="zh-CN" sz="1900" b="1" i="1">
                        <a:latin typeface="Cambria Math"/>
                      </a:rPr>
                      <m:t>𝑿</m:t>
                    </m:r>
                    <m:r>
                      <a:rPr lang="en-US" altLang="zh-CN" sz="1900" b="1" i="1">
                        <a:latin typeface="Cambria Math"/>
                      </a:rPr>
                      <m:t>,</m:t>
                    </m:r>
                    <m:r>
                      <a:rPr lang="en-US" altLang="zh-CN" sz="1900" b="1" i="1">
                        <a:latin typeface="Cambria Math"/>
                      </a:rPr>
                      <m:t>𝑿</m:t>
                    </m:r>
                    <m:r>
                      <a:rPr lang="en-US" altLang="zh-CN" sz="1900" b="1" i="1">
                        <a:latin typeface="Cambria Math"/>
                      </a:rPr>
                      <m:t>=</m:t>
                    </m:r>
                    <m:d>
                      <m:dPr>
                        <m:begChr m:val="{"/>
                        <m:endChr m:val="}"/>
                        <m:ctrlPr>
                          <a:rPr lang="en-US" altLang="zh-CN" sz="1900" b="1" i="1">
                            <a:latin typeface="Cambria Math" panose="02040503050406030204" pitchFamily="18" charset="0"/>
                          </a:rPr>
                        </m:ctrlPr>
                      </m:dPr>
                      <m:e>
                        <m:d>
                          <m:dPr>
                            <m:ctrlPr>
                              <a:rPr lang="en-US" altLang="zh-CN" sz="1900" b="1" i="1">
                                <a:latin typeface="Cambria Math" panose="02040503050406030204" pitchFamily="18" charset="0"/>
                              </a:rPr>
                            </m:ctrlPr>
                          </m:dPr>
                          <m:e>
                            <m:r>
                              <a:rPr lang="en-US" altLang="zh-CN" sz="1900" b="1" i="1">
                                <a:latin typeface="Cambria Math"/>
                              </a:rPr>
                              <m:t>𝟎</m:t>
                            </m:r>
                            <m:r>
                              <a:rPr lang="en-US" altLang="zh-CN" sz="1900" b="1" i="1">
                                <a:latin typeface="Cambria Math"/>
                              </a:rPr>
                              <m:t>,</m:t>
                            </m:r>
                            <m:r>
                              <a:rPr lang="en-US" altLang="zh-CN" sz="1900" b="1" i="1">
                                <a:latin typeface="Cambria Math"/>
                              </a:rPr>
                              <m:t>𝟎</m:t>
                            </m:r>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𝟎</m:t>
                            </m:r>
                            <m:r>
                              <a:rPr lang="en-US" altLang="zh-CN" sz="1900" b="1" i="1">
                                <a:latin typeface="Cambria Math"/>
                              </a:rPr>
                              <m:t>,</m:t>
                            </m:r>
                            <m:r>
                              <a:rPr lang="en-US" altLang="zh-CN" sz="1900" b="1" i="1">
                                <a:latin typeface="Cambria Math"/>
                              </a:rPr>
                              <m:t>𝟒</m:t>
                            </m:r>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𝟒</m:t>
                            </m:r>
                            <m:r>
                              <a:rPr lang="en-US" altLang="zh-CN" sz="1900" b="1" i="1">
                                <a:latin typeface="Cambria Math"/>
                              </a:rPr>
                              <m:t>,</m:t>
                            </m:r>
                            <m:r>
                              <a:rPr lang="en-US" altLang="zh-CN" sz="1900" b="1" i="1">
                                <a:latin typeface="Cambria Math"/>
                              </a:rPr>
                              <m:t>𝟒</m:t>
                            </m:r>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𝟒</m:t>
                            </m:r>
                            <m:r>
                              <a:rPr lang="en-US" altLang="zh-CN" sz="1900" b="1" i="1">
                                <a:latin typeface="Cambria Math"/>
                              </a:rPr>
                              <m:t>,</m:t>
                            </m:r>
                            <m:r>
                              <a:rPr lang="en-US" altLang="zh-CN" sz="1900" b="1" i="1">
                                <a:latin typeface="Cambria Math"/>
                              </a:rPr>
                              <m:t>𝟎</m:t>
                            </m:r>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𝟏</m:t>
                            </m:r>
                            <m:r>
                              <a:rPr lang="en-US" altLang="zh-CN" sz="1900" b="1" i="1">
                                <a:latin typeface="Cambria Math"/>
                              </a:rPr>
                              <m:t>,</m:t>
                            </m:r>
                            <m:r>
                              <a:rPr lang="en-US" altLang="zh-CN" sz="1900" b="1" i="1">
                                <a:latin typeface="Cambria Math"/>
                              </a:rPr>
                              <m:t>𝟐</m:t>
                            </m:r>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𝟐</m:t>
                            </m:r>
                            <m:r>
                              <a:rPr lang="en-US" altLang="zh-CN" sz="1900" b="1" i="1">
                                <a:latin typeface="Cambria Math"/>
                              </a:rPr>
                              <m:t>,</m:t>
                            </m:r>
                            <m:r>
                              <a:rPr lang="en-US" altLang="zh-CN" sz="1900" b="1" i="1">
                                <a:latin typeface="Cambria Math"/>
                              </a:rPr>
                              <m:t>𝟏</m:t>
                            </m:r>
                          </m:e>
                        </m:d>
                      </m:e>
                    </m:d>
                  </m:oMath>
                </a14:m>
                <a:endParaRPr lang="en-US" altLang="zh-CN" sz="1900" b="1" dirty="0"/>
              </a:p>
              <a:p>
                <a:r>
                  <a:rPr lang="zh-CN" altLang="en-US" sz="1900" dirty="0"/>
                  <a:t>易验证</a:t>
                </a:r>
                <a14:m>
                  <m:oMath xmlns:m="http://schemas.openxmlformats.org/officeDocument/2006/math">
                    <m:r>
                      <a:rPr lang="en-US" altLang="zh-CN" sz="1900" b="1" i="1">
                        <a:latin typeface="Cambria Math"/>
                      </a:rPr>
                      <m:t>(</m:t>
                    </m:r>
                    <m:r>
                      <a:rPr lang="en-US" altLang="zh-CN" sz="1900" b="1" i="1">
                        <a:latin typeface="Cambria Math"/>
                      </a:rPr>
                      <m:t>𝟐</m:t>
                    </m:r>
                    <m:r>
                      <a:rPr lang="en-US" altLang="zh-CN" sz="1900" b="1" i="1">
                        <a:latin typeface="Cambria Math"/>
                      </a:rPr>
                      <m:t>,</m:t>
                    </m:r>
                    <m:r>
                      <a:rPr lang="en-US" altLang="zh-CN" sz="1900" b="1" i="1">
                        <a:latin typeface="Cambria Math"/>
                      </a:rPr>
                      <m:t>𝟏</m:t>
                    </m:r>
                    <m:r>
                      <a:rPr lang="en-US" altLang="zh-CN" sz="1900" b="1" i="1">
                        <a:latin typeface="Cambria Math"/>
                      </a:rPr>
                      <m:t>)</m:t>
                    </m:r>
                  </m:oMath>
                </a14:m>
                <a:r>
                  <a:rPr lang="zh-CN" altLang="en-US" sz="1900" dirty="0"/>
                  <a:t>是原问题的最优解，目标函数值为</a:t>
                </a:r>
                <a:r>
                  <a:rPr lang="en-US" altLang="zh-CN" sz="1900" dirty="0"/>
                  <a:t>-3</a:t>
                </a:r>
                <a:r>
                  <a:rPr lang="zh-CN" altLang="en-US" sz="1900" dirty="0"/>
                  <a:t>，对偶目标函数</a:t>
                </a:r>
                <a14:m>
                  <m:oMath xmlns:m="http://schemas.openxmlformats.org/officeDocument/2006/math">
                    <m:r>
                      <a:rPr lang="en-US" altLang="zh-CN" sz="1900" b="1" i="1">
                        <a:latin typeface="Cambria Math"/>
                      </a:rPr>
                      <m:t>𝜽</m:t>
                    </m:r>
                    <m:d>
                      <m:dPr>
                        <m:ctrlPr>
                          <a:rPr lang="en-US" altLang="zh-CN" sz="1900" b="1" i="1">
                            <a:latin typeface="Cambria Math" panose="02040503050406030204" pitchFamily="18" charset="0"/>
                          </a:rPr>
                        </m:ctrlPr>
                      </m:dPr>
                      <m:e>
                        <m:r>
                          <a:rPr lang="en-US" altLang="zh-CN" sz="1900" b="1" i="1">
                            <a:latin typeface="Cambria Math"/>
                          </a:rPr>
                          <m:t>𝒗</m:t>
                        </m:r>
                      </m:e>
                    </m:d>
                    <m:r>
                      <a:rPr lang="en-US" altLang="zh-CN" sz="1900" b="1" i="1">
                        <a:latin typeface="Cambria Math"/>
                      </a:rPr>
                      <m:t>=</m:t>
                    </m:r>
                    <m:r>
                      <a:rPr lang="en-US" altLang="zh-CN" sz="1900" b="1" i="1">
                        <a:latin typeface="Cambria Math"/>
                      </a:rPr>
                      <m:t>𝒎𝒊𝒏</m:t>
                    </m:r>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m:t>
                        </m:r>
                        <m:r>
                          <a:rPr lang="en-US" altLang="zh-CN" sz="1900" b="1" i="1">
                            <a:latin typeface="Cambria Math"/>
                          </a:rPr>
                          <m:t>𝟐</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d>
                    <m:r>
                      <a:rPr lang="en-US" altLang="zh-CN" sz="1900" b="1" i="1">
                        <a:latin typeface="Cambria Math"/>
                      </a:rPr>
                      <m:t>+</m:t>
                    </m:r>
                    <m:r>
                      <a:rPr lang="en-US" altLang="zh-CN" sz="1900" b="1" i="1">
                        <a:latin typeface="Cambria Math"/>
                      </a:rPr>
                      <m:t>𝒗</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r>
                          <a:rPr lang="en-US" altLang="zh-CN" sz="1900" b="1" i="1">
                            <a:latin typeface="Cambria Math"/>
                          </a:rPr>
                          <m:t>𝟑</m:t>
                        </m:r>
                      </m:e>
                    </m:d>
                    <m:r>
                      <a:rPr lang="en-US" altLang="zh-CN" sz="1900" b="1" i="1">
                        <a:latin typeface="Cambria Math"/>
                      </a:rPr>
                      <m:t>:</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d>
                    <m:r>
                      <a:rPr lang="en-US" altLang="zh-CN" sz="1900" b="1" i="1">
                        <a:latin typeface="Cambria Math"/>
                      </a:rPr>
                      <m:t>∈</m:t>
                    </m:r>
                    <m:r>
                      <a:rPr lang="en-US" altLang="zh-CN" sz="1900" b="1" i="1">
                        <a:latin typeface="Cambria Math"/>
                      </a:rPr>
                      <m:t>𝑿</m:t>
                    </m:r>
                    <m:r>
                      <a:rPr lang="en-US" altLang="zh-CN" sz="1900" b="1" i="1">
                        <a:latin typeface="Cambria Math"/>
                      </a:rPr>
                      <m:t>}</m:t>
                    </m:r>
                  </m:oMath>
                </a14:m>
                <a:r>
                  <a:rPr lang="en-US" altLang="zh-CN" sz="1900" dirty="0"/>
                  <a:t>,</a:t>
                </a:r>
                <a:r>
                  <a:rPr lang="zh-CN" altLang="en-US" sz="1900" dirty="0"/>
                  <a:t>此时</a:t>
                </a:r>
                <a14:m>
                  <m:oMath xmlns:m="http://schemas.openxmlformats.org/officeDocument/2006/math">
                    <m:r>
                      <a:rPr lang="en-US" altLang="zh-CN" sz="1900" b="1" i="1">
                        <a:latin typeface="Cambria Math"/>
                      </a:rPr>
                      <m:t>𝜽</m:t>
                    </m:r>
                    <m:r>
                      <a:rPr lang="en-US" altLang="zh-CN" sz="1900" b="1" i="1">
                        <a:latin typeface="Cambria Math"/>
                      </a:rPr>
                      <m:t>(</m:t>
                    </m:r>
                    <m:r>
                      <a:rPr lang="en-US" altLang="zh-CN" sz="1900" b="1" i="1">
                        <a:latin typeface="Cambria Math"/>
                      </a:rPr>
                      <m:t>𝒗</m:t>
                    </m:r>
                    <m:r>
                      <a:rPr lang="en-US" altLang="zh-CN" sz="1900" b="1" i="1">
                        <a:latin typeface="Cambria Math"/>
                      </a:rPr>
                      <m:t>)=</m:t>
                    </m:r>
                    <m:d>
                      <m:dPr>
                        <m:begChr m:val="{"/>
                        <m:endChr m:val=""/>
                        <m:ctrlPr>
                          <a:rPr lang="en-US" altLang="zh-CN" sz="1900" b="1" i="1">
                            <a:latin typeface="Cambria Math" panose="02040503050406030204" pitchFamily="18" charset="0"/>
                          </a:rPr>
                        </m:ctrlPr>
                      </m:dPr>
                      <m:e>
                        <m:eqArr>
                          <m:eqArrPr>
                            <m:ctrlPr>
                              <a:rPr lang="en-US" altLang="zh-CN" sz="1900" b="1" i="1">
                                <a:latin typeface="Cambria Math" panose="02040503050406030204" pitchFamily="18" charset="0"/>
                              </a:rPr>
                            </m:ctrlPr>
                          </m:eqArrPr>
                          <m:e>
                            <m:r>
                              <a:rPr lang="en-US" altLang="zh-CN" sz="1900" b="1" i="1">
                                <a:latin typeface="Cambria Math"/>
                              </a:rPr>
                              <m:t>−</m:t>
                            </m:r>
                            <m:r>
                              <a:rPr lang="en-US" altLang="zh-CN" sz="1900" b="1" i="1">
                                <a:latin typeface="Cambria Math"/>
                              </a:rPr>
                              <m:t>𝟒</m:t>
                            </m:r>
                            <m:r>
                              <a:rPr lang="en-US" altLang="zh-CN" sz="1900" b="1" i="1">
                                <a:latin typeface="Cambria Math"/>
                              </a:rPr>
                              <m:t>+</m:t>
                            </m:r>
                            <m:r>
                              <a:rPr lang="en-US" altLang="zh-CN" sz="1900" b="1" i="1">
                                <a:latin typeface="Cambria Math"/>
                              </a:rPr>
                              <m:t>𝟓</m:t>
                            </m:r>
                            <m:r>
                              <a:rPr lang="en-US" altLang="zh-CN" sz="1900" b="1" i="1">
                                <a:latin typeface="Cambria Math"/>
                              </a:rPr>
                              <m:t>𝒗</m:t>
                            </m:r>
                            <m:r>
                              <a:rPr lang="en-US" altLang="zh-CN" sz="1900" b="1" i="1">
                                <a:latin typeface="Cambria Math"/>
                              </a:rPr>
                              <m:t>,</m:t>
                            </m:r>
                            <m:r>
                              <a:rPr lang="en-US" altLang="zh-CN" sz="1900" b="1" i="1">
                                <a:latin typeface="Cambria Math"/>
                              </a:rPr>
                              <m:t>𝒗</m:t>
                            </m:r>
                            <m:r>
                              <a:rPr lang="en-US" altLang="zh-CN" sz="1900" b="1" i="1">
                                <a:latin typeface="Cambria Math"/>
                              </a:rPr>
                              <m:t>≤−</m:t>
                            </m:r>
                            <m:r>
                              <a:rPr lang="en-US" altLang="zh-CN" sz="1900" b="1" i="1">
                                <a:latin typeface="Cambria Math"/>
                              </a:rPr>
                              <m:t>𝟏</m:t>
                            </m:r>
                          </m:e>
                          <m:e>
                            <m:r>
                              <a:rPr lang="en-US" altLang="zh-CN" sz="1900" b="1" i="1">
                                <a:latin typeface="Cambria Math"/>
                              </a:rPr>
                              <m:t>−</m:t>
                            </m:r>
                            <m:r>
                              <a:rPr lang="en-US" altLang="zh-CN" sz="1900" b="1" i="1">
                                <a:latin typeface="Cambria Math"/>
                              </a:rPr>
                              <m:t>𝟖</m:t>
                            </m:r>
                            <m:r>
                              <a:rPr lang="en-US" altLang="zh-CN" sz="1900" b="1" i="1">
                                <a:latin typeface="Cambria Math"/>
                              </a:rPr>
                              <m:t>+</m:t>
                            </m:r>
                            <m:r>
                              <a:rPr lang="en-US" altLang="zh-CN" sz="1900" b="1" i="1">
                                <a:latin typeface="Cambria Math"/>
                              </a:rPr>
                              <m:t>𝒗</m:t>
                            </m:r>
                            <m:r>
                              <a:rPr lang="en-US" altLang="zh-CN" sz="1900" b="1" i="1">
                                <a:latin typeface="Cambria Math"/>
                              </a:rPr>
                              <m:t>,−</m:t>
                            </m:r>
                            <m:r>
                              <a:rPr lang="en-US" altLang="zh-CN" sz="1900" b="1" i="1">
                                <a:latin typeface="Cambria Math"/>
                              </a:rPr>
                              <m:t>𝟏</m:t>
                            </m:r>
                            <m:r>
                              <a:rPr lang="en-US" altLang="zh-CN" sz="1900" b="1" i="1">
                                <a:latin typeface="Cambria Math"/>
                              </a:rPr>
                              <m:t>≤</m:t>
                            </m:r>
                            <m:r>
                              <a:rPr lang="en-US" altLang="zh-CN" sz="1900" b="1" i="1">
                                <a:latin typeface="Cambria Math"/>
                              </a:rPr>
                              <m:t>𝒗</m:t>
                            </m:r>
                            <m:r>
                              <a:rPr lang="en-US" altLang="zh-CN" sz="1900" b="1" i="1">
                                <a:latin typeface="Cambria Math"/>
                              </a:rPr>
                              <m:t>≤</m:t>
                            </m:r>
                            <m:r>
                              <a:rPr lang="en-US" altLang="zh-CN" sz="1900" b="1" i="1">
                                <a:latin typeface="Cambria Math"/>
                              </a:rPr>
                              <m:t>𝟐</m:t>
                            </m:r>
                          </m:e>
                          <m:e>
                            <m:r>
                              <a:rPr lang="en-US" altLang="zh-CN" sz="1900" b="1" i="1">
                                <a:latin typeface="Cambria Math"/>
                              </a:rPr>
                              <m:t>−</m:t>
                            </m:r>
                            <m:r>
                              <a:rPr lang="en-US" altLang="zh-CN" sz="1900" b="1" i="1">
                                <a:latin typeface="Cambria Math"/>
                              </a:rPr>
                              <m:t>𝟑</m:t>
                            </m:r>
                            <m:r>
                              <a:rPr lang="en-US" altLang="zh-CN" sz="1900" b="1" i="1">
                                <a:latin typeface="Cambria Math"/>
                              </a:rPr>
                              <m:t>𝒗</m:t>
                            </m:r>
                            <m:r>
                              <a:rPr lang="en-US" altLang="zh-CN" sz="1900" b="1" i="1">
                                <a:latin typeface="Cambria Math"/>
                              </a:rPr>
                              <m:t>,</m:t>
                            </m:r>
                            <m:r>
                              <a:rPr lang="en-US" altLang="zh-CN" sz="1900" b="1" i="1">
                                <a:latin typeface="Cambria Math"/>
                              </a:rPr>
                              <m:t>𝒗</m:t>
                            </m:r>
                            <m:r>
                              <a:rPr lang="en-US" altLang="zh-CN" sz="1900" b="1" i="1">
                                <a:latin typeface="Cambria Math"/>
                              </a:rPr>
                              <m:t>≥</m:t>
                            </m:r>
                            <m:r>
                              <a:rPr lang="en-US" altLang="zh-CN" sz="1900" b="1" i="1">
                                <a:latin typeface="Cambria Math"/>
                              </a:rPr>
                              <m:t>𝟐</m:t>
                            </m:r>
                          </m:e>
                        </m:eqArr>
                      </m:e>
                    </m:d>
                  </m:oMath>
                </a14:m>
                <a:r>
                  <a:rPr lang="en-US" altLang="zh-CN" sz="1900" dirty="0"/>
                  <a:t>,</a:t>
                </a:r>
                <a:r>
                  <a:rPr lang="zh-CN" altLang="en-US" sz="1900" dirty="0"/>
                  <a:t>最优解</a:t>
                </a:r>
                <a14:m>
                  <m:oMath xmlns:m="http://schemas.openxmlformats.org/officeDocument/2006/math">
                    <m:acc>
                      <m:accPr>
                        <m:chr m:val="̅"/>
                        <m:ctrlPr>
                          <a:rPr lang="en-US" altLang="zh-CN" sz="1900" b="1" i="1">
                            <a:latin typeface="Cambria Math" panose="02040503050406030204" pitchFamily="18" charset="0"/>
                          </a:rPr>
                        </m:ctrlPr>
                      </m:accPr>
                      <m:e>
                        <m:r>
                          <a:rPr lang="en-US" altLang="zh-CN" sz="1900" b="1" i="1">
                            <a:latin typeface="Cambria Math"/>
                          </a:rPr>
                          <m:t>𝒗</m:t>
                        </m:r>
                      </m:e>
                    </m:acc>
                    <m:r>
                      <a:rPr lang="en-US" altLang="zh-CN" sz="1900" b="1" i="1" dirty="0">
                        <a:latin typeface="Cambria Math"/>
                      </a:rPr>
                      <m:t>=</m:t>
                    </m:r>
                    <m:r>
                      <a:rPr lang="en-US" altLang="zh-CN" sz="1900" b="1" i="1" dirty="0">
                        <a:latin typeface="Cambria Math"/>
                      </a:rPr>
                      <m:t>𝟐</m:t>
                    </m:r>
                  </m:oMath>
                </a14:m>
                <a:r>
                  <a:rPr lang="en-US" altLang="zh-CN" sz="1900" dirty="0"/>
                  <a:t>,</a:t>
                </a:r>
                <a:r>
                  <a:rPr lang="zh-CN" altLang="en-US" sz="1900" dirty="0"/>
                  <a:t>目标函数值</a:t>
                </a:r>
                <a:r>
                  <a:rPr lang="en-US" altLang="zh-CN" sz="1900" dirty="0"/>
                  <a:t>-6.</a:t>
                </a:r>
                <a:r>
                  <a:rPr lang="zh-CN" altLang="en-US" sz="1900" dirty="0"/>
                  <a:t> 存在对偶间隙</a:t>
                </a:r>
                <a:endParaRPr lang="en-US" altLang="zh-CN" sz="1900" dirty="0"/>
              </a:p>
              <a:p>
                <a:r>
                  <a:rPr lang="zh-CN" altLang="en-US" sz="1900" dirty="0"/>
                  <a:t>几何解释如下右图所示</a:t>
                </a:r>
                <a:endParaRPr lang="en-US" altLang="zh-CN" sz="1900" dirty="0"/>
              </a:p>
              <a:p>
                <a:r>
                  <a:rPr lang="zh-CN" altLang="en-US" sz="1900" dirty="0"/>
                  <a:t>此时不存在</a:t>
                </a:r>
                <a14:m>
                  <m:oMath xmlns:m="http://schemas.openxmlformats.org/officeDocument/2006/math">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𝒚</m:t>
                        </m:r>
                      </m:e>
                    </m:d>
                    <m:r>
                      <a:rPr lang="en-US" altLang="zh-CN" sz="1900" b="1" i="1">
                        <a:latin typeface="Cambria Math"/>
                      </a:rPr>
                      <m:t>≥</m:t>
                    </m:r>
                    <m:r>
                      <a:rPr lang="en-US" altLang="zh-CN" sz="1900" b="1" i="1">
                        <a:latin typeface="Cambria Math"/>
                      </a:rPr>
                      <m:t>𝒗</m:t>
                    </m:r>
                    <m:d>
                      <m:dPr>
                        <m:ctrlPr>
                          <a:rPr lang="en-US" altLang="zh-CN" sz="1900" b="1" i="1">
                            <a:latin typeface="Cambria Math" panose="02040503050406030204" pitchFamily="18" charset="0"/>
                          </a:rPr>
                        </m:ctrlPr>
                      </m:dPr>
                      <m:e>
                        <m:r>
                          <a:rPr lang="en-US" altLang="zh-CN" sz="1900" b="1" i="1">
                            <a:latin typeface="Cambria Math"/>
                          </a:rPr>
                          <m:t>𝟎</m:t>
                        </m:r>
                      </m:e>
                    </m:d>
                    <m:r>
                      <a:rPr lang="en-US" altLang="zh-CN" sz="1900" b="1" i="1">
                        <a:latin typeface="Cambria Math"/>
                      </a:rPr>
                      <m:t>−</m:t>
                    </m:r>
                    <m:acc>
                      <m:accPr>
                        <m:chr m:val="̅"/>
                        <m:ctrlPr>
                          <a:rPr lang="en-US" altLang="zh-CN" sz="1900" b="1" i="1">
                            <a:latin typeface="Cambria Math" panose="02040503050406030204" pitchFamily="18" charset="0"/>
                          </a:rPr>
                        </m:ctrlPr>
                      </m:accPr>
                      <m:e>
                        <m:r>
                          <a:rPr lang="en-US" altLang="zh-CN" sz="1900" b="1" i="1">
                            <a:latin typeface="Cambria Math"/>
                          </a:rPr>
                          <m:t>𝒗</m:t>
                        </m:r>
                      </m:e>
                    </m:acc>
                  </m:oMath>
                </a14:m>
                <a:r>
                  <a:rPr lang="en-US" altLang="zh-CN" sz="1900" dirty="0"/>
                  <a:t>y</a:t>
                </a:r>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732" y="4044718"/>
            <a:ext cx="3274962" cy="195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869" y="2996981"/>
            <a:ext cx="4369661" cy="351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zh-CN" altLang="en-US" sz="2280" dirty="0"/>
                  <a:t>引理</a:t>
                </a:r>
                <a:r>
                  <a:rPr lang="en-US" altLang="zh-CN" sz="2280" dirty="0"/>
                  <a:t>:</a:t>
                </a:r>
                <a:r>
                  <a:rPr lang="zh-CN" altLang="en-US" sz="2280" dirty="0"/>
                  <a:t>令</a:t>
                </a:r>
                <a14:m>
                  <m:oMath xmlns:m="http://schemas.openxmlformats.org/officeDocument/2006/math">
                    <m:r>
                      <a:rPr lang="en-US" altLang="zh-CN" sz="2280" b="1" i="1">
                        <a:latin typeface="Cambria Math"/>
                      </a:rPr>
                      <m:t>𝑿</m:t>
                    </m:r>
                  </m:oMath>
                </a14:m>
                <a:r>
                  <a:rPr lang="zh-CN" altLang="en-US" sz="2280" dirty="0"/>
                  <a:t>为</a:t>
                </a:r>
                <a14:m>
                  <m:oMath xmlns:m="http://schemas.openxmlformats.org/officeDocument/2006/math">
                    <m:sSup>
                      <m:sSupPr>
                        <m:ctrlPr>
                          <a:rPr lang="en-US" altLang="zh-CN" sz="2280" b="1" i="1" dirty="0">
                            <a:latin typeface="Cambria Math" panose="02040503050406030204" pitchFamily="18" charset="0"/>
                          </a:rPr>
                        </m:ctrlPr>
                      </m:sSupPr>
                      <m:e>
                        <m:r>
                          <a:rPr lang="en-US" altLang="zh-CN" sz="2280" b="1" i="1" dirty="0">
                            <a:latin typeface="Cambria Math"/>
                          </a:rPr>
                          <m:t>𝑹</m:t>
                        </m:r>
                      </m:e>
                      <m:sup>
                        <m:r>
                          <a:rPr lang="en-US" altLang="zh-CN" sz="2280" b="1" i="1" dirty="0">
                            <a:latin typeface="Cambria Math"/>
                          </a:rPr>
                          <m:t>𝒏</m:t>
                        </m:r>
                      </m:sup>
                    </m:sSup>
                  </m:oMath>
                </a14:m>
                <a:r>
                  <a:rPr lang="zh-CN" altLang="en-US" sz="2280" dirty="0"/>
                  <a:t>非空凸集</a:t>
                </a:r>
                <a:r>
                  <a:rPr lang="en-US" altLang="zh-CN" sz="2280" dirty="0"/>
                  <a:t>,</a:t>
                </a:r>
                <a14:m>
                  <m:oMath xmlns:m="http://schemas.openxmlformats.org/officeDocument/2006/math">
                    <m:r>
                      <a:rPr lang="en-US" altLang="zh-CN" sz="2280" b="1" i="1">
                        <a:latin typeface="Cambria Math"/>
                      </a:rPr>
                      <m:t>𝜶</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𝑹</m:t>
                        </m:r>
                      </m:e>
                      <m:sup>
                        <m:r>
                          <a:rPr lang="en-US" altLang="zh-CN" sz="2280" b="1" i="1">
                            <a:latin typeface="Cambria Math"/>
                          </a:rPr>
                          <m:t>𝒏</m:t>
                        </m:r>
                      </m:sup>
                    </m:sSup>
                    <m:r>
                      <a:rPr lang="en-US" altLang="zh-CN" sz="2280" b="1" i="1">
                        <a:latin typeface="Cambria Math"/>
                      </a:rPr>
                      <m:t>→</m:t>
                    </m:r>
                    <m:r>
                      <a:rPr lang="en-US" altLang="zh-CN" sz="2280" b="1" i="1">
                        <a:latin typeface="Cambria Math"/>
                      </a:rPr>
                      <m:t>𝑹</m:t>
                    </m:r>
                    <m:r>
                      <a:rPr lang="en-US" altLang="zh-CN" sz="2280" b="1" i="1">
                        <a:latin typeface="Cambria Math"/>
                      </a:rPr>
                      <m:t>,</m:t>
                    </m:r>
                    <m:r>
                      <a:rPr lang="en-US" altLang="zh-CN" sz="2280" b="1" i="1">
                        <a:latin typeface="Cambria Math"/>
                      </a:rPr>
                      <m:t>𝒈</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𝑹</m:t>
                        </m:r>
                      </m:e>
                      <m:sup>
                        <m:r>
                          <a:rPr lang="en-US" altLang="zh-CN" sz="2280" b="1" i="1">
                            <a:latin typeface="Cambria Math"/>
                          </a:rPr>
                          <m:t>𝒏</m:t>
                        </m:r>
                      </m:sup>
                    </m:sSup>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𝑹</m:t>
                        </m:r>
                      </m:e>
                      <m:sup>
                        <m:r>
                          <a:rPr lang="en-US" altLang="zh-CN" sz="2280" b="1" i="1">
                            <a:latin typeface="Cambria Math"/>
                          </a:rPr>
                          <m:t>𝒎</m:t>
                        </m:r>
                      </m:sup>
                    </m:sSup>
                  </m:oMath>
                </a14:m>
                <a:r>
                  <a:rPr lang="zh-CN" altLang="en-US" sz="2280" dirty="0"/>
                  <a:t>为凸，令</a:t>
                </a:r>
                <a14:m>
                  <m:oMath xmlns:m="http://schemas.openxmlformats.org/officeDocument/2006/math">
                    <m:r>
                      <a:rPr lang="en-US" altLang="zh-CN" sz="2280" b="1" i="1">
                        <a:latin typeface="Cambria Math"/>
                      </a:rPr>
                      <m:t>𝒉</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𝑹</m:t>
                        </m:r>
                      </m:e>
                      <m:sup>
                        <m:r>
                          <a:rPr lang="en-US" altLang="zh-CN" sz="2280" b="1" i="1">
                            <a:latin typeface="Cambria Math"/>
                          </a:rPr>
                          <m:t>𝒏</m:t>
                        </m:r>
                      </m:sup>
                    </m:sSup>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𝑹</m:t>
                        </m:r>
                      </m:e>
                      <m:sup>
                        <m:r>
                          <a:rPr lang="en-US" altLang="zh-CN" sz="2280" b="1" i="1">
                            <a:latin typeface="Cambria Math"/>
                          </a:rPr>
                          <m:t>𝒍</m:t>
                        </m:r>
                      </m:sup>
                    </m:sSup>
                  </m:oMath>
                </a14:m>
                <a:r>
                  <a:rPr lang="zh-CN" altLang="en-US" sz="2280" dirty="0"/>
                  <a:t>为仿射变换，即</a:t>
                </a:r>
                <a14:m>
                  <m:oMath xmlns:m="http://schemas.openxmlformats.org/officeDocument/2006/math">
                    <m:r>
                      <a:rPr lang="en-US" altLang="zh-CN" sz="2280" b="1" i="1">
                        <a:latin typeface="Cambria Math"/>
                      </a:rPr>
                      <m:t>𝒉</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r>
                      <a:rPr lang="en-US" altLang="zh-CN" sz="2280" b="1" i="1">
                        <a:latin typeface="Cambria Math"/>
                      </a:rPr>
                      <m:t>𝑨𝒙</m:t>
                    </m:r>
                    <m:r>
                      <a:rPr lang="en-US" altLang="zh-CN" sz="2280" b="1" i="1">
                        <a:latin typeface="Cambria Math"/>
                      </a:rPr>
                      <m:t>−</m:t>
                    </m:r>
                    <m:r>
                      <a:rPr lang="en-US" altLang="zh-CN" sz="2280" b="1" i="1">
                        <a:latin typeface="Cambria Math"/>
                      </a:rPr>
                      <m:t>𝒃</m:t>
                    </m:r>
                  </m:oMath>
                </a14:m>
                <a:r>
                  <a:rPr lang="en-US" altLang="zh-CN" sz="2280" dirty="0"/>
                  <a:t>,</a:t>
                </a:r>
                <a:r>
                  <a:rPr lang="zh-CN" altLang="en-US" sz="2280" dirty="0"/>
                  <a:t>则下述系统</a:t>
                </a:r>
                <a:r>
                  <a:rPr lang="en-US" altLang="zh-CN" sz="2280" dirty="0"/>
                  <a:t>1</a:t>
                </a:r>
                <a:r>
                  <a:rPr lang="zh-CN" altLang="en-US" sz="2280" dirty="0"/>
                  <a:t>无解，则系统</a:t>
                </a:r>
                <a:r>
                  <a:rPr lang="en-US" altLang="zh-CN" sz="2280" dirty="0"/>
                  <a:t>2</a:t>
                </a:r>
                <a:r>
                  <a:rPr lang="zh-CN" altLang="en-US" sz="2280" dirty="0"/>
                  <a:t>有解</a:t>
                </a:r>
                <a14:m>
                  <m:oMath xmlns:m="http://schemas.openxmlformats.org/officeDocument/2006/math">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𝒖</m:t>
                        </m:r>
                      </m:e>
                      <m:sub>
                        <m:r>
                          <a:rPr lang="en-US" altLang="zh-CN" sz="2280" b="1" i="1">
                            <a:latin typeface="Cambria Math"/>
                          </a:rPr>
                          <m:t>𝟎</m:t>
                        </m:r>
                      </m:sub>
                    </m:sSub>
                    <m:r>
                      <a:rPr lang="en-US" altLang="zh-CN" sz="2280" b="1" i="1">
                        <a:latin typeface="Cambria Math"/>
                      </a:rPr>
                      <m:t>,</m:t>
                    </m:r>
                    <m:r>
                      <a:rPr lang="en-US" altLang="zh-CN" sz="2280" b="1" i="1">
                        <a:latin typeface="Cambria Math"/>
                      </a:rPr>
                      <m:t>𝒖</m:t>
                    </m:r>
                    <m:r>
                      <a:rPr lang="en-US" altLang="zh-CN" sz="2280" b="1" i="1">
                        <a:latin typeface="Cambria Math"/>
                      </a:rPr>
                      <m:t>,</m:t>
                    </m:r>
                    <m:r>
                      <a:rPr lang="en-US" altLang="zh-CN" sz="2280" b="1" i="1">
                        <a:latin typeface="Cambria Math"/>
                      </a:rPr>
                      <m:t>𝒗</m:t>
                    </m:r>
                    <m:r>
                      <a:rPr lang="en-US" altLang="zh-CN" sz="2280" b="1" i="1">
                        <a:latin typeface="Cambria Math"/>
                      </a:rPr>
                      <m:t>)</m:t>
                    </m:r>
                  </m:oMath>
                </a14:m>
                <a:r>
                  <a:rPr lang="en-US" altLang="zh-CN" sz="2280" dirty="0"/>
                  <a:t>,</a:t>
                </a:r>
                <a:r>
                  <a:rPr lang="zh-CN" altLang="en-US" sz="2280" dirty="0"/>
                  <a:t>如果</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𝒖</m:t>
                        </m:r>
                      </m:e>
                      <m:sub>
                        <m:r>
                          <a:rPr lang="en-US" altLang="zh-CN" sz="2280" b="1" i="1">
                            <a:latin typeface="Cambria Math"/>
                          </a:rPr>
                          <m:t>𝟎</m:t>
                        </m:r>
                      </m:sub>
                    </m:sSub>
                    <m:r>
                      <a:rPr lang="en-US" altLang="zh-CN" sz="2280" b="1" i="1">
                        <a:latin typeface="Cambria Math"/>
                      </a:rPr>
                      <m:t>&gt;</m:t>
                    </m:r>
                    <m:r>
                      <a:rPr lang="en-US" altLang="zh-CN" sz="2280" b="1" i="1">
                        <a:latin typeface="Cambria Math"/>
                      </a:rPr>
                      <m:t>𝟎</m:t>
                    </m:r>
                  </m:oMath>
                </a14:m>
                <a:r>
                  <a:rPr lang="en-US" altLang="zh-CN" sz="2280" dirty="0"/>
                  <a:t>,</a:t>
                </a:r>
                <a:r>
                  <a:rPr lang="zh-CN" altLang="en-US" sz="2280" dirty="0"/>
                  <a:t>反之也成立</a:t>
                </a:r>
                <a:endParaRPr lang="en-US" altLang="zh-CN" sz="2280" dirty="0"/>
              </a:p>
              <a:p>
                <a:pPr lvl="1"/>
                <a:r>
                  <a:rPr lang="zh-CN" altLang="en-US" sz="2280" dirty="0"/>
                  <a:t>系统</a:t>
                </a:r>
                <a:r>
                  <a:rPr lang="en-US" altLang="zh-CN" sz="2280" dirty="0"/>
                  <a:t>1</a:t>
                </a:r>
                <a:r>
                  <a:rPr lang="zh-CN" altLang="en-US" sz="2280" dirty="0"/>
                  <a:t>：</a:t>
                </a:r>
                <a14:m>
                  <m:oMath xmlns:m="http://schemas.openxmlformats.org/officeDocument/2006/math">
                    <m:r>
                      <a:rPr lang="zh-CN" altLang="en-US" sz="2280">
                        <a:latin typeface="Cambria Math" panose="02040503050406030204" pitchFamily="18" charset="0"/>
                      </a:rPr>
                      <m:t>对某</m:t>
                    </m:r>
                    <m:r>
                      <a:rPr lang="en-US" altLang="zh-CN" sz="2280">
                        <a:latin typeface="Cambria Math" panose="02040503050406030204" pitchFamily="18" charset="0"/>
                      </a:rPr>
                      <m:t>𝒙</m:t>
                    </m:r>
                    <m:r>
                      <a:rPr lang="en-US" altLang="zh-CN" sz="2280">
                        <a:latin typeface="Cambria Math" panose="02040503050406030204" pitchFamily="18" charset="0"/>
                      </a:rPr>
                      <m:t>∈</m:t>
                    </m:r>
                    <m:r>
                      <a:rPr lang="en-US" altLang="zh-CN" sz="2280">
                        <a:latin typeface="Cambria Math" panose="02040503050406030204" pitchFamily="18" charset="0"/>
                      </a:rPr>
                      <m:t>𝑿</m:t>
                    </m:r>
                    <m:r>
                      <a:rPr lang="en-US" altLang="zh-CN" sz="2280">
                        <a:latin typeface="Cambria Math" panose="02040503050406030204" pitchFamily="18" charset="0"/>
                      </a:rPr>
                      <m:t>, </m:t>
                    </m:r>
                    <m:r>
                      <a:rPr lang="en-US" altLang="zh-CN" sz="2280">
                        <a:latin typeface="Cambria Math" panose="02040503050406030204" pitchFamily="18" charset="0"/>
                      </a:rPr>
                      <m:t>𝜶</m:t>
                    </m:r>
                    <m:d>
                      <m:dPr>
                        <m:ctrlPr>
                          <a:rPr lang="en-US" altLang="zh-CN" sz="2280" i="1">
                            <a:latin typeface="Cambria Math" panose="02040503050406030204" pitchFamily="18" charset="0"/>
                          </a:rPr>
                        </m:ctrlPr>
                      </m:dPr>
                      <m:e>
                        <m:r>
                          <a:rPr lang="en-US" altLang="zh-CN" sz="2280">
                            <a:latin typeface="Cambria Math" panose="02040503050406030204" pitchFamily="18" charset="0"/>
                          </a:rPr>
                          <m:t>𝒙</m:t>
                        </m:r>
                      </m:e>
                    </m:d>
                    <m:r>
                      <a:rPr lang="en-US" altLang="zh-CN" sz="2280">
                        <a:latin typeface="Cambria Math" panose="02040503050406030204" pitchFamily="18" charset="0"/>
                      </a:rPr>
                      <m:t>&lt;</m:t>
                    </m:r>
                    <m:r>
                      <a:rPr lang="en-US" altLang="zh-CN" sz="2280">
                        <a:latin typeface="Cambria Math" panose="02040503050406030204" pitchFamily="18" charset="0"/>
                      </a:rPr>
                      <m:t>𝟎</m:t>
                    </m:r>
                    <m:r>
                      <a:rPr lang="en-US" altLang="zh-CN" sz="2280">
                        <a:latin typeface="Cambria Math" panose="02040503050406030204" pitchFamily="18" charset="0"/>
                      </a:rPr>
                      <m:t>,</m:t>
                    </m:r>
                    <m:r>
                      <a:rPr lang="en-US" altLang="zh-CN" sz="2280">
                        <a:latin typeface="Cambria Math" panose="02040503050406030204" pitchFamily="18" charset="0"/>
                      </a:rPr>
                      <m:t>𝒈</m:t>
                    </m:r>
                    <m:d>
                      <m:dPr>
                        <m:ctrlPr>
                          <a:rPr lang="en-US" altLang="zh-CN" sz="2280" i="1">
                            <a:latin typeface="Cambria Math" panose="02040503050406030204" pitchFamily="18" charset="0"/>
                          </a:rPr>
                        </m:ctrlPr>
                      </m:dPr>
                      <m:e>
                        <m:r>
                          <a:rPr lang="en-US" altLang="zh-CN" sz="2280">
                            <a:latin typeface="Cambria Math" panose="02040503050406030204" pitchFamily="18" charset="0"/>
                          </a:rPr>
                          <m:t>𝒙</m:t>
                        </m:r>
                      </m:e>
                    </m:d>
                    <m:r>
                      <a:rPr lang="en-US" altLang="zh-CN" sz="2280">
                        <a:latin typeface="Cambria Math" panose="02040503050406030204" pitchFamily="18" charset="0"/>
                      </a:rPr>
                      <m:t>≤</m:t>
                    </m:r>
                    <m:r>
                      <a:rPr lang="en-US" altLang="zh-CN" sz="2280">
                        <a:latin typeface="Cambria Math" panose="02040503050406030204" pitchFamily="18" charset="0"/>
                      </a:rPr>
                      <m:t>𝟎</m:t>
                    </m:r>
                    <m:r>
                      <a:rPr lang="en-US" altLang="zh-CN" sz="2280">
                        <a:latin typeface="Cambria Math" panose="02040503050406030204" pitchFamily="18" charset="0"/>
                      </a:rPr>
                      <m:t>,</m:t>
                    </m:r>
                    <m:r>
                      <a:rPr lang="en-US" altLang="zh-CN" sz="2280">
                        <a:latin typeface="Cambria Math" panose="02040503050406030204" pitchFamily="18" charset="0"/>
                      </a:rPr>
                      <m:t>𝒉</m:t>
                    </m:r>
                    <m:d>
                      <m:dPr>
                        <m:ctrlPr>
                          <a:rPr lang="en-US" altLang="zh-CN" sz="2280" i="1">
                            <a:latin typeface="Cambria Math" panose="02040503050406030204" pitchFamily="18" charset="0"/>
                          </a:rPr>
                        </m:ctrlPr>
                      </m:dPr>
                      <m:e>
                        <m:r>
                          <a:rPr lang="en-US" altLang="zh-CN" sz="2280">
                            <a:latin typeface="Cambria Math" panose="02040503050406030204" pitchFamily="18" charset="0"/>
                          </a:rPr>
                          <m:t>𝒙</m:t>
                        </m:r>
                      </m:e>
                    </m:d>
                    <m:r>
                      <a:rPr lang="en-US" altLang="zh-CN" sz="2280">
                        <a:latin typeface="Cambria Math" panose="02040503050406030204" pitchFamily="18" charset="0"/>
                      </a:rPr>
                      <m:t>=</m:t>
                    </m:r>
                    <m:r>
                      <a:rPr lang="en-US" altLang="zh-CN" sz="2280">
                        <a:latin typeface="Cambria Math" panose="02040503050406030204" pitchFamily="18" charset="0"/>
                      </a:rPr>
                      <m:t>𝟎</m:t>
                    </m:r>
                  </m:oMath>
                </a14:m>
                <a:endParaRPr lang="en-US" altLang="zh-CN" sz="2280" dirty="0"/>
              </a:p>
              <a:p>
                <a:pPr lvl="1"/>
                <a:r>
                  <a:rPr lang="zh-CN" altLang="en-US" sz="2280" dirty="0"/>
                  <a:t>系统</a:t>
                </a:r>
                <a:r>
                  <a:rPr lang="en-US" altLang="zh-CN" sz="2280" dirty="0"/>
                  <a:t>2</a:t>
                </a:r>
                <a:r>
                  <a:rPr lang="zh-CN" altLang="en-US" sz="2280" dirty="0"/>
                  <a:t>：对所有</a:t>
                </a:r>
                <a14:m>
                  <m:oMath xmlns:m="http://schemas.openxmlformats.org/officeDocument/2006/math">
                    <m:r>
                      <a:rPr lang="en-US" altLang="zh-CN" sz="2280" b="1" i="1">
                        <a:latin typeface="Cambria Math"/>
                      </a:rPr>
                      <m:t>𝒙</m:t>
                    </m:r>
                    <m:r>
                      <a:rPr lang="en-US" altLang="zh-CN" sz="2280" b="1" i="1">
                        <a:latin typeface="Cambria Math"/>
                      </a:rPr>
                      <m:t>∈</m:t>
                    </m:r>
                    <m:r>
                      <a:rPr lang="en-US" altLang="zh-CN" sz="2280" b="1" i="1">
                        <a:latin typeface="Cambria Math"/>
                      </a:rPr>
                      <m:t>𝑿</m:t>
                    </m:r>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𝒖</m:t>
                        </m:r>
                      </m:e>
                      <m:sub>
                        <m:r>
                          <a:rPr lang="en-US" altLang="zh-CN" sz="2280" b="1" i="1">
                            <a:latin typeface="Cambria Math"/>
                          </a:rPr>
                          <m:t>𝟎</m:t>
                        </m:r>
                      </m:sub>
                    </m:sSub>
                    <m:r>
                      <a:rPr lang="en-US" altLang="zh-CN" sz="2280" b="1" i="1">
                        <a:latin typeface="Cambria Math"/>
                      </a:rPr>
                      <m:t>𝜶</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𝒖</m:t>
                        </m:r>
                      </m:e>
                      <m:sup>
                        <m:r>
                          <a:rPr lang="en-US" altLang="zh-CN" sz="2280" b="1" i="1">
                            <a:latin typeface="Cambria Math"/>
                          </a:rPr>
                          <m:t>𝑻</m:t>
                        </m:r>
                      </m:sup>
                    </m:sSup>
                    <m:r>
                      <a:rPr lang="en-US" altLang="zh-CN" sz="2280" b="1" i="1">
                        <a:latin typeface="Cambria Math"/>
                      </a:rPr>
                      <m:t>𝒈</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𝒗</m:t>
                        </m:r>
                      </m:e>
                      <m:sup>
                        <m:r>
                          <a:rPr lang="en-US" altLang="zh-CN" sz="2280" b="1" i="1">
                            <a:latin typeface="Cambria Math"/>
                          </a:rPr>
                          <m:t>𝑻</m:t>
                        </m:r>
                      </m:sup>
                    </m:sSup>
                    <m:r>
                      <a:rPr lang="en-US" altLang="zh-CN" sz="2280" b="1" i="1">
                        <a:latin typeface="Cambria Math"/>
                      </a:rPr>
                      <m:t>𝒉</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r>
                      <a:rPr lang="en-US" altLang="zh-CN" sz="2280" b="1" i="1">
                        <a:latin typeface="Cambria Math"/>
                      </a:rPr>
                      <m:t>𝟎</m:t>
                    </m:r>
                  </m:oMath>
                </a14:m>
                <a:endParaRPr lang="en-US" altLang="zh-CN" sz="2280" dirty="0"/>
              </a:p>
              <a:p>
                <a:r>
                  <a:rPr lang="zh-CN" altLang="en-US" sz="2280" dirty="0"/>
                  <a:t>在某些约束条件和凸性假设下，对偶问题和原问题的目标函数值相等</a:t>
                </a:r>
                <a:endParaRPr lang="en-US" altLang="zh-CN" sz="2280" dirty="0"/>
              </a:p>
              <a:p>
                <a:r>
                  <a:rPr lang="zh-CN" altLang="en-US" sz="2280" dirty="0"/>
                  <a:t>强对偶定理</a:t>
                </a:r>
                <a:r>
                  <a:rPr lang="en-US" altLang="zh-CN" sz="2280" dirty="0"/>
                  <a:t>(Strong Duality Theorem)</a:t>
                </a:r>
                <a:r>
                  <a:rPr lang="zh-CN" altLang="en-US" sz="2280" dirty="0"/>
                  <a:t>：令</a:t>
                </a:r>
                <a14:m>
                  <m:oMath xmlns:m="http://schemas.openxmlformats.org/officeDocument/2006/math">
                    <m:r>
                      <a:rPr lang="en-US" altLang="zh-CN" sz="2280" i="1">
                        <a:latin typeface="Cambria Math"/>
                      </a:rPr>
                      <m:t>𝑿</m:t>
                    </m:r>
                  </m:oMath>
                </a14:m>
                <a:r>
                  <a:rPr lang="zh-CN" altLang="en-US" sz="2280" dirty="0"/>
                  <a:t>为</a:t>
                </a:r>
                <a14:m>
                  <m:oMath xmlns:m="http://schemas.openxmlformats.org/officeDocument/2006/math">
                    <m:sSup>
                      <m:sSupPr>
                        <m:ctrlPr>
                          <a:rPr lang="en-US" altLang="zh-CN" sz="2280" i="1" dirty="0">
                            <a:latin typeface="Cambria Math" panose="02040503050406030204" pitchFamily="18" charset="0"/>
                          </a:rPr>
                        </m:ctrlPr>
                      </m:sSupPr>
                      <m:e>
                        <m:r>
                          <a:rPr lang="en-US" altLang="zh-CN" sz="2280" i="1" dirty="0">
                            <a:latin typeface="Cambria Math"/>
                          </a:rPr>
                          <m:t>𝑹</m:t>
                        </m:r>
                      </m:e>
                      <m:sup>
                        <m:r>
                          <a:rPr lang="en-US" altLang="zh-CN" sz="2280" i="1" dirty="0">
                            <a:latin typeface="Cambria Math"/>
                          </a:rPr>
                          <m:t>𝒏</m:t>
                        </m:r>
                      </m:sup>
                    </m:sSup>
                  </m:oMath>
                </a14:m>
                <a:r>
                  <a:rPr lang="zh-CN" altLang="en-US" sz="2280" dirty="0"/>
                  <a:t>非空凸集</a:t>
                </a:r>
                <a:r>
                  <a:rPr lang="en-US" altLang="zh-CN" sz="2280" dirty="0"/>
                  <a:t>,</a:t>
                </a:r>
                <a14:m>
                  <m:oMath xmlns:m="http://schemas.openxmlformats.org/officeDocument/2006/math">
                    <m:r>
                      <a:rPr lang="en-US" altLang="zh-CN" sz="2280" i="1">
                        <a:latin typeface="Cambria Math"/>
                      </a:rPr>
                      <m:t>𝜶</m:t>
                    </m:r>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𝒏</m:t>
                        </m:r>
                      </m:sup>
                    </m:sSup>
                    <m:r>
                      <a:rPr lang="en-US" altLang="zh-CN" sz="2280" i="1">
                        <a:latin typeface="Cambria Math"/>
                      </a:rPr>
                      <m:t>→</m:t>
                    </m:r>
                    <m:r>
                      <a:rPr lang="en-US" altLang="zh-CN" sz="2280" i="1">
                        <a:latin typeface="Cambria Math"/>
                      </a:rPr>
                      <m:t>𝑹</m:t>
                    </m:r>
                    <m:r>
                      <a:rPr lang="en-US" altLang="zh-CN" sz="2280" i="1">
                        <a:latin typeface="Cambria Math"/>
                      </a:rPr>
                      <m:t>,</m:t>
                    </m:r>
                    <m:r>
                      <a:rPr lang="en-US" altLang="zh-CN" sz="2280" i="1">
                        <a:latin typeface="Cambria Math"/>
                      </a:rPr>
                      <m:t>𝒈</m:t>
                    </m:r>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𝒏</m:t>
                        </m:r>
                      </m:sup>
                    </m:sSup>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𝒎</m:t>
                        </m:r>
                      </m:sup>
                    </m:sSup>
                  </m:oMath>
                </a14:m>
                <a:r>
                  <a:rPr lang="zh-CN" altLang="en-US" sz="2280" dirty="0">
                    <a:solidFill>
                      <a:srgbClr val="FF0000"/>
                    </a:solidFill>
                  </a:rPr>
                  <a:t>为凸</a:t>
                </a:r>
                <a:r>
                  <a:rPr lang="zh-CN" altLang="en-US" sz="2280" dirty="0"/>
                  <a:t>，令</a:t>
                </a:r>
                <a14:m>
                  <m:oMath xmlns:m="http://schemas.openxmlformats.org/officeDocument/2006/math">
                    <m:r>
                      <a:rPr lang="en-US" altLang="zh-CN" sz="2280" i="1">
                        <a:latin typeface="Cambria Math"/>
                      </a:rPr>
                      <m:t>𝒉</m:t>
                    </m:r>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𝒏</m:t>
                        </m:r>
                      </m:sup>
                    </m:sSup>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𝒍</m:t>
                        </m:r>
                      </m:sup>
                    </m:sSup>
                  </m:oMath>
                </a14:m>
                <a:r>
                  <a:rPr lang="zh-CN" altLang="en-US" sz="2280" dirty="0"/>
                  <a:t>为仿射变换，即</a:t>
                </a:r>
                <a14:m>
                  <m:oMath xmlns:m="http://schemas.openxmlformats.org/officeDocument/2006/math">
                    <m:r>
                      <a:rPr lang="en-US" altLang="zh-CN" sz="2280" i="1">
                        <a:latin typeface="Cambria Math"/>
                      </a:rPr>
                      <m:t>𝒉</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r>
                      <a:rPr lang="en-US" altLang="zh-CN" sz="2280" i="1">
                        <a:latin typeface="Cambria Math"/>
                      </a:rPr>
                      <m:t>𝑨𝒙</m:t>
                    </m:r>
                    <m:r>
                      <a:rPr lang="en-US" altLang="zh-CN" sz="2280" i="1">
                        <a:latin typeface="Cambria Math"/>
                      </a:rPr>
                      <m:t>−</m:t>
                    </m:r>
                    <m:r>
                      <a:rPr lang="en-US" altLang="zh-CN" sz="2280" i="1">
                        <a:latin typeface="Cambria Math"/>
                      </a:rPr>
                      <m:t>𝒃</m:t>
                    </m:r>
                  </m:oMath>
                </a14:m>
                <a:r>
                  <a:rPr lang="en-US" altLang="zh-CN" sz="2280" dirty="0"/>
                  <a:t>,</a:t>
                </a:r>
                <a:r>
                  <a:rPr lang="zh-CN" altLang="en-US" sz="2280" dirty="0"/>
                  <a:t>假设下列条件成立：存在某个</a:t>
                </a:r>
                <a14:m>
                  <m:oMath xmlns:m="http://schemas.openxmlformats.org/officeDocument/2006/math">
                    <m:acc>
                      <m:accPr>
                        <m:chr m:val="̂"/>
                        <m:ctrlPr>
                          <a:rPr lang="en-US" altLang="zh-CN" sz="2280" b="1" i="1">
                            <a:latin typeface="Cambria Math" panose="02040503050406030204" pitchFamily="18" charset="0"/>
                          </a:rPr>
                        </m:ctrlPr>
                      </m:accPr>
                      <m:e>
                        <m:r>
                          <a:rPr lang="en-US" altLang="zh-CN" sz="2280" b="1" i="1">
                            <a:latin typeface="Cambria Math"/>
                          </a:rPr>
                          <m:t>𝒙</m:t>
                        </m:r>
                      </m:e>
                    </m:acc>
                    <m:r>
                      <a:rPr lang="en-US" altLang="zh-CN" sz="2280" b="1" i="1" dirty="0">
                        <a:latin typeface="Cambria Math"/>
                      </a:rPr>
                      <m:t>∈</m:t>
                    </m:r>
                    <m:r>
                      <a:rPr lang="en-US" altLang="zh-CN" sz="2280" b="1" i="1" dirty="0">
                        <a:latin typeface="Cambria Math"/>
                      </a:rPr>
                      <m:t>𝑿</m:t>
                    </m:r>
                  </m:oMath>
                </a14:m>
                <a:r>
                  <a:rPr lang="en-US" altLang="zh-CN" sz="2280" dirty="0"/>
                  <a:t>,</a:t>
                </a:r>
                <a:r>
                  <a:rPr lang="zh-CN" altLang="en-US" sz="2280" dirty="0"/>
                  <a:t>使得</a:t>
                </a:r>
                <a14:m>
                  <m:oMath xmlns:m="http://schemas.openxmlformats.org/officeDocument/2006/math">
                    <m:r>
                      <a:rPr lang="en-US" altLang="zh-CN" sz="2280" b="1" i="1">
                        <a:latin typeface="Cambria Math"/>
                      </a:rPr>
                      <m:t>𝒈</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𝒙</m:t>
                            </m:r>
                          </m:e>
                        </m:acc>
                      </m:e>
                    </m:d>
                    <m:r>
                      <a:rPr lang="en-US" altLang="zh-CN" sz="2280" b="1" i="1">
                        <a:latin typeface="Cambria Math"/>
                      </a:rPr>
                      <m:t>&lt;</m:t>
                    </m:r>
                    <m:r>
                      <a:rPr lang="en-US" altLang="zh-CN" sz="2280" b="1" i="1">
                        <a:latin typeface="Cambria Math"/>
                      </a:rPr>
                      <m:t>𝟎</m:t>
                    </m:r>
                    <m:r>
                      <a:rPr lang="en-US" altLang="zh-CN" sz="2280" b="1" i="1">
                        <a:latin typeface="Cambria Math"/>
                      </a:rPr>
                      <m:t>,</m:t>
                    </m:r>
                    <m:r>
                      <a:rPr lang="en-US" altLang="zh-CN" sz="2280" b="1" i="1">
                        <a:latin typeface="Cambria Math"/>
                      </a:rPr>
                      <m:t>𝒉</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𝒙</m:t>
                            </m:r>
                          </m:e>
                        </m:acc>
                      </m:e>
                    </m:d>
                    <m:r>
                      <a:rPr lang="en-US" altLang="zh-CN" sz="2280" b="1" i="1">
                        <a:latin typeface="Cambria Math"/>
                      </a:rPr>
                      <m:t>=</m:t>
                    </m:r>
                    <m:r>
                      <a:rPr lang="en-US" altLang="zh-CN" sz="2280" b="1" i="1">
                        <a:latin typeface="Cambria Math"/>
                      </a:rPr>
                      <m:t>𝟎</m:t>
                    </m:r>
                    <m:r>
                      <a:rPr lang="en-US" altLang="zh-CN" sz="2280" b="1" i="1">
                        <a:latin typeface="Cambria Math"/>
                      </a:rPr>
                      <m:t>,</m:t>
                    </m:r>
                    <m:r>
                      <a:rPr lang="en-US" altLang="zh-CN" sz="2280" b="1" i="1">
                        <a:latin typeface="Cambria Math"/>
                      </a:rPr>
                      <m:t>𝟎</m:t>
                    </m:r>
                    <m:r>
                      <a:rPr lang="en-US" altLang="zh-CN" sz="2280" b="1" i="1">
                        <a:latin typeface="Cambria Math"/>
                      </a:rPr>
                      <m:t>∈</m:t>
                    </m:r>
                    <m:r>
                      <a:rPr lang="en-US" altLang="zh-CN" sz="2280" b="1" i="1">
                        <a:latin typeface="Cambria Math"/>
                      </a:rPr>
                      <m:t>𝒊𝒏𝒕</m:t>
                    </m:r>
                    <m:r>
                      <a:rPr lang="en-US" altLang="zh-CN" sz="2280" b="1" i="1">
                        <a:latin typeface="Cambria Math"/>
                      </a:rPr>
                      <m:t> </m:t>
                    </m:r>
                    <m:r>
                      <a:rPr lang="en-US" altLang="zh-CN" sz="2280" b="1" i="1">
                        <a:latin typeface="Cambria Math"/>
                      </a:rPr>
                      <m:t>𝒉</m:t>
                    </m:r>
                    <m:d>
                      <m:dPr>
                        <m:ctrlPr>
                          <a:rPr lang="en-US" altLang="zh-CN" sz="2280" b="1" i="1">
                            <a:latin typeface="Cambria Math" panose="02040503050406030204" pitchFamily="18" charset="0"/>
                          </a:rPr>
                        </m:ctrlPr>
                      </m:dPr>
                      <m:e>
                        <m:r>
                          <a:rPr lang="en-US" altLang="zh-CN" sz="2280" b="1" i="1">
                            <a:latin typeface="Cambria Math"/>
                          </a:rPr>
                          <m:t>𝑿</m:t>
                        </m:r>
                      </m:e>
                    </m:d>
                    <m:r>
                      <a:rPr lang="en-US" altLang="zh-CN" sz="2280" b="1" i="1">
                        <a:latin typeface="Cambria Math"/>
                      </a:rPr>
                      <m:t>,</m:t>
                    </m:r>
                    <m:r>
                      <a:rPr lang="zh-CN" altLang="en-US" sz="2280" i="1">
                        <a:latin typeface="Cambria Math"/>
                      </a:rPr>
                      <m:t>这里</m:t>
                    </m:r>
                    <m:r>
                      <a:rPr lang="en-US" altLang="zh-CN" sz="2280" b="1" i="1">
                        <a:latin typeface="Cambria Math"/>
                      </a:rPr>
                      <m:t>𝒉</m:t>
                    </m:r>
                    <m:d>
                      <m:dPr>
                        <m:ctrlPr>
                          <a:rPr lang="en-US" altLang="zh-CN" sz="2280" b="1" i="1">
                            <a:latin typeface="Cambria Math" panose="02040503050406030204" pitchFamily="18" charset="0"/>
                          </a:rPr>
                        </m:ctrlPr>
                      </m:dPr>
                      <m:e>
                        <m:r>
                          <a:rPr lang="en-US" altLang="zh-CN" sz="2280" b="1" i="1">
                            <a:latin typeface="Cambria Math"/>
                          </a:rPr>
                          <m:t>𝑿</m:t>
                        </m:r>
                      </m:e>
                    </m:d>
                    <m:r>
                      <a:rPr lang="en-US" altLang="zh-CN" sz="2280" b="1" i="1">
                        <a:latin typeface="Cambria Math"/>
                      </a:rPr>
                      <m:t>={</m:t>
                    </m:r>
                    <m:r>
                      <a:rPr lang="en-US" altLang="zh-CN" sz="2280" b="1" i="1">
                        <a:latin typeface="Cambria Math"/>
                      </a:rPr>
                      <m:t>𝒉</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r>
                      <a:rPr lang="en-US" altLang="zh-CN" sz="2280" b="1" i="1">
                        <a:latin typeface="Cambria Math"/>
                      </a:rPr>
                      <m:t>𝒙</m:t>
                    </m:r>
                    <m:r>
                      <a:rPr lang="en-US" altLang="zh-CN" sz="2280" b="1" i="1">
                        <a:latin typeface="Cambria Math"/>
                      </a:rPr>
                      <m:t>∈</m:t>
                    </m:r>
                    <m:r>
                      <a:rPr lang="en-US" altLang="zh-CN" sz="2280" b="1" i="1">
                        <a:latin typeface="Cambria Math"/>
                      </a:rPr>
                      <m:t>𝑿</m:t>
                    </m:r>
                    <m:r>
                      <a:rPr lang="en-US" altLang="zh-CN" sz="2280" b="1" i="1">
                        <a:latin typeface="Cambria Math"/>
                      </a:rPr>
                      <m:t>}</m:t>
                    </m:r>
                  </m:oMath>
                </a14:m>
                <a:r>
                  <a:rPr lang="en-US" altLang="zh-CN" sz="2280" dirty="0"/>
                  <a:t>,</a:t>
                </a:r>
                <a:r>
                  <a:rPr lang="zh-CN" altLang="en-US" sz="2280" dirty="0"/>
                  <a:t>则</a:t>
                </a:r>
                <a14:m>
                  <m:oMath xmlns:m="http://schemas.openxmlformats.org/officeDocument/2006/math">
                    <m:r>
                      <a:rPr lang="en-US" altLang="zh-CN" sz="2280" b="1" i="1" dirty="0">
                        <a:latin typeface="Cambria Math"/>
                      </a:rPr>
                      <m:t>𝒊𝒏𝒇</m:t>
                    </m:r>
                    <m:d>
                      <m:dPr>
                        <m:begChr m:val="{"/>
                        <m:endChr m:val="}"/>
                        <m:ctrlPr>
                          <a:rPr lang="en-US" altLang="zh-CN" sz="2280" b="1" i="1" dirty="0">
                            <a:latin typeface="Cambria Math" panose="02040503050406030204" pitchFamily="18" charset="0"/>
                          </a:rPr>
                        </m:ctrlPr>
                      </m:dPr>
                      <m:e>
                        <m:r>
                          <a:rPr lang="en-US" altLang="zh-CN" sz="2280" b="1" i="1" dirty="0">
                            <a:latin typeface="Cambria Math"/>
                          </a:rPr>
                          <m:t>𝒇</m:t>
                        </m:r>
                        <m:d>
                          <m:dPr>
                            <m:ctrlPr>
                              <a:rPr lang="en-US" altLang="zh-CN" sz="2280" b="1" i="1" dirty="0">
                                <a:latin typeface="Cambria Math" panose="02040503050406030204" pitchFamily="18" charset="0"/>
                              </a:rPr>
                            </m:ctrlPr>
                          </m:dPr>
                          <m:e>
                            <m:r>
                              <a:rPr lang="en-US" altLang="zh-CN" sz="2280" b="1" i="1" dirty="0">
                                <a:latin typeface="Cambria Math"/>
                              </a:rPr>
                              <m:t>𝒙</m:t>
                            </m:r>
                          </m:e>
                        </m:d>
                        <m:r>
                          <a:rPr lang="en-US" altLang="zh-CN" sz="2280" b="1" i="1" dirty="0">
                            <a:latin typeface="Cambria Math"/>
                          </a:rPr>
                          <m:t>:</m:t>
                        </m:r>
                        <m:r>
                          <a:rPr lang="en-US" altLang="zh-CN" sz="2280" b="1" i="1" dirty="0">
                            <a:latin typeface="Cambria Math"/>
                          </a:rPr>
                          <m:t>𝒙</m:t>
                        </m:r>
                        <m:r>
                          <a:rPr lang="en-US" altLang="zh-CN" sz="2280" b="1" i="1" dirty="0">
                            <a:latin typeface="Cambria Math"/>
                          </a:rPr>
                          <m:t>∈</m:t>
                        </m:r>
                        <m:r>
                          <a:rPr lang="en-US" altLang="zh-CN" sz="2280" b="1" i="1" dirty="0">
                            <a:latin typeface="Cambria Math"/>
                          </a:rPr>
                          <m:t>𝑿</m:t>
                        </m:r>
                        <m:r>
                          <a:rPr lang="en-US" altLang="zh-CN" sz="2280" b="1" i="1" dirty="0">
                            <a:latin typeface="Cambria Math"/>
                          </a:rPr>
                          <m:t>, </m:t>
                        </m:r>
                        <m:r>
                          <a:rPr lang="en-US" altLang="zh-CN" sz="2280" b="1" i="1" dirty="0">
                            <a:latin typeface="Cambria Math"/>
                          </a:rPr>
                          <m:t>𝒈</m:t>
                        </m:r>
                        <m:d>
                          <m:dPr>
                            <m:ctrlPr>
                              <a:rPr lang="en-US" altLang="zh-CN" sz="2280" b="1" i="1" dirty="0">
                                <a:latin typeface="Cambria Math" panose="02040503050406030204" pitchFamily="18" charset="0"/>
                              </a:rPr>
                            </m:ctrlPr>
                          </m:dPr>
                          <m:e>
                            <m:r>
                              <a:rPr lang="en-US" altLang="zh-CN" sz="2280" b="1" i="1" dirty="0">
                                <a:latin typeface="Cambria Math"/>
                              </a:rPr>
                              <m:t>𝒙</m:t>
                            </m:r>
                          </m:e>
                        </m:d>
                        <m:r>
                          <a:rPr lang="en-US" altLang="zh-CN" sz="2280" b="1" i="1" dirty="0">
                            <a:latin typeface="Cambria Math"/>
                          </a:rPr>
                          <m:t>≤</m:t>
                        </m:r>
                        <m:r>
                          <a:rPr lang="en-US" altLang="zh-CN" sz="2280" b="1" i="1" dirty="0">
                            <a:latin typeface="Cambria Math"/>
                          </a:rPr>
                          <m:t>𝟎</m:t>
                        </m:r>
                        <m:r>
                          <a:rPr lang="en-US" altLang="zh-CN" sz="2280" b="1" i="1" dirty="0">
                            <a:latin typeface="Cambria Math"/>
                          </a:rPr>
                          <m:t>,</m:t>
                        </m:r>
                        <m:r>
                          <a:rPr lang="en-US" altLang="zh-CN" sz="2280" b="1" i="1" dirty="0">
                            <a:latin typeface="Cambria Math"/>
                          </a:rPr>
                          <m:t>𝒉</m:t>
                        </m:r>
                        <m:d>
                          <m:dPr>
                            <m:ctrlPr>
                              <a:rPr lang="en-US" altLang="zh-CN" sz="2280" b="1" i="1" dirty="0">
                                <a:latin typeface="Cambria Math" panose="02040503050406030204" pitchFamily="18" charset="0"/>
                              </a:rPr>
                            </m:ctrlPr>
                          </m:dPr>
                          <m:e>
                            <m:r>
                              <a:rPr lang="en-US" altLang="zh-CN" sz="2280" b="1" i="1" dirty="0">
                                <a:latin typeface="Cambria Math"/>
                              </a:rPr>
                              <m:t>𝒙</m:t>
                            </m:r>
                          </m:e>
                        </m:d>
                        <m:r>
                          <a:rPr lang="en-US" altLang="zh-CN" sz="2280" b="1" i="1" dirty="0">
                            <a:latin typeface="Cambria Math"/>
                          </a:rPr>
                          <m:t>=</m:t>
                        </m:r>
                        <m:r>
                          <a:rPr lang="en-US" altLang="zh-CN" sz="2280" b="1" i="1" dirty="0">
                            <a:latin typeface="Cambria Math"/>
                          </a:rPr>
                          <m:t>𝟎</m:t>
                        </m:r>
                      </m:e>
                    </m:d>
                    <m:r>
                      <a:rPr lang="en-US" altLang="zh-CN" sz="2280" b="1" i="1" dirty="0">
                        <a:latin typeface="Cambria Math"/>
                      </a:rPr>
                      <m:t>=</m:t>
                    </m:r>
                    <m:r>
                      <a:rPr lang="en-US" altLang="zh-CN" sz="2280" b="1" i="1" dirty="0">
                        <a:latin typeface="Cambria Math"/>
                      </a:rPr>
                      <m:t>𝒔𝒖𝒑</m:t>
                    </m:r>
                    <m:d>
                      <m:dPr>
                        <m:endChr m:val="}"/>
                        <m:ctrlPr>
                          <a:rPr lang="en-US" altLang="zh-CN" sz="2280" b="1" i="1" dirty="0">
                            <a:latin typeface="Cambria Math" panose="02040503050406030204" pitchFamily="18" charset="0"/>
                          </a:rPr>
                        </m:ctrlPr>
                      </m:dPr>
                      <m:e>
                        <m:r>
                          <a:rPr lang="en-US" altLang="zh-CN" sz="2280" b="1" i="1" dirty="0">
                            <a:latin typeface="Cambria Math"/>
                          </a:rPr>
                          <m:t>𝜽</m:t>
                        </m:r>
                        <m:d>
                          <m:dPr>
                            <m:ctrlPr>
                              <a:rPr lang="en-US" altLang="zh-CN" sz="2280" b="1" i="1" dirty="0">
                                <a:latin typeface="Cambria Math" panose="02040503050406030204" pitchFamily="18" charset="0"/>
                              </a:rPr>
                            </m:ctrlPr>
                          </m:dPr>
                          <m:e>
                            <m:r>
                              <a:rPr lang="en-US" altLang="zh-CN" sz="2280" b="1" i="1" dirty="0">
                                <a:latin typeface="Cambria Math"/>
                              </a:rPr>
                              <m:t>𝒖</m:t>
                            </m:r>
                            <m:r>
                              <a:rPr lang="en-US" altLang="zh-CN" sz="2280" b="1" i="1" dirty="0">
                                <a:latin typeface="Cambria Math"/>
                              </a:rPr>
                              <m:t>,</m:t>
                            </m:r>
                            <m:r>
                              <a:rPr lang="en-US" altLang="zh-CN" sz="2280" b="1" i="1" dirty="0">
                                <a:latin typeface="Cambria Math"/>
                              </a:rPr>
                              <m:t>𝒗</m:t>
                            </m:r>
                          </m:e>
                        </m:d>
                        <m:r>
                          <a:rPr lang="en-US" altLang="zh-CN" sz="2280" b="1" i="1" dirty="0">
                            <a:latin typeface="Cambria Math"/>
                          </a:rPr>
                          <m:t>:</m:t>
                        </m:r>
                        <m:r>
                          <a:rPr lang="en-US" altLang="zh-CN" sz="2280" b="1" i="1" dirty="0">
                            <a:latin typeface="Cambria Math"/>
                          </a:rPr>
                          <m:t>𝒖</m:t>
                        </m:r>
                        <m:r>
                          <a:rPr lang="en-US" altLang="zh-CN" sz="2280" b="1" i="1" dirty="0">
                            <a:latin typeface="Cambria Math"/>
                          </a:rPr>
                          <m:t>≥</m:t>
                        </m:r>
                        <m:r>
                          <a:rPr lang="en-US" altLang="zh-CN" sz="2280" b="1" i="1" dirty="0">
                            <a:latin typeface="Cambria Math"/>
                          </a:rPr>
                          <m:t>𝟎</m:t>
                        </m:r>
                      </m:e>
                    </m:d>
                  </m:oMath>
                </a14:m>
                <a:r>
                  <a:rPr lang="en-US" altLang="zh-CN" sz="2280" dirty="0"/>
                  <a:t>,</a:t>
                </a:r>
                <a:r>
                  <a:rPr lang="zh-CN" altLang="en-US" sz="2280" dirty="0"/>
                  <a:t>而且如果下确界是有限值，则</a:t>
                </a:r>
                <a14:m>
                  <m:oMath xmlns:m="http://schemas.openxmlformats.org/officeDocument/2006/math">
                    <m:r>
                      <a:rPr lang="zh-CN" altLang="en-US" sz="2280" b="1" i="1">
                        <a:latin typeface="Cambria Math"/>
                      </a:rPr>
                      <m:t>在</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𝒖</m:t>
                            </m:r>
                          </m:e>
                        </m:acc>
                        <m:r>
                          <a:rPr lang="en-US" altLang="zh-CN" sz="2280" b="1" i="1">
                            <a:latin typeface="Cambria Math"/>
                          </a:rPr>
                          <m:t>≥</m:t>
                        </m:r>
                        <m:r>
                          <a:rPr lang="en-US" altLang="zh-CN" sz="2280" b="1" i="1">
                            <a:latin typeface="Cambria Math"/>
                          </a:rPr>
                          <m:t>𝟎</m:t>
                        </m:r>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𝒗</m:t>
                            </m:r>
                          </m:e>
                        </m:acc>
                      </m:e>
                    </m:d>
                  </m:oMath>
                </a14:m>
                <a:r>
                  <a:rPr lang="zh-CN" altLang="en-US" sz="2280" dirty="0"/>
                  <a:t>点达到</a:t>
                </a:r>
                <a14:m>
                  <m:oMath xmlns:m="http://schemas.openxmlformats.org/officeDocument/2006/math">
                    <m:r>
                      <a:rPr lang="en-US" altLang="zh-CN" sz="2280" b="1" i="1">
                        <a:latin typeface="Cambria Math"/>
                      </a:rPr>
                      <m:t>𝒔𝒖𝒑</m:t>
                    </m:r>
                    <m:r>
                      <a:rPr lang="en-US" altLang="zh-CN" sz="2280" b="1" i="1">
                        <a:latin typeface="Cambria Math"/>
                      </a:rPr>
                      <m:t>{</m:t>
                    </m:r>
                    <m:r>
                      <a:rPr lang="en-US" altLang="zh-CN" sz="2280" b="1" i="1">
                        <a:latin typeface="Cambria Math"/>
                      </a:rPr>
                      <m:t>𝜽</m:t>
                    </m:r>
                    <m:d>
                      <m:dPr>
                        <m:ctrlPr>
                          <a:rPr lang="en-US" altLang="zh-CN" sz="2280" b="1" i="1">
                            <a:latin typeface="Cambria Math" panose="02040503050406030204" pitchFamily="18" charset="0"/>
                          </a:rPr>
                        </m:ctrlPr>
                      </m:dPr>
                      <m:e>
                        <m:r>
                          <a:rPr lang="en-US" altLang="zh-CN" sz="2280" b="1" i="1">
                            <a:latin typeface="Cambria Math"/>
                          </a:rPr>
                          <m:t>𝒖</m:t>
                        </m:r>
                        <m:r>
                          <a:rPr lang="en-US" altLang="zh-CN" sz="2280" b="1" i="1">
                            <a:latin typeface="Cambria Math"/>
                          </a:rPr>
                          <m:t>,</m:t>
                        </m:r>
                        <m:r>
                          <a:rPr lang="en-US" altLang="zh-CN" sz="2280" b="1" i="1">
                            <a:latin typeface="Cambria Math"/>
                          </a:rPr>
                          <m:t>𝒗</m:t>
                        </m:r>
                      </m:e>
                    </m:d>
                    <m:r>
                      <a:rPr lang="en-US" altLang="zh-CN" sz="2280" b="1" i="1">
                        <a:latin typeface="Cambria Math"/>
                      </a:rPr>
                      <m:t>:</m:t>
                    </m:r>
                    <m:r>
                      <a:rPr lang="en-US" altLang="zh-CN" sz="2280" b="1" i="1">
                        <a:latin typeface="Cambria Math"/>
                      </a:rPr>
                      <m:t>𝒖</m:t>
                    </m:r>
                    <m:r>
                      <a:rPr lang="en-US" altLang="zh-CN" sz="2280" b="1" i="1">
                        <a:latin typeface="Cambria Math"/>
                      </a:rPr>
                      <m:t>≥</m:t>
                    </m:r>
                    <m:r>
                      <a:rPr lang="en-US" altLang="zh-CN" sz="2280" b="1" i="1">
                        <a:latin typeface="Cambria Math"/>
                      </a:rPr>
                      <m:t>𝟎</m:t>
                    </m:r>
                    <m:r>
                      <a:rPr lang="en-US" altLang="zh-CN" sz="2280" b="1" i="1">
                        <a:latin typeface="Cambria Math"/>
                      </a:rPr>
                      <m:t>}</m:t>
                    </m:r>
                  </m:oMath>
                </a14:m>
                <a:r>
                  <a:rPr lang="en-US" altLang="zh-CN" sz="2280" dirty="0"/>
                  <a:t>,</a:t>
                </a:r>
                <a:r>
                  <a:rPr lang="zh-CN" altLang="en-US" sz="2280" dirty="0"/>
                  <a:t>如果下确界在</a:t>
                </a:r>
                <a14:m>
                  <m:oMath xmlns:m="http://schemas.openxmlformats.org/officeDocument/2006/math">
                    <m:acc>
                      <m:accPr>
                        <m:chr m:val="̅"/>
                        <m:ctrlPr>
                          <a:rPr lang="en-US" altLang="zh-CN" sz="2280" b="1" i="1">
                            <a:latin typeface="Cambria Math" panose="02040503050406030204" pitchFamily="18" charset="0"/>
                          </a:rPr>
                        </m:ctrlPr>
                      </m:accPr>
                      <m:e>
                        <m:r>
                          <a:rPr lang="en-US" altLang="zh-CN" sz="2280" b="1" i="1">
                            <a:latin typeface="Cambria Math"/>
                          </a:rPr>
                          <m:t>𝒙</m:t>
                        </m:r>
                      </m:e>
                    </m:acc>
                  </m:oMath>
                </a14:m>
                <a:r>
                  <a:rPr lang="zh-CN" altLang="en-US" sz="2280" dirty="0"/>
                  <a:t>点达到，则</a:t>
                </a:r>
                <a14:m>
                  <m:oMath xmlns:m="http://schemas.openxmlformats.org/officeDocument/2006/math">
                    <m:sSup>
                      <m:sSupPr>
                        <m:ctrlPr>
                          <a:rPr lang="en-US" altLang="zh-CN" sz="2280" b="1" i="1" dirty="0">
                            <a:latin typeface="Cambria Math" panose="02040503050406030204" pitchFamily="18" charset="0"/>
                          </a:rPr>
                        </m:ctrlPr>
                      </m:sSupPr>
                      <m:e>
                        <m:acc>
                          <m:accPr>
                            <m:chr m:val="̅"/>
                            <m:ctrlPr>
                              <a:rPr lang="en-US" altLang="zh-CN" sz="2280" b="1" i="1">
                                <a:latin typeface="Cambria Math" panose="02040503050406030204" pitchFamily="18" charset="0"/>
                              </a:rPr>
                            </m:ctrlPr>
                          </m:accPr>
                          <m:e>
                            <m:r>
                              <a:rPr lang="en-US" altLang="zh-CN" sz="2280" b="1" i="1">
                                <a:latin typeface="Cambria Math"/>
                              </a:rPr>
                              <m:t>𝒖</m:t>
                            </m:r>
                          </m:e>
                        </m:acc>
                      </m:e>
                      <m:sup>
                        <m:r>
                          <a:rPr lang="en-US" altLang="zh-CN" sz="2280" b="1" i="1" dirty="0">
                            <a:latin typeface="Cambria Math"/>
                          </a:rPr>
                          <m:t>𝑻</m:t>
                        </m:r>
                      </m:sup>
                    </m:sSup>
                    <m:r>
                      <a:rPr lang="en-US" altLang="zh-CN" sz="2280" b="1" i="1" dirty="0">
                        <a:latin typeface="Cambria Math"/>
                      </a:rPr>
                      <m:t>𝒈</m:t>
                    </m:r>
                    <m:d>
                      <m:dPr>
                        <m:ctrlPr>
                          <a:rPr lang="en-US" altLang="zh-CN" sz="2280" b="1" i="1" dirty="0">
                            <a:latin typeface="Cambria Math" panose="02040503050406030204" pitchFamily="18" charset="0"/>
                          </a:rPr>
                        </m:ctrlPr>
                      </m:dPr>
                      <m:e>
                        <m:acc>
                          <m:accPr>
                            <m:chr m:val="̅"/>
                            <m:ctrlPr>
                              <a:rPr lang="en-US" altLang="zh-CN" sz="2280" b="1" i="1" dirty="0">
                                <a:latin typeface="Cambria Math" panose="02040503050406030204" pitchFamily="18" charset="0"/>
                              </a:rPr>
                            </m:ctrlPr>
                          </m:accPr>
                          <m:e>
                            <m:r>
                              <a:rPr lang="en-US" altLang="zh-CN" sz="2280" b="1" i="1" dirty="0">
                                <a:latin typeface="Cambria Math"/>
                              </a:rPr>
                              <m:t>𝒙</m:t>
                            </m:r>
                          </m:e>
                        </m:acc>
                      </m:e>
                    </m:d>
                    <m:r>
                      <a:rPr lang="en-US" altLang="zh-CN" sz="2280" b="1" i="1" dirty="0">
                        <a:latin typeface="Cambria Math"/>
                      </a:rPr>
                      <m:t>=</m:t>
                    </m:r>
                    <m:r>
                      <a:rPr lang="en-US" altLang="zh-CN" sz="2280" b="1" i="1" dirty="0">
                        <a:latin typeface="Cambria Math"/>
                      </a:rPr>
                      <m:t>𝟎</m:t>
                    </m:r>
                  </m:oMath>
                </a14:m>
                <a:endParaRPr lang="zh-CN" altLang="en-US" sz="228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541" r="-8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2660"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zh-CN" altLang="en-US" sz="2280" dirty="0"/>
                  <a:t>上述定理表明，原问题和对偶问题在某些条件下其目标函数值是一样的，这等价于鞍点问题的存在性</a:t>
                </a:r>
                <a:endParaRPr lang="en-US" altLang="zh-CN" sz="2280" dirty="0"/>
              </a:p>
              <a:p>
                <a:r>
                  <a:rPr lang="zh-CN" altLang="en-US" sz="2280" dirty="0"/>
                  <a:t>给定原问题</a:t>
                </a:r>
                <a14:m>
                  <m:oMath xmlns:m="http://schemas.openxmlformats.org/officeDocument/2006/math">
                    <m:r>
                      <a:rPr lang="en-US" altLang="zh-CN" sz="2280" b="1" i="1">
                        <a:latin typeface="Cambria Math"/>
                      </a:rPr>
                      <m:t>𝑷</m:t>
                    </m:r>
                  </m:oMath>
                </a14:m>
                <a:r>
                  <a:rPr lang="en-US" altLang="zh-CN" sz="2280" dirty="0"/>
                  <a:t>,</a:t>
                </a:r>
                <a:r>
                  <a:rPr lang="zh-CN" altLang="en-US" sz="2280" dirty="0"/>
                  <a:t>定义拉格朗日函数</a:t>
                </a:r>
                <a14:m>
                  <m:oMath xmlns:m="http://schemas.openxmlformats.org/officeDocument/2006/math">
                    <m:r>
                      <a:rPr lang="en-US" altLang="zh-CN" sz="2280" b="1" i="1">
                        <a:latin typeface="Cambria Math"/>
                      </a:rPr>
                      <m:t>𝝓</m:t>
                    </m:r>
                    <m:d>
                      <m:dPr>
                        <m:ctrlPr>
                          <a:rPr lang="en-US" altLang="zh-CN" sz="2280" b="1" i="1">
                            <a:latin typeface="Cambria Math" panose="02040503050406030204" pitchFamily="18" charset="0"/>
                          </a:rPr>
                        </m:ctrlPr>
                      </m:dPr>
                      <m:e>
                        <m:r>
                          <a:rPr lang="en-US" altLang="zh-CN" sz="2280" b="1" i="1">
                            <a:latin typeface="Cambria Math"/>
                          </a:rPr>
                          <m:t>𝒙</m:t>
                        </m:r>
                        <m:r>
                          <a:rPr lang="en-US" altLang="zh-CN" sz="2280" b="1" i="1">
                            <a:latin typeface="Cambria Math"/>
                          </a:rPr>
                          <m:t>,</m:t>
                        </m:r>
                        <m:r>
                          <a:rPr lang="en-US" altLang="zh-CN" sz="2280" b="1" i="1">
                            <a:latin typeface="Cambria Math"/>
                          </a:rPr>
                          <m:t>𝒖</m:t>
                        </m:r>
                        <m:r>
                          <a:rPr lang="en-US" altLang="zh-CN" sz="2280" b="1" i="1">
                            <a:latin typeface="Cambria Math"/>
                          </a:rPr>
                          <m:t>,</m:t>
                        </m:r>
                        <m:r>
                          <a:rPr lang="en-US" altLang="zh-CN" sz="2280" b="1" i="1">
                            <a:latin typeface="Cambria Math"/>
                          </a:rPr>
                          <m:t>𝒗</m:t>
                        </m:r>
                      </m:e>
                    </m:d>
                    <m:r>
                      <a:rPr lang="en-US" altLang="zh-CN" sz="2280" b="1" i="1">
                        <a:latin typeface="Cambria Math"/>
                      </a:rPr>
                      <m:t>=</m:t>
                    </m:r>
                    <m:r>
                      <a:rPr lang="en-US" altLang="zh-CN" sz="2280" b="1" i="1">
                        <a:latin typeface="Cambria Math"/>
                      </a:rPr>
                      <m:t>𝒇</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𝒖</m:t>
                        </m:r>
                      </m:e>
                      <m:sup>
                        <m:r>
                          <a:rPr lang="en-US" altLang="zh-CN" sz="2280" b="1" i="1">
                            <a:latin typeface="Cambria Math"/>
                          </a:rPr>
                          <m:t>𝑻</m:t>
                        </m:r>
                      </m:sup>
                    </m:sSup>
                    <m:r>
                      <a:rPr lang="en-US" altLang="zh-CN" sz="2280" b="1" i="1">
                        <a:latin typeface="Cambria Math"/>
                      </a:rPr>
                      <m:t>𝒈</m:t>
                    </m:r>
                    <m:d>
                      <m:dPr>
                        <m:ctrlPr>
                          <a:rPr lang="en-US" altLang="zh-CN" sz="2280" b="1" i="1">
                            <a:latin typeface="Cambria Math" panose="02040503050406030204" pitchFamily="18" charset="0"/>
                          </a:rPr>
                        </m:ctrlPr>
                      </m:dPr>
                      <m:e>
                        <m:r>
                          <a:rPr lang="en-US" altLang="zh-CN" sz="2280" b="1" i="1">
                            <a:latin typeface="Cambria Math"/>
                          </a:rPr>
                          <m:t>𝒙</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𝒗</m:t>
                        </m:r>
                      </m:e>
                      <m:sup>
                        <m:r>
                          <a:rPr lang="en-US" altLang="zh-CN" sz="2280" b="1" i="1">
                            <a:latin typeface="Cambria Math"/>
                          </a:rPr>
                          <m:t>𝑻</m:t>
                        </m:r>
                      </m:sup>
                    </m:sSup>
                    <m:r>
                      <a:rPr lang="en-US" altLang="zh-CN" sz="2280" b="1" i="1">
                        <a:latin typeface="Cambria Math"/>
                      </a:rPr>
                      <m:t>𝒉</m:t>
                    </m:r>
                    <m:r>
                      <a:rPr lang="en-US" altLang="zh-CN" sz="2280" b="1" i="1">
                        <a:latin typeface="Cambria Math"/>
                      </a:rPr>
                      <m:t>(</m:t>
                    </m:r>
                    <m:r>
                      <a:rPr lang="en-US" altLang="zh-CN" sz="2280" b="1" i="1">
                        <a:latin typeface="Cambria Math"/>
                      </a:rPr>
                      <m:t>𝒙</m:t>
                    </m:r>
                    <m:r>
                      <a:rPr lang="en-US" altLang="zh-CN" sz="2280" b="1" i="1">
                        <a:latin typeface="Cambria Math"/>
                      </a:rPr>
                      <m:t>)</m:t>
                    </m:r>
                  </m:oMath>
                </a14:m>
                <a:r>
                  <a:rPr lang="en-US" altLang="zh-CN" sz="2280" dirty="0"/>
                  <a:t>,</a:t>
                </a:r>
                <a:r>
                  <a:rPr lang="zh-CN" altLang="en-US" sz="2280" dirty="0"/>
                  <a:t>其解</a:t>
                </a:r>
                <a14:m>
                  <m:oMath xmlns:m="http://schemas.openxmlformats.org/officeDocument/2006/math">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𝒙</m:t>
                        </m:r>
                      </m:e>
                    </m:acc>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𝒖</m:t>
                        </m:r>
                      </m:e>
                    </m:acc>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𝒗</m:t>
                        </m:r>
                      </m:e>
                    </m:acc>
                    <m:r>
                      <a:rPr lang="en-US" altLang="zh-CN" sz="2280" b="1" i="1">
                        <a:latin typeface="Cambria Math"/>
                      </a:rPr>
                      <m:t>)</m:t>
                    </m:r>
                  </m:oMath>
                </a14:m>
                <a:r>
                  <a:rPr lang="zh-CN" altLang="en-US" sz="2280" dirty="0"/>
                  <a:t>称为</a:t>
                </a:r>
                <a:r>
                  <a:rPr lang="zh-CN" altLang="en-US" sz="2280" dirty="0">
                    <a:solidFill>
                      <a:srgbClr val="FF0000"/>
                    </a:solidFill>
                  </a:rPr>
                  <a:t>拉格朗日函数的鞍点</a:t>
                </a:r>
                <a:r>
                  <a:rPr lang="zh-CN" altLang="en-US" sz="2280" dirty="0"/>
                  <a:t>，如果</a:t>
                </a:r>
                <a14:m>
                  <m:oMath xmlns:m="http://schemas.openxmlformats.org/officeDocument/2006/math">
                    <m:acc>
                      <m:accPr>
                        <m:chr m:val="̅"/>
                        <m:ctrlPr>
                          <a:rPr lang="en-US" altLang="zh-CN" sz="2280" b="1" i="1">
                            <a:latin typeface="Cambria Math" panose="02040503050406030204" pitchFamily="18" charset="0"/>
                          </a:rPr>
                        </m:ctrlPr>
                      </m:accPr>
                      <m:e>
                        <m:r>
                          <a:rPr lang="en-US" altLang="zh-CN" sz="2280" b="1" i="1">
                            <a:latin typeface="Cambria Math"/>
                          </a:rPr>
                          <m:t>𝒙</m:t>
                        </m:r>
                      </m:e>
                    </m:acc>
                    <m:r>
                      <a:rPr lang="en-US" altLang="zh-CN" sz="2280" b="1" i="1" dirty="0">
                        <a:latin typeface="Cambria Math"/>
                      </a:rPr>
                      <m:t>∈</m:t>
                    </m:r>
                    <m:r>
                      <a:rPr lang="en-US" altLang="zh-CN" sz="2280" b="1" i="1" dirty="0">
                        <a:latin typeface="Cambria Math"/>
                      </a:rPr>
                      <m:t>𝑿</m:t>
                    </m:r>
                    <m:r>
                      <a:rPr lang="en-US" altLang="zh-CN" sz="2280" b="1" i="1" dirty="0">
                        <a:latin typeface="Cambria Math"/>
                      </a:rPr>
                      <m:t>,</m:t>
                    </m:r>
                    <m:acc>
                      <m:accPr>
                        <m:chr m:val="̅"/>
                        <m:ctrlPr>
                          <a:rPr lang="en-US" altLang="zh-CN" sz="2280" b="1" i="1" dirty="0">
                            <a:latin typeface="Cambria Math" panose="02040503050406030204" pitchFamily="18" charset="0"/>
                          </a:rPr>
                        </m:ctrlPr>
                      </m:accPr>
                      <m:e>
                        <m:r>
                          <a:rPr lang="en-US" altLang="zh-CN" sz="2280" b="1" i="1" dirty="0">
                            <a:latin typeface="Cambria Math"/>
                          </a:rPr>
                          <m:t>𝒖</m:t>
                        </m:r>
                      </m:e>
                    </m:acc>
                    <m:r>
                      <a:rPr lang="en-US" altLang="zh-CN" sz="2280" b="1" i="1" dirty="0">
                        <a:latin typeface="Cambria Math"/>
                      </a:rPr>
                      <m:t>≥</m:t>
                    </m:r>
                    <m:r>
                      <a:rPr lang="en-US" altLang="zh-CN" sz="2280" b="1" i="1" dirty="0">
                        <a:latin typeface="Cambria Math"/>
                      </a:rPr>
                      <m:t>𝟎</m:t>
                    </m:r>
                    <m:r>
                      <a:rPr lang="en-US" altLang="zh-CN" sz="2280" b="1" i="1" dirty="0">
                        <a:latin typeface="Cambria Math"/>
                      </a:rPr>
                      <m:t>,</m:t>
                    </m:r>
                    <m:r>
                      <a:rPr lang="en-US" altLang="zh-CN" sz="2280" b="1" i="1" dirty="0">
                        <a:latin typeface="Cambria Math"/>
                      </a:rPr>
                      <m:t>且</m:t>
                    </m:r>
                    <m:r>
                      <a:rPr lang="en-US" altLang="zh-CN" sz="2280" i="1">
                        <a:latin typeface="Cambria Math"/>
                      </a:rPr>
                      <m:t>𝝓</m:t>
                    </m:r>
                    <m:d>
                      <m:dPr>
                        <m:ctrlPr>
                          <a:rPr lang="en-US" altLang="zh-CN" sz="2280"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i="1">
                                <a:latin typeface="Cambria Math"/>
                              </a:rPr>
                              <m:t>𝒙</m:t>
                            </m:r>
                          </m:e>
                        </m:acc>
                        <m:r>
                          <a:rPr lang="en-US" altLang="zh-CN" sz="2280" i="1">
                            <a:latin typeface="Cambria Math"/>
                          </a:rPr>
                          <m:t>,</m:t>
                        </m:r>
                        <m:r>
                          <a:rPr lang="en-US" altLang="zh-CN" sz="2280" i="1">
                            <a:latin typeface="Cambria Math"/>
                          </a:rPr>
                          <m:t>𝒖</m:t>
                        </m:r>
                        <m:r>
                          <a:rPr lang="en-US" altLang="zh-CN" sz="2280" i="1">
                            <a:latin typeface="Cambria Math"/>
                          </a:rPr>
                          <m:t>,</m:t>
                        </m:r>
                        <m:r>
                          <a:rPr lang="en-US" altLang="zh-CN" sz="2280" i="1">
                            <a:latin typeface="Cambria Math"/>
                          </a:rPr>
                          <m:t>𝒗</m:t>
                        </m:r>
                      </m:e>
                    </m:d>
                    <m:r>
                      <a:rPr lang="en-US" altLang="zh-CN" sz="2280" b="1" i="1">
                        <a:latin typeface="Cambria Math"/>
                      </a:rPr>
                      <m:t>≤</m:t>
                    </m:r>
                    <m:r>
                      <a:rPr lang="en-US" altLang="zh-CN" sz="2280" i="1">
                        <a:latin typeface="Cambria Math"/>
                      </a:rPr>
                      <m:t>𝝓</m:t>
                    </m:r>
                    <m:d>
                      <m:dPr>
                        <m:ctrlPr>
                          <a:rPr lang="en-US" altLang="zh-CN" sz="2280"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i="1">
                                <a:latin typeface="Cambria Math"/>
                              </a:rPr>
                              <m:t>𝒙</m:t>
                            </m:r>
                          </m:e>
                        </m:acc>
                        <m:r>
                          <a:rPr lang="en-US" altLang="zh-CN" sz="2280" i="1">
                            <a:latin typeface="Cambria Math"/>
                          </a:rPr>
                          <m:t>,</m:t>
                        </m:r>
                        <m:acc>
                          <m:accPr>
                            <m:chr m:val="̅"/>
                            <m:ctrlPr>
                              <a:rPr lang="en-US" altLang="zh-CN" sz="2280" b="1" i="1" dirty="0">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b="1" i="1">
                                <a:latin typeface="Cambria Math" panose="02040503050406030204" pitchFamily="18" charset="0"/>
                              </a:rPr>
                            </m:ctrlPr>
                          </m:accPr>
                          <m:e>
                            <m:r>
                              <a:rPr lang="en-US" altLang="zh-CN" sz="2280" i="1">
                                <a:latin typeface="Cambria Math"/>
                              </a:rPr>
                              <m:t>𝒗</m:t>
                            </m:r>
                          </m:e>
                        </m:acc>
                      </m:e>
                    </m:d>
                    <m:r>
                      <a:rPr lang="en-US" altLang="zh-CN" sz="2280" b="1" i="1">
                        <a:latin typeface="Cambria Math"/>
                      </a:rPr>
                      <m:t>≤</m:t>
                    </m:r>
                    <m:r>
                      <a:rPr lang="en-US" altLang="zh-CN" sz="2280" i="1">
                        <a:latin typeface="Cambria Math"/>
                      </a:rPr>
                      <m:t>𝝓</m:t>
                    </m:r>
                    <m:d>
                      <m:dPr>
                        <m:ctrlPr>
                          <a:rPr lang="en-US" altLang="zh-CN" sz="2280" i="1">
                            <a:latin typeface="Cambria Math" panose="02040503050406030204" pitchFamily="18" charset="0"/>
                          </a:rPr>
                        </m:ctrlPr>
                      </m:dPr>
                      <m:e>
                        <m:r>
                          <a:rPr lang="en-US" altLang="zh-CN" sz="2280" i="1">
                            <a:latin typeface="Cambria Math"/>
                          </a:rPr>
                          <m:t>𝒙</m:t>
                        </m:r>
                        <m:r>
                          <a:rPr lang="en-US" altLang="zh-CN" sz="2280" i="1">
                            <a:latin typeface="Cambria Math"/>
                          </a:rPr>
                          <m:t>,</m:t>
                        </m:r>
                        <m:acc>
                          <m:accPr>
                            <m:chr m:val="̅"/>
                            <m:ctrlPr>
                              <a:rPr lang="en-US" altLang="zh-CN" sz="2280" b="1" i="1">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b="1" i="1">
                                <a:latin typeface="Cambria Math" panose="02040503050406030204" pitchFamily="18" charset="0"/>
                              </a:rPr>
                            </m:ctrlPr>
                          </m:accPr>
                          <m:e>
                            <m:r>
                              <a:rPr lang="en-US" altLang="zh-CN" sz="2280" i="1">
                                <a:latin typeface="Cambria Math"/>
                              </a:rPr>
                              <m:t>𝒗</m:t>
                            </m:r>
                          </m:e>
                        </m:acc>
                      </m:e>
                    </m:d>
                  </m:oMath>
                </a14:m>
                <a:r>
                  <a:rPr lang="zh-CN" altLang="en-US" sz="2280" dirty="0"/>
                  <a:t>对所有</a:t>
                </a:r>
                <a14:m>
                  <m:oMath xmlns:m="http://schemas.openxmlformats.org/officeDocument/2006/math">
                    <m:r>
                      <a:rPr lang="en-US" altLang="zh-CN" sz="2280" b="1" i="1">
                        <a:latin typeface="Cambria Math"/>
                      </a:rPr>
                      <m:t>𝒙</m:t>
                    </m:r>
                    <m:r>
                      <a:rPr lang="en-US" altLang="zh-CN" sz="2280" b="1" i="1">
                        <a:latin typeface="Cambria Math"/>
                      </a:rPr>
                      <m:t>∈</m:t>
                    </m:r>
                    <m:r>
                      <a:rPr lang="en-US" altLang="zh-CN" sz="2280" b="1" i="1">
                        <a:latin typeface="Cambria Math"/>
                      </a:rPr>
                      <m:t>𝑿</m:t>
                    </m:r>
                    <m:r>
                      <a:rPr lang="en-US" altLang="zh-CN" sz="2280" b="1" i="1">
                        <a:latin typeface="Cambria Math"/>
                      </a:rPr>
                      <m:t>,</m:t>
                    </m:r>
                    <m:d>
                      <m:dPr>
                        <m:ctrlPr>
                          <a:rPr lang="en-US" altLang="zh-CN" sz="2280" b="1" i="1">
                            <a:latin typeface="Cambria Math" panose="02040503050406030204" pitchFamily="18" charset="0"/>
                          </a:rPr>
                        </m:ctrlPr>
                      </m:dPr>
                      <m:e>
                        <m:r>
                          <a:rPr lang="en-US" altLang="zh-CN" sz="2280" b="1" i="1">
                            <a:latin typeface="Cambria Math"/>
                          </a:rPr>
                          <m:t>𝒖</m:t>
                        </m:r>
                        <m:r>
                          <a:rPr lang="en-US" altLang="zh-CN" sz="2280" b="1" i="1">
                            <a:latin typeface="Cambria Math"/>
                          </a:rPr>
                          <m:t>,</m:t>
                        </m:r>
                        <m:r>
                          <a:rPr lang="en-US" altLang="zh-CN" sz="2280" b="1" i="1">
                            <a:latin typeface="Cambria Math"/>
                          </a:rPr>
                          <m:t>𝒗</m:t>
                        </m:r>
                      </m:e>
                    </m:d>
                    <m:r>
                      <a:rPr lang="en-US" altLang="zh-CN" sz="2280" b="1" i="1">
                        <a:latin typeface="Cambria Math"/>
                      </a:rPr>
                      <m:t>,</m:t>
                    </m:r>
                    <m:r>
                      <a:rPr lang="en-US" altLang="zh-CN" sz="2280" b="1" i="1">
                        <a:latin typeface="Cambria Math"/>
                      </a:rPr>
                      <m:t>𝒖</m:t>
                    </m:r>
                    <m:r>
                      <a:rPr lang="en-US" altLang="zh-CN" sz="2280" b="1" i="1">
                        <a:latin typeface="Cambria Math"/>
                      </a:rPr>
                      <m:t>≥</m:t>
                    </m:r>
                    <m:r>
                      <a:rPr lang="en-US" altLang="zh-CN" sz="2280" b="1" i="1">
                        <a:latin typeface="Cambria Math"/>
                      </a:rPr>
                      <m:t>𝟎</m:t>
                    </m:r>
                  </m:oMath>
                </a14:m>
                <a:r>
                  <a:rPr lang="zh-CN" altLang="en-US" sz="2280" dirty="0"/>
                  <a:t>都成立</a:t>
                </a:r>
                <a:r>
                  <a:rPr lang="en-US" altLang="zh-CN" sz="2280" dirty="0"/>
                  <a:t>(</a:t>
                </a:r>
                <a14:m>
                  <m:oMath xmlns:m="http://schemas.openxmlformats.org/officeDocument/2006/math">
                    <m:acc>
                      <m:accPr>
                        <m:chr m:val="̅"/>
                        <m:ctrlPr>
                          <a:rPr lang="en-US" altLang="zh-CN" sz="2280" b="1" i="1">
                            <a:solidFill>
                              <a:srgbClr val="FF0000"/>
                            </a:solidFill>
                            <a:latin typeface="Cambria Math" panose="02040503050406030204" pitchFamily="18" charset="0"/>
                          </a:rPr>
                        </m:ctrlPr>
                      </m:accPr>
                      <m:e>
                        <m:r>
                          <a:rPr lang="en-US" altLang="zh-CN" sz="2280" b="1" i="1">
                            <a:solidFill>
                              <a:srgbClr val="FF0000"/>
                            </a:solidFill>
                            <a:latin typeface="Cambria Math" panose="02040503050406030204" pitchFamily="18" charset="0"/>
                          </a:rPr>
                          <m:t>𝒙</m:t>
                        </m:r>
                      </m:e>
                    </m:acc>
                    <m:r>
                      <a:rPr lang="en-US" altLang="zh-CN" sz="2280" b="1" i="1" dirty="0">
                        <a:solidFill>
                          <a:srgbClr val="FF0000"/>
                        </a:solidFill>
                        <a:latin typeface="Cambria Math" panose="02040503050406030204" pitchFamily="18" charset="0"/>
                      </a:rPr>
                      <m:t>=</m:t>
                    </m:r>
                    <m:r>
                      <a:rPr lang="en-US" altLang="zh-CN" sz="2280" b="1" i="1" dirty="0">
                        <a:solidFill>
                          <a:srgbClr val="FF0000"/>
                        </a:solidFill>
                        <a:latin typeface="Cambria Math" panose="02040503050406030204" pitchFamily="18" charset="0"/>
                      </a:rPr>
                      <m:t>𝒎𝒊</m:t>
                    </m:r>
                    <m:sSub>
                      <m:sSubPr>
                        <m:ctrlPr>
                          <a:rPr lang="en-US" altLang="zh-CN" sz="2280" b="1" i="1" dirty="0">
                            <a:solidFill>
                              <a:srgbClr val="FF0000"/>
                            </a:solidFill>
                            <a:latin typeface="Cambria Math" panose="02040503050406030204" pitchFamily="18" charset="0"/>
                          </a:rPr>
                        </m:ctrlPr>
                      </m:sSubPr>
                      <m:e>
                        <m:r>
                          <a:rPr lang="en-US" altLang="zh-CN" sz="2280" b="1" i="1" dirty="0">
                            <a:solidFill>
                              <a:srgbClr val="FF0000"/>
                            </a:solidFill>
                            <a:latin typeface="Cambria Math" panose="02040503050406030204" pitchFamily="18" charset="0"/>
                          </a:rPr>
                          <m:t>𝒏</m:t>
                        </m:r>
                      </m:e>
                      <m:sub>
                        <m:r>
                          <a:rPr lang="en-US" altLang="zh-CN" sz="2280" b="1" i="1" dirty="0">
                            <a:solidFill>
                              <a:srgbClr val="FF0000"/>
                            </a:solidFill>
                            <a:latin typeface="Cambria Math" panose="02040503050406030204" pitchFamily="18" charset="0"/>
                          </a:rPr>
                          <m:t>𝒙</m:t>
                        </m:r>
                      </m:sub>
                    </m:sSub>
                    <m:r>
                      <a:rPr lang="en-US" altLang="zh-CN" sz="2280" b="1" i="1" dirty="0">
                        <a:solidFill>
                          <a:srgbClr val="FF0000"/>
                        </a:solidFill>
                        <a:latin typeface="Cambria Math" panose="02040503050406030204" pitchFamily="18" charset="0"/>
                      </a:rPr>
                      <m:t> </m:t>
                    </m:r>
                    <m:r>
                      <a:rPr lang="en-US" altLang="zh-CN" sz="2280" i="1">
                        <a:solidFill>
                          <a:srgbClr val="FF0000"/>
                        </a:solidFill>
                        <a:latin typeface="Cambria Math"/>
                      </a:rPr>
                      <m:t>𝝓</m:t>
                    </m:r>
                    <m:r>
                      <a:rPr lang="en-US" altLang="zh-CN" sz="2280" b="1" i="1" dirty="0">
                        <a:solidFill>
                          <a:srgbClr val="FF0000"/>
                        </a:solidFill>
                        <a:latin typeface="Cambria Math" panose="02040503050406030204" pitchFamily="18" charset="0"/>
                      </a:rPr>
                      <m:t>(</m:t>
                    </m:r>
                    <m:r>
                      <a:rPr lang="en-US" altLang="zh-CN" sz="2280" b="1" i="1" dirty="0">
                        <a:solidFill>
                          <a:srgbClr val="FF0000"/>
                        </a:solidFill>
                        <a:latin typeface="Cambria Math" panose="02040503050406030204" pitchFamily="18" charset="0"/>
                      </a:rPr>
                      <m:t>𝒙</m:t>
                    </m:r>
                    <m:r>
                      <a:rPr lang="en-US" altLang="zh-CN" sz="2280" b="1" i="1" dirty="0">
                        <a:solidFill>
                          <a:srgbClr val="FF0000"/>
                        </a:solidFill>
                        <a:latin typeface="Cambria Math" panose="02040503050406030204" pitchFamily="18" charset="0"/>
                      </a:rPr>
                      <m:t>,</m:t>
                    </m:r>
                    <m:acc>
                      <m:accPr>
                        <m:chr m:val="̅"/>
                        <m:ctrlPr>
                          <a:rPr lang="en-US" altLang="zh-CN" sz="2280" b="1" i="1" dirty="0">
                            <a:solidFill>
                              <a:srgbClr val="FF0000"/>
                            </a:solidFill>
                            <a:latin typeface="Cambria Math" panose="02040503050406030204" pitchFamily="18" charset="0"/>
                          </a:rPr>
                        </m:ctrlPr>
                      </m:accPr>
                      <m:e>
                        <m:r>
                          <a:rPr lang="en-US" altLang="zh-CN" sz="2280" b="1" i="1" dirty="0">
                            <a:solidFill>
                              <a:srgbClr val="FF0000"/>
                            </a:solidFill>
                            <a:latin typeface="Cambria Math" panose="02040503050406030204" pitchFamily="18" charset="0"/>
                          </a:rPr>
                          <m:t>𝒖</m:t>
                        </m:r>
                      </m:e>
                    </m:acc>
                    <m:r>
                      <a:rPr lang="en-US" altLang="zh-CN" sz="2280" b="1" i="1" dirty="0">
                        <a:solidFill>
                          <a:srgbClr val="FF0000"/>
                        </a:solidFill>
                        <a:latin typeface="Cambria Math" panose="02040503050406030204" pitchFamily="18" charset="0"/>
                      </a:rPr>
                      <m:t>,</m:t>
                    </m:r>
                    <m:acc>
                      <m:accPr>
                        <m:chr m:val="̅"/>
                        <m:ctrlPr>
                          <a:rPr lang="en-US" altLang="zh-CN" sz="2280" b="1" i="1" dirty="0">
                            <a:solidFill>
                              <a:srgbClr val="FF0000"/>
                            </a:solidFill>
                            <a:latin typeface="Cambria Math" panose="02040503050406030204" pitchFamily="18" charset="0"/>
                          </a:rPr>
                        </m:ctrlPr>
                      </m:accPr>
                      <m:e>
                        <m:r>
                          <a:rPr lang="en-US" altLang="zh-CN" sz="2280" b="1" i="1" dirty="0">
                            <a:solidFill>
                              <a:srgbClr val="FF0000"/>
                            </a:solidFill>
                            <a:latin typeface="Cambria Math" panose="02040503050406030204" pitchFamily="18" charset="0"/>
                          </a:rPr>
                          <m:t>𝒗</m:t>
                        </m:r>
                      </m:e>
                    </m:acc>
                  </m:oMath>
                </a14:m>
                <a:r>
                  <a:rPr lang="en-US" altLang="zh-CN" sz="2280" dirty="0">
                    <a:solidFill>
                      <a:srgbClr val="FF0000"/>
                    </a:solidFill>
                  </a:rPr>
                  <a:t>), </a:t>
                </a:r>
                <a14:m>
                  <m:oMath xmlns:m="http://schemas.openxmlformats.org/officeDocument/2006/math">
                    <m:d>
                      <m:dPr>
                        <m:ctrlPr>
                          <a:rPr lang="en-US" altLang="zh-CN" sz="2280" b="1" i="1">
                            <a:solidFill>
                              <a:srgbClr val="FF0000"/>
                            </a:solidFill>
                            <a:latin typeface="Cambria Math" panose="02040503050406030204" pitchFamily="18" charset="0"/>
                          </a:rPr>
                        </m:ctrlPr>
                      </m:dPr>
                      <m:e>
                        <m:acc>
                          <m:accPr>
                            <m:chr m:val="̅"/>
                            <m:ctrlPr>
                              <a:rPr lang="en-US" altLang="zh-CN" sz="2280" i="1" dirty="0">
                                <a:solidFill>
                                  <a:srgbClr val="FF0000"/>
                                </a:solidFill>
                                <a:latin typeface="Cambria Math" panose="02040503050406030204" pitchFamily="18" charset="0"/>
                              </a:rPr>
                            </m:ctrlPr>
                          </m:accPr>
                          <m:e>
                            <m:r>
                              <a:rPr lang="en-US" altLang="zh-CN" sz="2280" i="1" dirty="0">
                                <a:solidFill>
                                  <a:srgbClr val="FF0000"/>
                                </a:solidFill>
                                <a:latin typeface="Cambria Math" panose="02040503050406030204" pitchFamily="18" charset="0"/>
                              </a:rPr>
                              <m:t>𝒖</m:t>
                            </m:r>
                          </m:e>
                        </m:acc>
                        <m:r>
                          <a:rPr lang="en-US" altLang="zh-CN" sz="2280" i="1" dirty="0">
                            <a:solidFill>
                              <a:srgbClr val="FF0000"/>
                            </a:solidFill>
                            <a:latin typeface="Cambria Math" panose="02040503050406030204" pitchFamily="18" charset="0"/>
                          </a:rPr>
                          <m:t>,</m:t>
                        </m:r>
                        <m:acc>
                          <m:accPr>
                            <m:chr m:val="̅"/>
                            <m:ctrlPr>
                              <a:rPr lang="en-US" altLang="zh-CN" sz="2280" i="1" dirty="0">
                                <a:solidFill>
                                  <a:srgbClr val="FF0000"/>
                                </a:solidFill>
                                <a:latin typeface="Cambria Math" panose="02040503050406030204" pitchFamily="18" charset="0"/>
                              </a:rPr>
                            </m:ctrlPr>
                          </m:accPr>
                          <m:e>
                            <m:r>
                              <a:rPr lang="en-US" altLang="zh-CN" sz="2280" i="1" dirty="0">
                                <a:solidFill>
                                  <a:srgbClr val="FF0000"/>
                                </a:solidFill>
                                <a:latin typeface="Cambria Math" panose="02040503050406030204" pitchFamily="18" charset="0"/>
                              </a:rPr>
                              <m:t>𝒗</m:t>
                            </m:r>
                          </m:e>
                        </m:acc>
                      </m:e>
                    </m:d>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𝒎𝒂</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panose="02040503050406030204" pitchFamily="18" charset="0"/>
                          </a:rPr>
                          <m:t>𝒙</m:t>
                        </m:r>
                      </m:e>
                      <m:sub>
                        <m:r>
                          <a:rPr lang="en-US" altLang="zh-CN" sz="2280" b="1" i="1">
                            <a:solidFill>
                              <a:srgbClr val="FF0000"/>
                            </a:solidFill>
                            <a:latin typeface="Cambria Math" panose="02040503050406030204" pitchFamily="18" charset="0"/>
                          </a:rPr>
                          <m:t>𝒖</m:t>
                        </m:r>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𝒗</m:t>
                        </m:r>
                      </m:sub>
                    </m:sSub>
                    <m:r>
                      <a:rPr lang="en-US" altLang="zh-CN" sz="2280" b="1" i="1">
                        <a:solidFill>
                          <a:srgbClr val="FF0000"/>
                        </a:solidFill>
                        <a:latin typeface="Cambria Math" panose="02040503050406030204" pitchFamily="18" charset="0"/>
                      </a:rPr>
                      <m:t> </m:t>
                    </m:r>
                    <m:r>
                      <a:rPr lang="en-US" altLang="zh-CN" sz="2280" i="1">
                        <a:solidFill>
                          <a:srgbClr val="FF0000"/>
                        </a:solidFill>
                        <a:latin typeface="Cambria Math"/>
                      </a:rPr>
                      <m:t>𝝓</m:t>
                    </m:r>
                    <m:r>
                      <a:rPr lang="en-US" altLang="zh-CN" sz="2280" b="1" i="1">
                        <a:solidFill>
                          <a:srgbClr val="FF0000"/>
                        </a:solidFill>
                        <a:latin typeface="Cambria Math" panose="02040503050406030204" pitchFamily="18" charset="0"/>
                      </a:rPr>
                      <m:t>(</m:t>
                    </m:r>
                    <m:acc>
                      <m:accPr>
                        <m:chr m:val="̅"/>
                        <m:ctrlPr>
                          <a:rPr lang="en-US" altLang="zh-CN" sz="2280" b="1" i="1">
                            <a:solidFill>
                              <a:srgbClr val="FF0000"/>
                            </a:solidFill>
                            <a:latin typeface="Cambria Math" panose="02040503050406030204" pitchFamily="18" charset="0"/>
                          </a:rPr>
                        </m:ctrlPr>
                      </m:accPr>
                      <m:e>
                        <m:r>
                          <a:rPr lang="en-US" altLang="zh-CN" sz="2280" b="1" i="1">
                            <a:solidFill>
                              <a:srgbClr val="FF0000"/>
                            </a:solidFill>
                            <a:latin typeface="Cambria Math" panose="02040503050406030204" pitchFamily="18" charset="0"/>
                          </a:rPr>
                          <m:t>𝒙</m:t>
                        </m:r>
                      </m:e>
                    </m:acc>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𝒖</m:t>
                    </m:r>
                    <m:r>
                      <a:rPr lang="en-US" altLang="zh-CN" sz="2280" b="1" i="1">
                        <a:solidFill>
                          <a:srgbClr val="FF0000"/>
                        </a:solidFill>
                        <a:latin typeface="Cambria Math" panose="02040503050406030204" pitchFamily="18" charset="0"/>
                      </a:rPr>
                      <m:t>,</m:t>
                    </m:r>
                    <m:r>
                      <a:rPr lang="en-US" altLang="zh-CN" sz="2280" b="1" i="1">
                        <a:solidFill>
                          <a:srgbClr val="FF0000"/>
                        </a:solidFill>
                        <a:latin typeface="Cambria Math" panose="02040503050406030204" pitchFamily="18" charset="0"/>
                      </a:rPr>
                      <m:t>𝒗</m:t>
                    </m:r>
                    <m:r>
                      <a:rPr lang="en-US" altLang="zh-CN" sz="2280" b="1" i="1">
                        <a:solidFill>
                          <a:srgbClr val="FF0000"/>
                        </a:solidFill>
                        <a:latin typeface="Cambria Math" panose="02040503050406030204" pitchFamily="18" charset="0"/>
                      </a:rPr>
                      <m:t>)</m:t>
                    </m:r>
                  </m:oMath>
                </a14:m>
                <a:r>
                  <a:rPr lang="en-US" altLang="zh-CN" sz="2280" dirty="0"/>
                  <a:t>)</a:t>
                </a:r>
              </a:p>
              <a:p>
                <a:r>
                  <a:rPr lang="zh-CN" altLang="en-US" sz="2280" dirty="0"/>
                  <a:t>鞍点最优性和不存在对偶间隙定理：</a:t>
                </a:r>
                <a:r>
                  <a:rPr lang="en-US" altLang="zh-CN" sz="2280" dirty="0"/>
                  <a:t> </a:t>
                </a:r>
                <a14:m>
                  <m:oMath xmlns:m="http://schemas.openxmlformats.org/officeDocument/2006/math">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𝒙</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𝒗</m:t>
                        </m:r>
                      </m:e>
                    </m:acc>
                    <m:r>
                      <a:rPr lang="en-US" altLang="zh-CN" sz="2280" i="1">
                        <a:latin typeface="Cambria Math"/>
                      </a:rPr>
                      <m:t>)</m:t>
                    </m:r>
                  </m:oMath>
                </a14:m>
                <a:r>
                  <a:rPr lang="zh-CN" altLang="en-US" sz="2280" dirty="0"/>
                  <a:t>为拉格朗日函数</a:t>
                </a:r>
                <a14:m>
                  <m:oMath xmlns:m="http://schemas.openxmlformats.org/officeDocument/2006/math">
                    <m:r>
                      <a:rPr lang="en-US" altLang="zh-CN" sz="2280" i="1">
                        <a:latin typeface="Cambria Math"/>
                      </a:rPr>
                      <m:t>𝝓</m:t>
                    </m:r>
                    <m:d>
                      <m:dPr>
                        <m:ctrlPr>
                          <a:rPr lang="en-US" altLang="zh-CN" sz="2280" i="1">
                            <a:latin typeface="Cambria Math" panose="02040503050406030204" pitchFamily="18" charset="0"/>
                          </a:rPr>
                        </m:ctrlPr>
                      </m:dPr>
                      <m:e>
                        <m:r>
                          <a:rPr lang="en-US" altLang="zh-CN" sz="2280" i="1">
                            <a:latin typeface="Cambria Math"/>
                          </a:rPr>
                          <m:t>𝒙</m:t>
                        </m:r>
                        <m:r>
                          <a:rPr lang="en-US" altLang="zh-CN" sz="2280" i="1">
                            <a:latin typeface="Cambria Math"/>
                          </a:rPr>
                          <m:t>,</m:t>
                        </m:r>
                        <m:r>
                          <a:rPr lang="en-US" altLang="zh-CN" sz="2280" i="1">
                            <a:latin typeface="Cambria Math"/>
                          </a:rPr>
                          <m:t>𝒖</m:t>
                        </m:r>
                        <m:r>
                          <a:rPr lang="en-US" altLang="zh-CN" sz="2280" i="1">
                            <a:latin typeface="Cambria Math"/>
                          </a:rPr>
                          <m:t>,</m:t>
                        </m:r>
                        <m:r>
                          <a:rPr lang="en-US" altLang="zh-CN" sz="2280" i="1">
                            <a:latin typeface="Cambria Math"/>
                          </a:rPr>
                          <m:t>𝒗</m:t>
                        </m:r>
                      </m:e>
                    </m:d>
                    <m:r>
                      <a:rPr lang="en-US" altLang="zh-CN" sz="2280" i="1">
                        <a:latin typeface="Cambria Math"/>
                      </a:rPr>
                      <m:t>=</m:t>
                    </m:r>
                    <m:r>
                      <a:rPr lang="en-US" altLang="zh-CN" sz="2280" i="1">
                        <a:latin typeface="Cambria Math"/>
                      </a:rPr>
                      <m:t>𝒇</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𝒖</m:t>
                        </m:r>
                      </m:e>
                      <m:sup>
                        <m:r>
                          <a:rPr lang="en-US" altLang="zh-CN" sz="2280" i="1">
                            <a:latin typeface="Cambria Math"/>
                          </a:rPr>
                          <m:t>𝑻</m:t>
                        </m:r>
                      </m:sup>
                    </m:sSup>
                    <m:r>
                      <a:rPr lang="en-US" altLang="zh-CN" sz="2280" i="1">
                        <a:latin typeface="Cambria Math"/>
                      </a:rPr>
                      <m:t>𝒈</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𝒗</m:t>
                        </m:r>
                      </m:e>
                      <m:sup>
                        <m:r>
                          <a:rPr lang="en-US" altLang="zh-CN" sz="2280" i="1">
                            <a:latin typeface="Cambria Math"/>
                          </a:rPr>
                          <m:t>𝑻</m:t>
                        </m:r>
                      </m:sup>
                    </m:sSup>
                    <m:r>
                      <a:rPr lang="en-US" altLang="zh-CN" sz="2280" i="1">
                        <a:latin typeface="Cambria Math"/>
                      </a:rPr>
                      <m:t>𝒉</m:t>
                    </m:r>
                    <m:r>
                      <a:rPr lang="en-US" altLang="zh-CN" sz="2280" i="1">
                        <a:latin typeface="Cambria Math"/>
                      </a:rPr>
                      <m:t>(</m:t>
                    </m:r>
                    <m:r>
                      <a:rPr lang="en-US" altLang="zh-CN" sz="2280" i="1">
                        <a:latin typeface="Cambria Math"/>
                      </a:rPr>
                      <m:t>𝒙</m:t>
                    </m:r>
                    <m:r>
                      <a:rPr lang="en-US" altLang="zh-CN" sz="2280" i="1">
                        <a:latin typeface="Cambria Math"/>
                      </a:rPr>
                      <m:t>)</m:t>
                    </m:r>
                  </m:oMath>
                </a14:m>
                <a:r>
                  <a:rPr lang="zh-CN" altLang="en-US" sz="2280" dirty="0"/>
                  <a:t>的鞍点当且仅当</a:t>
                </a:r>
                <a:endParaRPr lang="en-US" altLang="zh-CN" sz="2280" dirty="0"/>
              </a:p>
              <a:p>
                <a:pPr lvl="1"/>
                <a14:m>
                  <m:oMath xmlns:m="http://schemas.openxmlformats.org/officeDocument/2006/math">
                    <m:r>
                      <a:rPr lang="en-US" altLang="zh-CN" sz="2280" i="1">
                        <a:latin typeface="Cambria Math"/>
                      </a:rPr>
                      <m:t>𝝓</m:t>
                    </m:r>
                    <m:d>
                      <m:dPr>
                        <m:ctrlPr>
                          <a:rPr lang="en-US" altLang="zh-CN" sz="2280" i="1">
                            <a:latin typeface="Cambria Math" panose="02040503050406030204" pitchFamily="18" charset="0"/>
                          </a:rPr>
                        </m:ctrlPr>
                      </m:dPr>
                      <m:e>
                        <m:acc>
                          <m:accPr>
                            <m:chr m:val="̅"/>
                            <m:ctrlPr>
                              <a:rPr lang="en-US" altLang="zh-CN" sz="2280" i="1">
                                <a:latin typeface="Cambria Math" panose="02040503050406030204" pitchFamily="18" charset="0"/>
                              </a:rPr>
                            </m:ctrlPr>
                          </m:accPr>
                          <m:e>
                            <m:r>
                              <a:rPr lang="en-US" altLang="zh-CN" sz="2280" i="1">
                                <a:latin typeface="Cambria Math"/>
                              </a:rPr>
                              <m:t>𝒙</m:t>
                            </m:r>
                          </m:e>
                        </m:acc>
                        <m:r>
                          <a:rPr lang="en-US" altLang="zh-CN" sz="2280" i="1">
                            <a:latin typeface="Cambria Math"/>
                          </a:rPr>
                          <m:t>,</m:t>
                        </m:r>
                        <m:acc>
                          <m:accPr>
                            <m:chr m:val="̅"/>
                            <m:ctrlPr>
                              <a:rPr lang="en-US" altLang="zh-CN" sz="2280" i="1" dirty="0">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𝒗</m:t>
                            </m:r>
                          </m:e>
                        </m:acc>
                      </m:e>
                    </m:d>
                    <m:r>
                      <a:rPr lang="en-US" altLang="zh-CN" sz="2280" b="1" i="1">
                        <a:latin typeface="Cambria Math"/>
                      </a:rPr>
                      <m:t>=</m:t>
                    </m:r>
                    <m:r>
                      <a:rPr lang="en-US" altLang="zh-CN" sz="2280" b="1" i="1">
                        <a:latin typeface="Cambria Math"/>
                      </a:rPr>
                      <m:t>𝒎𝒊𝒏</m:t>
                    </m:r>
                    <m:d>
                      <m:dPr>
                        <m:begChr m:val="{"/>
                        <m:endChr m:val="}"/>
                        <m:ctrlPr>
                          <a:rPr lang="en-US" altLang="zh-CN" sz="2280" b="1" i="1">
                            <a:latin typeface="Cambria Math" panose="02040503050406030204" pitchFamily="18" charset="0"/>
                          </a:rPr>
                        </m:ctrlPr>
                      </m:dPr>
                      <m:e>
                        <m:r>
                          <a:rPr lang="en-US" altLang="zh-CN" sz="2280" i="1">
                            <a:latin typeface="Cambria Math"/>
                          </a:rPr>
                          <m:t>𝝓</m:t>
                        </m:r>
                        <m:d>
                          <m:dPr>
                            <m:ctrlPr>
                              <a:rPr lang="en-US" altLang="zh-CN" sz="2280" i="1">
                                <a:latin typeface="Cambria Math" panose="02040503050406030204" pitchFamily="18" charset="0"/>
                              </a:rPr>
                            </m:ctrlPr>
                          </m:dPr>
                          <m:e>
                            <m:r>
                              <a:rPr lang="en-US" altLang="zh-CN" sz="2280" i="1">
                                <a:latin typeface="Cambria Math"/>
                              </a:rPr>
                              <m:t>𝒙</m:t>
                            </m:r>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𝒗</m:t>
                                </m:r>
                              </m:e>
                            </m:acc>
                          </m:e>
                        </m:d>
                        <m:r>
                          <a:rPr lang="en-US" altLang="zh-CN" sz="2280" b="1" i="1">
                            <a:latin typeface="Cambria Math"/>
                          </a:rPr>
                          <m:t>:</m:t>
                        </m:r>
                        <m:r>
                          <a:rPr lang="en-US" altLang="zh-CN" sz="2280" b="1" i="1">
                            <a:latin typeface="Cambria Math"/>
                          </a:rPr>
                          <m:t>𝒙</m:t>
                        </m:r>
                        <m:r>
                          <a:rPr lang="en-US" altLang="zh-CN" sz="2280" b="1" i="1">
                            <a:latin typeface="Cambria Math"/>
                          </a:rPr>
                          <m:t>∈</m:t>
                        </m:r>
                        <m:r>
                          <a:rPr lang="en-US" altLang="zh-CN" sz="2280" b="1" i="1">
                            <a:latin typeface="Cambria Math"/>
                          </a:rPr>
                          <m:t>𝑿</m:t>
                        </m:r>
                      </m:e>
                    </m:d>
                  </m:oMath>
                </a14:m>
                <a:endParaRPr lang="en-US" altLang="zh-CN" sz="2280" b="1" dirty="0"/>
              </a:p>
              <a:p>
                <a:pPr lvl="1"/>
                <a14:m>
                  <m:oMath xmlns:m="http://schemas.openxmlformats.org/officeDocument/2006/math">
                    <m:r>
                      <a:rPr lang="en-US" altLang="zh-CN" sz="2280" b="1" i="1">
                        <a:latin typeface="Cambria Math"/>
                      </a:rPr>
                      <m:t>𝒈</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𝒙</m:t>
                            </m:r>
                          </m:e>
                        </m:acc>
                      </m:e>
                    </m:d>
                    <m:r>
                      <a:rPr lang="en-US" altLang="zh-CN" sz="2280" b="1" i="1">
                        <a:latin typeface="Cambria Math"/>
                      </a:rPr>
                      <m:t>≤</m:t>
                    </m:r>
                    <m:r>
                      <a:rPr lang="en-US" altLang="zh-CN" sz="2280" b="1" i="1">
                        <a:latin typeface="Cambria Math"/>
                      </a:rPr>
                      <m:t>𝟎</m:t>
                    </m:r>
                    <m:r>
                      <a:rPr lang="en-US" altLang="zh-CN" sz="2280" b="1" i="1">
                        <a:latin typeface="Cambria Math"/>
                      </a:rPr>
                      <m:t>,</m:t>
                    </m:r>
                    <m:r>
                      <a:rPr lang="en-US" altLang="zh-CN" sz="2280" b="1" i="1">
                        <a:latin typeface="Cambria Math"/>
                      </a:rPr>
                      <m:t>𝒉</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𝒙</m:t>
                            </m:r>
                          </m:e>
                        </m:acc>
                      </m:e>
                    </m:d>
                    <m:r>
                      <a:rPr lang="en-US" altLang="zh-CN" sz="2280" b="1" i="1">
                        <a:latin typeface="Cambria Math"/>
                      </a:rPr>
                      <m:t>=</m:t>
                    </m:r>
                    <m:r>
                      <a:rPr lang="en-US" altLang="zh-CN" sz="2280" b="1" i="1">
                        <a:latin typeface="Cambria Math"/>
                      </a:rPr>
                      <m:t>𝟎</m:t>
                    </m:r>
                  </m:oMath>
                </a14:m>
                <a:endParaRPr lang="en-US" altLang="zh-CN" sz="2280" b="1" dirty="0"/>
              </a:p>
              <a:p>
                <a:pPr lvl="1"/>
                <a14:m>
                  <m:oMath xmlns:m="http://schemas.openxmlformats.org/officeDocument/2006/math">
                    <m:sSup>
                      <m:sSupPr>
                        <m:ctrlPr>
                          <a:rPr lang="en-US" altLang="zh-CN" sz="2280" b="1" i="1" dirty="0">
                            <a:latin typeface="Cambria Math" panose="02040503050406030204" pitchFamily="18" charset="0"/>
                          </a:rPr>
                        </m:ctrlPr>
                      </m:sSupPr>
                      <m:e>
                        <m:acc>
                          <m:accPr>
                            <m:chr m:val="̅"/>
                            <m:ctrlPr>
                              <a:rPr lang="en-US" altLang="zh-CN" sz="2280" b="1" i="1">
                                <a:latin typeface="Cambria Math" panose="02040503050406030204" pitchFamily="18" charset="0"/>
                              </a:rPr>
                            </m:ctrlPr>
                          </m:accPr>
                          <m:e>
                            <m:r>
                              <a:rPr lang="en-US" altLang="zh-CN" sz="2280" b="1" i="1">
                                <a:latin typeface="Cambria Math"/>
                              </a:rPr>
                              <m:t>𝒖</m:t>
                            </m:r>
                          </m:e>
                        </m:acc>
                      </m:e>
                      <m:sup>
                        <m:r>
                          <a:rPr lang="en-US" altLang="zh-CN" sz="2280" b="1" i="1" dirty="0">
                            <a:latin typeface="Cambria Math"/>
                          </a:rPr>
                          <m:t>𝑻</m:t>
                        </m:r>
                      </m:sup>
                    </m:sSup>
                    <m:r>
                      <a:rPr lang="en-US" altLang="zh-CN" sz="2280" b="1" i="1" dirty="0">
                        <a:latin typeface="Cambria Math"/>
                      </a:rPr>
                      <m:t>𝒈</m:t>
                    </m:r>
                    <m:d>
                      <m:dPr>
                        <m:ctrlPr>
                          <a:rPr lang="en-US" altLang="zh-CN" sz="2280" b="1" i="1" dirty="0">
                            <a:latin typeface="Cambria Math" panose="02040503050406030204" pitchFamily="18" charset="0"/>
                          </a:rPr>
                        </m:ctrlPr>
                      </m:dPr>
                      <m:e>
                        <m:acc>
                          <m:accPr>
                            <m:chr m:val="̅"/>
                            <m:ctrlPr>
                              <a:rPr lang="en-US" altLang="zh-CN" sz="2280" b="1" i="1" dirty="0">
                                <a:latin typeface="Cambria Math" panose="02040503050406030204" pitchFamily="18" charset="0"/>
                              </a:rPr>
                            </m:ctrlPr>
                          </m:accPr>
                          <m:e>
                            <m:r>
                              <a:rPr lang="en-US" altLang="zh-CN" sz="2280" b="1" i="1" dirty="0">
                                <a:latin typeface="Cambria Math"/>
                              </a:rPr>
                              <m:t>𝒙</m:t>
                            </m:r>
                          </m:e>
                        </m:acc>
                      </m:e>
                    </m:d>
                    <m:r>
                      <a:rPr lang="en-US" altLang="zh-CN" sz="2280" b="1" i="1" dirty="0">
                        <a:latin typeface="Cambria Math"/>
                      </a:rPr>
                      <m:t>=</m:t>
                    </m:r>
                    <m:r>
                      <a:rPr lang="en-US" altLang="zh-CN" sz="2280" b="1" i="1" dirty="0">
                        <a:latin typeface="Cambria Math"/>
                      </a:rPr>
                      <m:t>𝟎</m:t>
                    </m:r>
                  </m:oMath>
                </a14:m>
                <a:endParaRPr lang="en-US" altLang="zh-CN" sz="2280" dirty="0"/>
              </a:p>
              <a:p>
                <a:r>
                  <a:rPr lang="zh-CN" altLang="en-US" sz="2280" dirty="0"/>
                  <a:t>而且，</a:t>
                </a:r>
                <a:r>
                  <a:rPr lang="en-US" altLang="zh-CN" sz="2280" dirty="0"/>
                  <a:t> </a:t>
                </a:r>
                <a14:m>
                  <m:oMath xmlns:m="http://schemas.openxmlformats.org/officeDocument/2006/math">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𝒙</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𝒖</m:t>
                        </m:r>
                      </m:e>
                    </m:acc>
                    <m:r>
                      <a:rPr lang="en-US" altLang="zh-CN" sz="2280" i="1">
                        <a:latin typeface="Cambria Math"/>
                      </a:rPr>
                      <m:t>,</m:t>
                    </m:r>
                    <m:acc>
                      <m:accPr>
                        <m:chr m:val="̅"/>
                        <m:ctrlPr>
                          <a:rPr lang="en-US" altLang="zh-CN" sz="2280" i="1">
                            <a:latin typeface="Cambria Math" panose="02040503050406030204" pitchFamily="18" charset="0"/>
                          </a:rPr>
                        </m:ctrlPr>
                      </m:accPr>
                      <m:e>
                        <m:r>
                          <a:rPr lang="en-US" altLang="zh-CN" sz="2280" i="1">
                            <a:latin typeface="Cambria Math"/>
                          </a:rPr>
                          <m:t>𝒗</m:t>
                        </m:r>
                      </m:e>
                    </m:acc>
                    <m:r>
                      <a:rPr lang="en-US" altLang="zh-CN" sz="2280" i="1">
                        <a:latin typeface="Cambria Math"/>
                      </a:rPr>
                      <m:t>)</m:t>
                    </m:r>
                  </m:oMath>
                </a14:m>
                <a:r>
                  <a:rPr lang="zh-CN" altLang="en-US" sz="2280" dirty="0"/>
                  <a:t>为鞍点当且仅当</a:t>
                </a:r>
                <a14:m>
                  <m:oMath xmlns:m="http://schemas.openxmlformats.org/officeDocument/2006/math">
                    <m:acc>
                      <m:accPr>
                        <m:chr m:val="̅"/>
                        <m:ctrlPr>
                          <a:rPr lang="en-US" altLang="zh-CN" sz="2280" b="1" i="1">
                            <a:latin typeface="Cambria Math" panose="02040503050406030204" pitchFamily="18" charset="0"/>
                          </a:rPr>
                        </m:ctrlPr>
                      </m:accPr>
                      <m:e>
                        <m:r>
                          <a:rPr lang="en-US" altLang="zh-CN" sz="2280" b="1" i="1">
                            <a:latin typeface="Cambria Math"/>
                          </a:rPr>
                          <m:t>𝒙</m:t>
                        </m:r>
                      </m:e>
                    </m:acc>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𝒖</m:t>
                        </m:r>
                      </m:e>
                    </m:acc>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𝒗</m:t>
                        </m:r>
                      </m:e>
                    </m:acc>
                    <m:r>
                      <a:rPr lang="en-US" altLang="zh-CN" sz="2280" b="1" i="1">
                        <a:latin typeface="Cambria Math"/>
                      </a:rPr>
                      <m:t>)</m:t>
                    </m:r>
                  </m:oMath>
                </a14:m>
                <a:r>
                  <a:rPr lang="zh-CN" altLang="en-US" sz="2280" dirty="0"/>
                  <a:t>分别是原问题</a:t>
                </a:r>
                <a:r>
                  <a:rPr lang="en-US" altLang="zh-CN" sz="2280" dirty="0"/>
                  <a:t>P</a:t>
                </a:r>
                <a:r>
                  <a:rPr lang="zh-CN" altLang="en-US" sz="2280" dirty="0"/>
                  <a:t>和对偶问题</a:t>
                </a:r>
                <a:r>
                  <a:rPr lang="en-US" altLang="zh-CN" sz="2280" dirty="0"/>
                  <a:t>D</a:t>
                </a:r>
                <a:r>
                  <a:rPr lang="zh-CN" altLang="en-US" sz="2280" dirty="0"/>
                  <a:t>的没有对偶间隙的最优解，即</a:t>
                </a:r>
                <a14:m>
                  <m:oMath xmlns:m="http://schemas.openxmlformats.org/officeDocument/2006/math">
                    <m:r>
                      <a:rPr lang="en-US" altLang="zh-CN" sz="2280" b="1" i="1">
                        <a:latin typeface="Cambria Math"/>
                      </a:rPr>
                      <m:t>𝒇</m:t>
                    </m:r>
                    <m:d>
                      <m:dPr>
                        <m:ctrlPr>
                          <a:rPr lang="en-US" altLang="zh-CN" sz="2280" b="1" i="1">
                            <a:latin typeface="Cambria Math" panose="02040503050406030204" pitchFamily="18" charset="0"/>
                          </a:rPr>
                        </m:ctrlPr>
                      </m:dPr>
                      <m:e>
                        <m:acc>
                          <m:accPr>
                            <m:chr m:val="̅"/>
                            <m:ctrlPr>
                              <a:rPr lang="en-US" altLang="zh-CN" sz="2280" b="1" i="1">
                                <a:latin typeface="Cambria Math" panose="02040503050406030204" pitchFamily="18" charset="0"/>
                              </a:rPr>
                            </m:ctrlPr>
                          </m:accPr>
                          <m:e>
                            <m:r>
                              <a:rPr lang="en-US" altLang="zh-CN" sz="2280" b="1" i="1">
                                <a:latin typeface="Cambria Math"/>
                              </a:rPr>
                              <m:t>𝒙</m:t>
                            </m:r>
                          </m:e>
                        </m:acc>
                      </m:e>
                    </m:d>
                    <m:r>
                      <a:rPr lang="en-US" altLang="zh-CN" sz="2280" b="1" i="1">
                        <a:latin typeface="Cambria Math"/>
                      </a:rPr>
                      <m:t>=</m:t>
                    </m:r>
                    <m:r>
                      <a:rPr lang="en-US" altLang="zh-CN" sz="2280" b="1" i="1">
                        <a:latin typeface="Cambria Math"/>
                      </a:rPr>
                      <m:t>𝜽</m:t>
                    </m:r>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𝒖</m:t>
                        </m:r>
                      </m:e>
                    </m:acc>
                    <m:r>
                      <a:rPr lang="en-US" altLang="zh-CN" sz="2280" b="1" i="1">
                        <a:latin typeface="Cambria Math"/>
                      </a:rPr>
                      <m:t>,</m:t>
                    </m:r>
                    <m:acc>
                      <m:accPr>
                        <m:chr m:val="̅"/>
                        <m:ctrlPr>
                          <a:rPr lang="en-US" altLang="zh-CN" sz="2280" b="1" i="1">
                            <a:latin typeface="Cambria Math" panose="02040503050406030204" pitchFamily="18" charset="0"/>
                          </a:rPr>
                        </m:ctrlPr>
                      </m:accPr>
                      <m:e>
                        <m:r>
                          <a:rPr lang="en-US" altLang="zh-CN" sz="2280" b="1" i="1">
                            <a:latin typeface="Cambria Math"/>
                          </a:rPr>
                          <m:t>𝒗</m:t>
                        </m:r>
                      </m:e>
                    </m:acc>
                    <m:r>
                      <a:rPr lang="en-US" altLang="zh-CN" sz="2280" b="1" i="1">
                        <a:latin typeface="Cambria Math"/>
                      </a:rPr>
                      <m:t>)</m:t>
                    </m:r>
                  </m:oMath>
                </a14:m>
                <a:endParaRPr lang="zh-CN" altLang="en-US" sz="228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r="-348" b="-4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6.5</a:t>
            </a:r>
            <a:r>
              <a:rPr lang="zh-CN" altLang="en-US" sz="2800" dirty="0">
                <a:latin typeface="隶书" panose="02010509060101010101" pitchFamily="1" charset="-122"/>
              </a:rPr>
              <a:t> 对偶问题</a:t>
            </a:r>
            <a:endParaRPr lang="zh-CN" altLang="en-US" sz="304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zh-CN" altLang="en-US" sz="2660" dirty="0"/>
                  <a:t>鞍点最优性条件和</a:t>
                </a:r>
                <a:r>
                  <a:rPr lang="en-US" altLang="zh-CN" sz="2660" dirty="0"/>
                  <a:t>KKT</a:t>
                </a:r>
                <a:r>
                  <a:rPr lang="zh-CN" altLang="en-US" sz="2660" dirty="0"/>
                  <a:t>最优性条件之间的关系</a:t>
                </a:r>
                <a:endParaRPr lang="en-US" altLang="zh-CN" sz="2660" dirty="0"/>
              </a:p>
              <a:p>
                <a:r>
                  <a:rPr lang="zh-CN" altLang="en-US" sz="2660" dirty="0"/>
                  <a:t>令</a:t>
                </a:r>
                <a14:m>
                  <m:oMath xmlns:m="http://schemas.openxmlformats.org/officeDocument/2006/math">
                    <m:r>
                      <a:rPr lang="en-US" altLang="zh-CN" sz="2660" b="1" i="1">
                        <a:latin typeface="Cambria Math"/>
                      </a:rPr>
                      <m:t>𝑺</m:t>
                    </m:r>
                    <m:r>
                      <a:rPr lang="en-US" altLang="zh-CN" sz="2660" b="1" i="1">
                        <a:latin typeface="Cambria Math"/>
                      </a:rPr>
                      <m:t>=</m:t>
                    </m:r>
                    <m:d>
                      <m:dPr>
                        <m:begChr m:val="{"/>
                        <m:endChr m:val="}"/>
                        <m:ctrlPr>
                          <a:rPr lang="en-US" altLang="zh-CN" sz="2660" b="1" i="1">
                            <a:latin typeface="Cambria Math" panose="02040503050406030204" pitchFamily="18" charset="0"/>
                          </a:rPr>
                        </m:ctrlPr>
                      </m:dPr>
                      <m:e>
                        <m:r>
                          <a:rPr lang="en-US" altLang="zh-CN" sz="2660" b="1" i="1">
                            <a:latin typeface="Cambria Math"/>
                          </a:rPr>
                          <m:t>𝒙</m:t>
                        </m:r>
                        <m:r>
                          <a:rPr lang="en-US" altLang="zh-CN" sz="2660" b="1" i="1">
                            <a:latin typeface="Cambria Math"/>
                          </a:rPr>
                          <m:t>∈</m:t>
                        </m:r>
                        <m:r>
                          <a:rPr lang="en-US" altLang="zh-CN" sz="2660" b="1" i="1">
                            <a:latin typeface="Cambria Math"/>
                          </a:rPr>
                          <m:t>𝑿</m:t>
                        </m:r>
                        <m:r>
                          <a:rPr lang="en-US" altLang="zh-CN" sz="2660" b="1" i="1">
                            <a:latin typeface="Cambria Math"/>
                          </a:rPr>
                          <m:t>:</m:t>
                        </m:r>
                        <m:r>
                          <a:rPr lang="en-US" altLang="zh-CN" sz="2660" b="1" i="1">
                            <a:latin typeface="Cambria Math"/>
                          </a:rPr>
                          <m:t>𝒈</m:t>
                        </m:r>
                        <m:d>
                          <m:dPr>
                            <m:ctrlPr>
                              <a:rPr lang="en-US" altLang="zh-CN" sz="2660" b="1" i="1">
                                <a:latin typeface="Cambria Math" panose="02040503050406030204" pitchFamily="18" charset="0"/>
                              </a:rPr>
                            </m:ctrlPr>
                          </m:dPr>
                          <m:e>
                            <m:r>
                              <a:rPr lang="en-US" altLang="zh-CN" sz="2660" b="1" i="1">
                                <a:latin typeface="Cambria Math"/>
                              </a:rPr>
                              <m:t>𝒙</m:t>
                            </m:r>
                          </m:e>
                        </m:d>
                        <m:r>
                          <a:rPr lang="en-US" altLang="zh-CN" sz="2660" b="1" i="1">
                            <a:latin typeface="Cambria Math"/>
                          </a:rPr>
                          <m:t>≤</m:t>
                        </m:r>
                        <m:r>
                          <a:rPr lang="en-US" altLang="zh-CN" sz="2660" b="1" i="1">
                            <a:latin typeface="Cambria Math"/>
                          </a:rPr>
                          <m:t>𝟎</m:t>
                        </m:r>
                        <m:r>
                          <a:rPr lang="en-US" altLang="zh-CN" sz="2660" b="1" i="1">
                            <a:latin typeface="Cambria Math"/>
                          </a:rPr>
                          <m:t>,</m:t>
                        </m:r>
                        <m:r>
                          <a:rPr lang="en-US" altLang="zh-CN" sz="2660" b="1" i="1">
                            <a:latin typeface="Cambria Math"/>
                          </a:rPr>
                          <m:t>𝒉</m:t>
                        </m:r>
                        <m:d>
                          <m:dPr>
                            <m:ctrlPr>
                              <a:rPr lang="en-US" altLang="zh-CN" sz="2660" b="1" i="1">
                                <a:latin typeface="Cambria Math" panose="02040503050406030204" pitchFamily="18" charset="0"/>
                              </a:rPr>
                            </m:ctrlPr>
                          </m:dPr>
                          <m:e>
                            <m:r>
                              <a:rPr lang="en-US" altLang="zh-CN" sz="2660" b="1" i="1">
                                <a:latin typeface="Cambria Math"/>
                              </a:rPr>
                              <m:t>𝒙</m:t>
                            </m:r>
                          </m:e>
                        </m:d>
                        <m:r>
                          <a:rPr lang="en-US" altLang="zh-CN" sz="2660" b="1" i="1">
                            <a:latin typeface="Cambria Math"/>
                          </a:rPr>
                          <m:t>=</m:t>
                        </m:r>
                        <m:r>
                          <a:rPr lang="en-US" altLang="zh-CN" sz="2660" b="1" i="1">
                            <a:latin typeface="Cambria Math"/>
                          </a:rPr>
                          <m:t>𝟎</m:t>
                        </m:r>
                      </m:e>
                    </m:d>
                    <m:r>
                      <a:rPr lang="en-US" altLang="zh-CN" sz="2660" b="1" i="1">
                        <a:latin typeface="Cambria Math"/>
                      </a:rPr>
                      <m:t>,</m:t>
                    </m:r>
                  </m:oMath>
                </a14:m>
                <a:r>
                  <a:rPr lang="zh-CN" altLang="en-US" sz="2660" dirty="0"/>
                  <a:t>问题</a:t>
                </a:r>
                <a:r>
                  <a:rPr lang="en-US" altLang="zh-CN" sz="2660" dirty="0"/>
                  <a:t>P:</a:t>
                </a:r>
                <a14:m>
                  <m:oMath xmlns:m="http://schemas.openxmlformats.org/officeDocument/2006/math">
                    <m:r>
                      <a:rPr lang="en-US" altLang="zh-CN" sz="2660" b="1" i="1">
                        <a:latin typeface="Cambria Math"/>
                      </a:rPr>
                      <m:t>𝒎𝒊𝒏</m:t>
                    </m:r>
                    <m:r>
                      <a:rPr lang="en-US" altLang="zh-CN" sz="2660" b="1" i="1">
                        <a:latin typeface="Cambria Math"/>
                      </a:rPr>
                      <m:t> </m:t>
                    </m:r>
                    <m:r>
                      <a:rPr lang="en-US" altLang="zh-CN" sz="2660" b="1" i="1">
                        <a:latin typeface="Cambria Math"/>
                      </a:rPr>
                      <m:t>𝒇</m:t>
                    </m:r>
                    <m:d>
                      <m:dPr>
                        <m:ctrlPr>
                          <a:rPr lang="en-US" altLang="zh-CN" sz="2660" b="1" i="1">
                            <a:latin typeface="Cambria Math" panose="02040503050406030204" pitchFamily="18" charset="0"/>
                          </a:rPr>
                        </m:ctrlPr>
                      </m:dPr>
                      <m:e>
                        <m:r>
                          <a:rPr lang="en-US" altLang="zh-CN" sz="2660" b="1" i="1">
                            <a:latin typeface="Cambria Math"/>
                          </a:rPr>
                          <m:t>𝒙</m:t>
                        </m:r>
                      </m:e>
                    </m:d>
                    <m:r>
                      <a:rPr lang="en-US" altLang="zh-CN" sz="2660" b="1" i="1">
                        <a:latin typeface="Cambria Math"/>
                      </a:rPr>
                      <m:t>,</m:t>
                    </m:r>
                    <m:r>
                      <a:rPr lang="en-US" altLang="zh-CN" sz="2660" b="1" i="1">
                        <a:latin typeface="Cambria Math"/>
                      </a:rPr>
                      <m:t>𝒔</m:t>
                    </m:r>
                    <m:r>
                      <a:rPr lang="en-US" altLang="zh-CN" sz="2660" b="1" i="1">
                        <a:latin typeface="Cambria Math"/>
                      </a:rPr>
                      <m:t>.</m:t>
                    </m:r>
                    <m:r>
                      <a:rPr lang="en-US" altLang="zh-CN" sz="2660" b="1" i="1">
                        <a:latin typeface="Cambria Math"/>
                      </a:rPr>
                      <m:t>𝒕</m:t>
                    </m:r>
                    <m:r>
                      <a:rPr lang="en-US" altLang="zh-CN" sz="2660" b="1" i="1">
                        <a:latin typeface="Cambria Math"/>
                      </a:rPr>
                      <m:t>. </m:t>
                    </m:r>
                    <m:r>
                      <a:rPr lang="en-US" altLang="zh-CN" sz="2660" b="1" i="1">
                        <a:latin typeface="Cambria Math"/>
                      </a:rPr>
                      <m:t>𝒙</m:t>
                    </m:r>
                    <m:r>
                      <a:rPr lang="en-US" altLang="zh-CN" sz="2660" b="1" i="1">
                        <a:latin typeface="Cambria Math"/>
                      </a:rPr>
                      <m:t>∈</m:t>
                    </m:r>
                    <m:r>
                      <a:rPr lang="en-US" altLang="zh-CN" sz="2660" b="1" i="1">
                        <a:latin typeface="Cambria Math"/>
                      </a:rPr>
                      <m:t>𝑺</m:t>
                    </m:r>
                  </m:oMath>
                </a14:m>
                <a:r>
                  <a:rPr lang="en-US" altLang="zh-CN" sz="2660" dirty="0"/>
                  <a:t>. </a:t>
                </a:r>
                <a:r>
                  <a:rPr lang="zh-CN" altLang="en-US" sz="2660" dirty="0"/>
                  <a:t>假设</a:t>
                </a:r>
                <a14:m>
                  <m:oMath xmlns:m="http://schemas.openxmlformats.org/officeDocument/2006/math">
                    <m:acc>
                      <m:accPr>
                        <m:chr m:val="̅"/>
                        <m:ctrlPr>
                          <a:rPr lang="en-US" altLang="zh-CN" sz="2660" b="1" i="1">
                            <a:latin typeface="Cambria Math" panose="02040503050406030204" pitchFamily="18" charset="0"/>
                          </a:rPr>
                        </m:ctrlPr>
                      </m:accPr>
                      <m:e>
                        <m:r>
                          <a:rPr lang="en-US" altLang="zh-CN" sz="2660" b="1" i="1">
                            <a:latin typeface="Cambria Math"/>
                          </a:rPr>
                          <m:t>𝒙</m:t>
                        </m:r>
                      </m:e>
                    </m:acc>
                    <m:r>
                      <a:rPr lang="en-US" altLang="zh-CN" sz="2660" b="1" i="1" dirty="0">
                        <a:latin typeface="Cambria Math"/>
                      </a:rPr>
                      <m:t>∈</m:t>
                    </m:r>
                    <m:r>
                      <a:rPr lang="en-US" altLang="zh-CN" sz="2660" b="1" i="1" dirty="0">
                        <a:latin typeface="Cambria Math"/>
                      </a:rPr>
                      <m:t>𝑺</m:t>
                    </m:r>
                  </m:oMath>
                </a14:m>
                <a:r>
                  <a:rPr lang="zh-CN" altLang="en-US" sz="2660" dirty="0"/>
                  <a:t>满足</a:t>
                </a:r>
                <a:r>
                  <a:rPr lang="en-US" altLang="zh-CN" sz="2660" dirty="0"/>
                  <a:t>KKT</a:t>
                </a:r>
                <a:r>
                  <a:rPr lang="zh-CN" altLang="en-US" sz="2660" dirty="0"/>
                  <a:t>条件；也即，存在</a:t>
                </a:r>
                <a14:m>
                  <m:oMath xmlns:m="http://schemas.openxmlformats.org/officeDocument/2006/math">
                    <m:acc>
                      <m:accPr>
                        <m:chr m:val="̅"/>
                        <m:ctrlPr>
                          <a:rPr lang="en-US" altLang="zh-CN" sz="2660" b="1" i="1">
                            <a:latin typeface="Cambria Math" panose="02040503050406030204" pitchFamily="18" charset="0"/>
                          </a:rPr>
                        </m:ctrlPr>
                      </m:accPr>
                      <m:e>
                        <m:r>
                          <a:rPr lang="en-US" altLang="zh-CN" sz="2660" b="1" i="1">
                            <a:latin typeface="Cambria Math"/>
                          </a:rPr>
                          <m:t>𝒖</m:t>
                        </m:r>
                      </m:e>
                    </m:acc>
                    <m:r>
                      <a:rPr lang="en-US" altLang="zh-CN" sz="2660" b="1" i="1" dirty="0">
                        <a:latin typeface="Cambria Math"/>
                      </a:rPr>
                      <m:t>≥</m:t>
                    </m:r>
                    <m:r>
                      <a:rPr lang="en-US" altLang="zh-CN" sz="2660" b="1" i="1" dirty="0">
                        <a:latin typeface="Cambria Math"/>
                      </a:rPr>
                      <m:t>𝟎</m:t>
                    </m:r>
                    <m:r>
                      <a:rPr lang="en-US" altLang="zh-CN" sz="2660" b="1" i="1" dirty="0">
                        <a:latin typeface="Cambria Math"/>
                      </a:rPr>
                      <m:t>,</m:t>
                    </m:r>
                    <m:acc>
                      <m:accPr>
                        <m:chr m:val="̅"/>
                        <m:ctrlPr>
                          <a:rPr lang="en-US" altLang="zh-CN" sz="2660" b="1" i="1" dirty="0">
                            <a:latin typeface="Cambria Math" panose="02040503050406030204" pitchFamily="18" charset="0"/>
                          </a:rPr>
                        </m:ctrlPr>
                      </m:accPr>
                      <m:e>
                        <m:r>
                          <a:rPr lang="en-US" altLang="zh-CN" sz="2660" b="1" i="1" dirty="0">
                            <a:latin typeface="Cambria Math"/>
                          </a:rPr>
                          <m:t>𝒗</m:t>
                        </m:r>
                      </m:e>
                    </m:acc>
                  </m:oMath>
                </a14:m>
                <a:r>
                  <a:rPr lang="zh-CN" altLang="en-US" sz="2660" dirty="0"/>
                  <a:t>使得</a:t>
                </a:r>
                <a14:m>
                  <m:oMath xmlns:m="http://schemas.openxmlformats.org/officeDocument/2006/math">
                    <m:r>
                      <a:rPr lang="en-US" altLang="zh-CN" sz="2660" b="1">
                        <a:latin typeface="Cambria Math"/>
                      </a:rPr>
                      <m:t>𝛁</m:t>
                    </m:r>
                    <m:r>
                      <a:rPr lang="en-US" altLang="zh-CN" sz="2660" b="1" i="1">
                        <a:latin typeface="Cambria Math"/>
                      </a:rPr>
                      <m:t>𝒇</m:t>
                    </m:r>
                    <m:d>
                      <m:dPr>
                        <m:ctrlPr>
                          <a:rPr lang="en-US" altLang="zh-CN" sz="2660" b="1" i="1">
                            <a:latin typeface="Cambria Math" panose="02040503050406030204" pitchFamily="18" charset="0"/>
                          </a:rPr>
                        </m:ctrlPr>
                      </m:dPr>
                      <m:e>
                        <m:acc>
                          <m:accPr>
                            <m:chr m:val="̅"/>
                            <m:ctrlPr>
                              <a:rPr lang="en-US" altLang="zh-CN" sz="2660" b="1" i="1">
                                <a:latin typeface="Cambria Math" panose="02040503050406030204" pitchFamily="18" charset="0"/>
                              </a:rPr>
                            </m:ctrlPr>
                          </m:accPr>
                          <m:e>
                            <m:r>
                              <a:rPr lang="en-US" altLang="zh-CN" sz="2660" b="1" i="1">
                                <a:latin typeface="Cambria Math"/>
                              </a:rPr>
                              <m:t>𝒙</m:t>
                            </m:r>
                          </m:e>
                        </m:acc>
                      </m:e>
                    </m:d>
                    <m:r>
                      <a:rPr lang="en-US" altLang="zh-CN" sz="2660" b="1" i="1">
                        <a:latin typeface="Cambria Math"/>
                      </a:rPr>
                      <m:t>+</m:t>
                    </m:r>
                    <m:r>
                      <a:rPr lang="en-US" altLang="zh-CN" sz="2660" b="1">
                        <a:latin typeface="Cambria Math"/>
                      </a:rPr>
                      <m:t>𝛁</m:t>
                    </m:r>
                    <m:r>
                      <a:rPr lang="en-US" altLang="zh-CN" sz="2660" b="1" i="1">
                        <a:latin typeface="Cambria Math"/>
                      </a:rPr>
                      <m:t>𝒈</m:t>
                    </m:r>
                    <m:sSup>
                      <m:sSupPr>
                        <m:ctrlPr>
                          <a:rPr lang="en-US" altLang="zh-CN" sz="2660" b="1" i="1">
                            <a:latin typeface="Cambria Math" panose="02040503050406030204" pitchFamily="18" charset="0"/>
                          </a:rPr>
                        </m:ctrlPr>
                      </m:sSupPr>
                      <m:e>
                        <m:d>
                          <m:dPr>
                            <m:ctrlPr>
                              <a:rPr lang="en-US" altLang="zh-CN" sz="2660" b="1" i="1">
                                <a:latin typeface="Cambria Math" panose="02040503050406030204" pitchFamily="18" charset="0"/>
                              </a:rPr>
                            </m:ctrlPr>
                          </m:dPr>
                          <m:e>
                            <m:acc>
                              <m:accPr>
                                <m:chr m:val="̅"/>
                                <m:ctrlPr>
                                  <a:rPr lang="en-US" altLang="zh-CN" sz="2660" b="1" i="1">
                                    <a:latin typeface="Cambria Math" panose="02040503050406030204" pitchFamily="18" charset="0"/>
                                  </a:rPr>
                                </m:ctrlPr>
                              </m:accPr>
                              <m:e>
                                <m:r>
                                  <a:rPr lang="en-US" altLang="zh-CN" sz="2660" b="1" i="1">
                                    <a:latin typeface="Cambria Math"/>
                                  </a:rPr>
                                  <m:t>𝒙</m:t>
                                </m:r>
                              </m:e>
                            </m:acc>
                          </m:e>
                        </m:d>
                      </m:e>
                      <m:sup>
                        <m:r>
                          <a:rPr lang="en-US" altLang="zh-CN" sz="2660" b="1" i="1">
                            <a:latin typeface="Cambria Math"/>
                          </a:rPr>
                          <m:t>𝑻</m:t>
                        </m:r>
                      </m:sup>
                    </m:sSup>
                    <m:r>
                      <a:rPr lang="en-US" altLang="zh-CN" sz="2660" b="1" i="1">
                        <a:latin typeface="Cambria Math"/>
                      </a:rPr>
                      <m:t> </m:t>
                    </m:r>
                    <m:acc>
                      <m:accPr>
                        <m:chr m:val="̅"/>
                        <m:ctrlPr>
                          <a:rPr lang="en-US" altLang="zh-CN" sz="2660" b="1" i="1">
                            <a:latin typeface="Cambria Math" panose="02040503050406030204" pitchFamily="18" charset="0"/>
                          </a:rPr>
                        </m:ctrlPr>
                      </m:accPr>
                      <m:e>
                        <m:r>
                          <a:rPr lang="en-US" altLang="zh-CN" sz="2660" b="1" i="1">
                            <a:latin typeface="Cambria Math"/>
                          </a:rPr>
                          <m:t>𝒖</m:t>
                        </m:r>
                      </m:e>
                    </m:acc>
                    <m:r>
                      <a:rPr lang="en-US" altLang="zh-CN" sz="2660" b="1" i="1">
                        <a:latin typeface="Cambria Math"/>
                      </a:rPr>
                      <m:t>+</m:t>
                    </m:r>
                    <m:r>
                      <a:rPr lang="en-US" altLang="zh-CN" sz="2660" b="1">
                        <a:latin typeface="Cambria Math"/>
                      </a:rPr>
                      <m:t>𝛁</m:t>
                    </m:r>
                    <m:r>
                      <a:rPr lang="en-US" altLang="zh-CN" sz="2660" b="1" i="1">
                        <a:latin typeface="Cambria Math"/>
                      </a:rPr>
                      <m:t>𝒉</m:t>
                    </m:r>
                    <m:sSup>
                      <m:sSupPr>
                        <m:ctrlPr>
                          <a:rPr lang="en-US" altLang="zh-CN" sz="2660" b="1" i="1">
                            <a:latin typeface="Cambria Math" panose="02040503050406030204" pitchFamily="18" charset="0"/>
                          </a:rPr>
                        </m:ctrlPr>
                      </m:sSupPr>
                      <m:e>
                        <m:d>
                          <m:dPr>
                            <m:ctrlPr>
                              <a:rPr lang="en-US" altLang="zh-CN" sz="2660" b="1" i="1">
                                <a:latin typeface="Cambria Math" panose="02040503050406030204" pitchFamily="18" charset="0"/>
                              </a:rPr>
                            </m:ctrlPr>
                          </m:dPr>
                          <m:e>
                            <m:acc>
                              <m:accPr>
                                <m:chr m:val="̅"/>
                                <m:ctrlPr>
                                  <a:rPr lang="en-US" altLang="zh-CN" sz="2660" b="1" i="1">
                                    <a:latin typeface="Cambria Math" panose="02040503050406030204" pitchFamily="18" charset="0"/>
                                  </a:rPr>
                                </m:ctrlPr>
                              </m:accPr>
                              <m:e>
                                <m:r>
                                  <a:rPr lang="en-US" altLang="zh-CN" sz="2660" b="1" i="1">
                                    <a:latin typeface="Cambria Math"/>
                                  </a:rPr>
                                  <m:t>𝒙</m:t>
                                </m:r>
                              </m:e>
                            </m:acc>
                          </m:e>
                        </m:d>
                      </m:e>
                      <m:sup>
                        <m:r>
                          <a:rPr lang="en-US" altLang="zh-CN" sz="2660" b="1" i="1">
                            <a:latin typeface="Cambria Math"/>
                          </a:rPr>
                          <m:t>𝑻</m:t>
                        </m:r>
                      </m:sup>
                    </m:sSup>
                    <m:acc>
                      <m:accPr>
                        <m:chr m:val="̅"/>
                        <m:ctrlPr>
                          <a:rPr lang="en-US" altLang="zh-CN" sz="2660" b="1" i="1">
                            <a:latin typeface="Cambria Math" panose="02040503050406030204" pitchFamily="18" charset="0"/>
                          </a:rPr>
                        </m:ctrlPr>
                      </m:accPr>
                      <m:e>
                        <m:r>
                          <a:rPr lang="en-US" altLang="zh-CN" sz="2660" b="1" i="1">
                            <a:latin typeface="Cambria Math"/>
                          </a:rPr>
                          <m:t>𝒗</m:t>
                        </m:r>
                      </m:e>
                    </m:acc>
                    <m:r>
                      <a:rPr lang="en-US" altLang="zh-CN" sz="2660" b="1" i="1" dirty="0">
                        <a:latin typeface="Cambria Math"/>
                      </a:rPr>
                      <m:t>=</m:t>
                    </m:r>
                    <m:r>
                      <a:rPr lang="en-US" altLang="zh-CN" sz="2660" b="1" i="1" dirty="0">
                        <a:latin typeface="Cambria Math"/>
                      </a:rPr>
                      <m:t>𝟎</m:t>
                    </m:r>
                    <m:r>
                      <a:rPr lang="en-US" altLang="zh-CN" sz="2660" b="1" i="1" dirty="0">
                        <a:latin typeface="Cambria Math"/>
                      </a:rPr>
                      <m:t>,</m:t>
                    </m:r>
                    <m:sSup>
                      <m:sSupPr>
                        <m:ctrlPr>
                          <a:rPr lang="en-US" altLang="zh-CN" sz="2660" b="1" i="1" dirty="0">
                            <a:latin typeface="Cambria Math" panose="02040503050406030204" pitchFamily="18" charset="0"/>
                          </a:rPr>
                        </m:ctrlPr>
                      </m:sSupPr>
                      <m:e>
                        <m:acc>
                          <m:accPr>
                            <m:chr m:val="̅"/>
                            <m:ctrlPr>
                              <a:rPr lang="en-US" altLang="zh-CN" sz="2660" b="1" i="1" dirty="0">
                                <a:latin typeface="Cambria Math" panose="02040503050406030204" pitchFamily="18" charset="0"/>
                              </a:rPr>
                            </m:ctrlPr>
                          </m:accPr>
                          <m:e>
                            <m:r>
                              <a:rPr lang="en-US" altLang="zh-CN" sz="2660" b="1" i="1" dirty="0">
                                <a:latin typeface="Cambria Math"/>
                              </a:rPr>
                              <m:t>𝒖</m:t>
                            </m:r>
                          </m:e>
                        </m:acc>
                      </m:e>
                      <m:sup>
                        <m:r>
                          <a:rPr lang="en-US" altLang="zh-CN" sz="2660" b="1" i="1" dirty="0">
                            <a:latin typeface="Cambria Math"/>
                          </a:rPr>
                          <m:t>𝑻</m:t>
                        </m:r>
                      </m:sup>
                    </m:sSup>
                    <m:r>
                      <a:rPr lang="en-US" altLang="zh-CN" sz="2660" b="1" i="1" dirty="0">
                        <a:latin typeface="Cambria Math"/>
                      </a:rPr>
                      <m:t>𝒈</m:t>
                    </m:r>
                    <m:d>
                      <m:dPr>
                        <m:ctrlPr>
                          <a:rPr lang="en-US" altLang="zh-CN" sz="2660" b="1" i="1" dirty="0">
                            <a:latin typeface="Cambria Math" panose="02040503050406030204" pitchFamily="18" charset="0"/>
                          </a:rPr>
                        </m:ctrlPr>
                      </m:dPr>
                      <m:e>
                        <m:acc>
                          <m:accPr>
                            <m:chr m:val="̅"/>
                            <m:ctrlPr>
                              <a:rPr lang="en-US" altLang="zh-CN" sz="2660" b="1" i="1" dirty="0">
                                <a:latin typeface="Cambria Math" panose="02040503050406030204" pitchFamily="18" charset="0"/>
                              </a:rPr>
                            </m:ctrlPr>
                          </m:accPr>
                          <m:e>
                            <m:r>
                              <a:rPr lang="en-US" altLang="zh-CN" sz="2660" b="1" i="1" dirty="0">
                                <a:latin typeface="Cambria Math"/>
                              </a:rPr>
                              <m:t>𝒙</m:t>
                            </m:r>
                          </m:e>
                        </m:acc>
                      </m:e>
                    </m:d>
                    <m:r>
                      <a:rPr lang="en-US" altLang="zh-CN" sz="2660" b="1" i="1" dirty="0">
                        <a:latin typeface="Cambria Math"/>
                      </a:rPr>
                      <m:t>=</m:t>
                    </m:r>
                    <m:r>
                      <a:rPr lang="en-US" altLang="zh-CN" sz="2660" b="1" i="1" dirty="0">
                        <a:latin typeface="Cambria Math"/>
                      </a:rPr>
                      <m:t>𝟎</m:t>
                    </m:r>
                  </m:oMath>
                </a14:m>
                <a:r>
                  <a:rPr lang="en-US" altLang="zh-CN" sz="2660" dirty="0"/>
                  <a:t>.</a:t>
                </a:r>
                <a:r>
                  <a:rPr lang="zh-CN" altLang="en-US" sz="2660" dirty="0"/>
                  <a:t> 假设</a:t>
                </a:r>
                <a14:m>
                  <m:oMath xmlns:m="http://schemas.openxmlformats.org/officeDocument/2006/math">
                    <m:r>
                      <a:rPr lang="en-US" altLang="zh-CN" sz="2660" b="1" i="1">
                        <a:latin typeface="Cambria Math"/>
                      </a:rPr>
                      <m:t>𝒇</m:t>
                    </m:r>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𝒈</m:t>
                        </m:r>
                      </m:e>
                      <m:sub>
                        <m:r>
                          <a:rPr lang="en-US" altLang="zh-CN" sz="2660" b="1" i="1">
                            <a:latin typeface="Cambria Math"/>
                          </a:rPr>
                          <m:t>𝒊</m:t>
                        </m:r>
                      </m:sub>
                    </m:sSub>
                    <m:r>
                      <a:rPr lang="en-US" altLang="zh-CN" sz="2660" b="1" i="1">
                        <a:latin typeface="Cambria Math"/>
                      </a:rPr>
                      <m:t>,</m:t>
                    </m:r>
                    <m:r>
                      <a:rPr lang="en-US" altLang="zh-CN" sz="2660" b="1" i="1">
                        <a:latin typeface="Cambria Math"/>
                      </a:rPr>
                      <m:t>𝒊</m:t>
                    </m:r>
                    <m:r>
                      <a:rPr lang="en-US" altLang="zh-CN" sz="2660" b="1" i="1">
                        <a:latin typeface="Cambria Math"/>
                      </a:rPr>
                      <m:t>∈</m:t>
                    </m:r>
                    <m:r>
                      <a:rPr lang="en-US" altLang="zh-CN" sz="2660" b="1" i="1">
                        <a:latin typeface="Cambria Math"/>
                      </a:rPr>
                      <m:t>𝑰</m:t>
                    </m:r>
                  </m:oMath>
                </a14:m>
                <a:r>
                  <a:rPr lang="zh-CN" altLang="en-US" sz="2660" dirty="0"/>
                  <a:t>在</a:t>
                </a:r>
                <a14:m>
                  <m:oMath xmlns:m="http://schemas.openxmlformats.org/officeDocument/2006/math">
                    <m:acc>
                      <m:accPr>
                        <m:chr m:val="̅"/>
                        <m:ctrlPr>
                          <a:rPr lang="en-US" altLang="zh-CN" sz="2660" b="1" i="1" dirty="0">
                            <a:latin typeface="Cambria Math" panose="02040503050406030204" pitchFamily="18" charset="0"/>
                          </a:rPr>
                        </m:ctrlPr>
                      </m:accPr>
                      <m:e>
                        <m:r>
                          <a:rPr lang="en-US" altLang="zh-CN" sz="2660" b="1" i="1" dirty="0">
                            <a:latin typeface="Cambria Math"/>
                          </a:rPr>
                          <m:t>𝒙</m:t>
                        </m:r>
                      </m:e>
                    </m:acc>
                  </m:oMath>
                </a14:m>
                <a:r>
                  <a:rPr lang="zh-CN" altLang="en-US" sz="2660" dirty="0"/>
                  <a:t>是凸的，这里</a:t>
                </a:r>
                <a14:m>
                  <m:oMath xmlns:m="http://schemas.openxmlformats.org/officeDocument/2006/math">
                    <m:r>
                      <a:rPr lang="en-US" altLang="zh-CN" sz="2660" b="1" i="1">
                        <a:latin typeface="Cambria Math"/>
                      </a:rPr>
                      <m:t>𝑰</m:t>
                    </m:r>
                    <m:r>
                      <a:rPr lang="en-US" altLang="zh-CN" sz="2660" b="1" i="1">
                        <a:latin typeface="Cambria Math"/>
                      </a:rPr>
                      <m:t>={</m:t>
                    </m:r>
                    <m:r>
                      <a:rPr lang="en-US" altLang="zh-CN" sz="2660" b="1" i="1">
                        <a:latin typeface="Cambria Math"/>
                      </a:rPr>
                      <m:t>𝒊</m:t>
                    </m:r>
                    <m:r>
                      <a:rPr lang="en-US" altLang="zh-CN" sz="2660" b="1" i="1">
                        <a:latin typeface="Cambria Math"/>
                      </a:rPr>
                      <m:t>:</m:t>
                    </m:r>
                    <m:sSub>
                      <m:sSubPr>
                        <m:ctrlPr>
                          <a:rPr lang="en-US" altLang="zh-CN" sz="2660" b="1" i="1">
                            <a:latin typeface="Cambria Math" panose="02040503050406030204" pitchFamily="18" charset="0"/>
                          </a:rPr>
                        </m:ctrlPr>
                      </m:sSubPr>
                      <m:e>
                        <m:r>
                          <a:rPr lang="en-US" altLang="zh-CN" sz="2660" b="1" i="1">
                            <a:latin typeface="Cambria Math"/>
                          </a:rPr>
                          <m:t>𝒈</m:t>
                        </m:r>
                      </m:e>
                      <m:sub>
                        <m:r>
                          <a:rPr lang="en-US" altLang="zh-CN" sz="2660" b="1" i="1">
                            <a:latin typeface="Cambria Math"/>
                          </a:rPr>
                          <m:t>𝒊</m:t>
                        </m:r>
                      </m:sub>
                    </m:sSub>
                    <m:d>
                      <m:dPr>
                        <m:ctrlPr>
                          <a:rPr lang="en-US" altLang="zh-CN" sz="2660" b="1" i="1">
                            <a:latin typeface="Cambria Math" panose="02040503050406030204" pitchFamily="18" charset="0"/>
                          </a:rPr>
                        </m:ctrlPr>
                      </m:dPr>
                      <m:e>
                        <m:acc>
                          <m:accPr>
                            <m:chr m:val="̅"/>
                            <m:ctrlPr>
                              <a:rPr lang="en-US" altLang="zh-CN" sz="2660" b="1" i="1">
                                <a:latin typeface="Cambria Math" panose="02040503050406030204" pitchFamily="18" charset="0"/>
                              </a:rPr>
                            </m:ctrlPr>
                          </m:accPr>
                          <m:e>
                            <m:r>
                              <a:rPr lang="en-US" altLang="zh-CN" sz="2660" b="1" i="1">
                                <a:latin typeface="Cambria Math"/>
                              </a:rPr>
                              <m:t>𝒙</m:t>
                            </m:r>
                          </m:e>
                        </m:acc>
                      </m:e>
                    </m:d>
                    <m:r>
                      <a:rPr lang="en-US" altLang="zh-CN" sz="2660" b="1" i="1">
                        <a:latin typeface="Cambria Math"/>
                      </a:rPr>
                      <m:t>=</m:t>
                    </m:r>
                    <m:r>
                      <a:rPr lang="en-US" altLang="zh-CN" sz="2660" b="1" i="1">
                        <a:latin typeface="Cambria Math"/>
                      </a:rPr>
                      <m:t>𝟎</m:t>
                    </m:r>
                    <m:r>
                      <a:rPr lang="en-US" altLang="zh-CN" sz="2660" b="1" i="1">
                        <a:latin typeface="Cambria Math"/>
                      </a:rPr>
                      <m:t>}</m:t>
                    </m:r>
                  </m:oMath>
                </a14:m>
                <a:r>
                  <a:rPr lang="zh-CN" altLang="en-US" sz="2660" dirty="0"/>
                  <a:t>表示积极或者有效约束集。而且如果</a:t>
                </a:r>
                <a14:m>
                  <m:oMath xmlns:m="http://schemas.openxmlformats.org/officeDocument/2006/math">
                    <m:acc>
                      <m:accPr>
                        <m:chr m:val="̅"/>
                        <m:ctrlPr>
                          <a:rPr lang="en-US" altLang="zh-CN" sz="2660" b="1" i="1">
                            <a:latin typeface="Cambria Math" panose="02040503050406030204" pitchFamily="18" charset="0"/>
                          </a:rPr>
                        </m:ctrlPr>
                      </m:accPr>
                      <m:e>
                        <m:sSub>
                          <m:sSubPr>
                            <m:ctrlPr>
                              <a:rPr lang="en-US" altLang="zh-CN" sz="2660" b="1" i="1">
                                <a:latin typeface="Cambria Math" panose="02040503050406030204" pitchFamily="18" charset="0"/>
                              </a:rPr>
                            </m:ctrlPr>
                          </m:sSubPr>
                          <m:e>
                            <m:r>
                              <a:rPr lang="en-US" altLang="zh-CN" sz="2660" b="1" i="1">
                                <a:latin typeface="Cambria Math"/>
                              </a:rPr>
                              <m:t>𝒗</m:t>
                            </m:r>
                          </m:e>
                          <m:sub>
                            <m:r>
                              <a:rPr lang="en-US" altLang="zh-CN" sz="2660" b="1" i="1">
                                <a:latin typeface="Cambria Math"/>
                              </a:rPr>
                              <m:t>𝒊</m:t>
                            </m:r>
                          </m:sub>
                        </m:sSub>
                      </m:e>
                    </m:acc>
                    <m:r>
                      <a:rPr lang="en-US" altLang="zh-CN" sz="2660" b="1" i="1" dirty="0">
                        <a:latin typeface="Cambria Math"/>
                      </a:rPr>
                      <m:t>≠</m:t>
                    </m:r>
                    <m:r>
                      <a:rPr lang="en-US" altLang="zh-CN" sz="2660" b="1" i="1" dirty="0">
                        <a:latin typeface="Cambria Math"/>
                      </a:rPr>
                      <m:t>𝟎</m:t>
                    </m:r>
                  </m:oMath>
                </a14:m>
                <a:r>
                  <a:rPr lang="en-US" altLang="zh-CN" sz="2660" dirty="0"/>
                  <a:t>,</a:t>
                </a:r>
                <a:r>
                  <a:rPr lang="zh-CN" altLang="en-US" sz="2660" dirty="0"/>
                  <a:t>则</a:t>
                </a:r>
                <a14:m>
                  <m:oMath xmlns:m="http://schemas.openxmlformats.org/officeDocument/2006/math">
                    <m:sSub>
                      <m:sSubPr>
                        <m:ctrlPr>
                          <a:rPr lang="en-US" altLang="zh-CN" sz="2660" b="1" i="1">
                            <a:latin typeface="Cambria Math" panose="02040503050406030204" pitchFamily="18" charset="0"/>
                          </a:rPr>
                        </m:ctrlPr>
                      </m:sSubPr>
                      <m:e>
                        <m:r>
                          <a:rPr lang="en-US" altLang="zh-CN" sz="2660" b="1" i="1">
                            <a:latin typeface="Cambria Math"/>
                          </a:rPr>
                          <m:t>𝒉</m:t>
                        </m:r>
                      </m:e>
                      <m:sub>
                        <m:r>
                          <a:rPr lang="en-US" altLang="zh-CN" sz="2660" b="1" i="1">
                            <a:latin typeface="Cambria Math"/>
                          </a:rPr>
                          <m:t>𝒊</m:t>
                        </m:r>
                      </m:sub>
                    </m:sSub>
                  </m:oMath>
                </a14:m>
                <a:r>
                  <a:rPr lang="zh-CN" altLang="en-US" sz="2660" dirty="0"/>
                  <a:t>是仿射的。则有</a:t>
                </a:r>
                <a14:m>
                  <m:oMath xmlns:m="http://schemas.openxmlformats.org/officeDocument/2006/math">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𝒙</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𝒖</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𝒗</m:t>
                        </m:r>
                      </m:e>
                    </m:acc>
                    <m:r>
                      <a:rPr lang="en-US" altLang="zh-CN" sz="2660" i="1">
                        <a:latin typeface="Cambria Math"/>
                      </a:rPr>
                      <m:t>)</m:t>
                    </m:r>
                  </m:oMath>
                </a14:m>
                <a:r>
                  <a:rPr lang="zh-CN" altLang="en-US" sz="2660" dirty="0"/>
                  <a:t>为拉格朗日函数</a:t>
                </a:r>
                <a14:m>
                  <m:oMath xmlns:m="http://schemas.openxmlformats.org/officeDocument/2006/math">
                    <m:r>
                      <a:rPr lang="en-US" altLang="zh-CN" sz="2660" i="1">
                        <a:latin typeface="Cambria Math"/>
                      </a:rPr>
                      <m:t>𝝓</m:t>
                    </m:r>
                    <m:d>
                      <m:dPr>
                        <m:ctrlPr>
                          <a:rPr lang="en-US" altLang="zh-CN" sz="2660" i="1">
                            <a:latin typeface="Cambria Math" panose="02040503050406030204" pitchFamily="18" charset="0"/>
                          </a:rPr>
                        </m:ctrlPr>
                      </m:dPr>
                      <m:e>
                        <m:r>
                          <a:rPr lang="en-US" altLang="zh-CN" sz="2660" i="1">
                            <a:latin typeface="Cambria Math"/>
                          </a:rPr>
                          <m:t>𝒙</m:t>
                        </m:r>
                        <m:r>
                          <a:rPr lang="en-US" altLang="zh-CN" sz="2660" i="1">
                            <a:latin typeface="Cambria Math"/>
                          </a:rPr>
                          <m:t>,</m:t>
                        </m:r>
                        <m:r>
                          <a:rPr lang="en-US" altLang="zh-CN" sz="2660" i="1">
                            <a:latin typeface="Cambria Math"/>
                          </a:rPr>
                          <m:t>𝒖</m:t>
                        </m:r>
                        <m:r>
                          <a:rPr lang="en-US" altLang="zh-CN" sz="2660" i="1">
                            <a:latin typeface="Cambria Math"/>
                          </a:rPr>
                          <m:t>,</m:t>
                        </m:r>
                        <m:r>
                          <a:rPr lang="en-US" altLang="zh-CN" sz="2660" i="1">
                            <a:latin typeface="Cambria Math"/>
                          </a:rPr>
                          <m:t>𝒗</m:t>
                        </m:r>
                      </m:e>
                    </m:d>
                    <m:r>
                      <a:rPr lang="en-US" altLang="zh-CN" sz="2660" i="1">
                        <a:latin typeface="Cambria Math"/>
                      </a:rPr>
                      <m:t>=</m:t>
                    </m:r>
                    <m:r>
                      <a:rPr lang="en-US" altLang="zh-CN" sz="2660" i="1">
                        <a:latin typeface="Cambria Math"/>
                      </a:rPr>
                      <m:t>𝒇</m:t>
                    </m:r>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m:t>
                    </m:r>
                    <m:sSup>
                      <m:sSupPr>
                        <m:ctrlPr>
                          <a:rPr lang="en-US" altLang="zh-CN" sz="2660" i="1">
                            <a:latin typeface="Cambria Math" panose="02040503050406030204" pitchFamily="18" charset="0"/>
                          </a:rPr>
                        </m:ctrlPr>
                      </m:sSupPr>
                      <m:e>
                        <m:r>
                          <a:rPr lang="en-US" altLang="zh-CN" sz="2660" i="1">
                            <a:latin typeface="Cambria Math"/>
                          </a:rPr>
                          <m:t>𝒖</m:t>
                        </m:r>
                      </m:e>
                      <m:sup>
                        <m:r>
                          <a:rPr lang="en-US" altLang="zh-CN" sz="2660" i="1">
                            <a:latin typeface="Cambria Math"/>
                          </a:rPr>
                          <m:t>𝑻</m:t>
                        </m:r>
                      </m:sup>
                    </m:sSup>
                    <m:r>
                      <a:rPr lang="en-US" altLang="zh-CN" sz="2660" i="1">
                        <a:latin typeface="Cambria Math"/>
                      </a:rPr>
                      <m:t>𝒈</m:t>
                    </m:r>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m:t>
                    </m:r>
                    <m:sSup>
                      <m:sSupPr>
                        <m:ctrlPr>
                          <a:rPr lang="en-US" altLang="zh-CN" sz="2660" i="1">
                            <a:latin typeface="Cambria Math" panose="02040503050406030204" pitchFamily="18" charset="0"/>
                          </a:rPr>
                        </m:ctrlPr>
                      </m:sSupPr>
                      <m:e>
                        <m:r>
                          <a:rPr lang="en-US" altLang="zh-CN" sz="2660" i="1">
                            <a:latin typeface="Cambria Math"/>
                          </a:rPr>
                          <m:t>𝒗</m:t>
                        </m:r>
                      </m:e>
                      <m:sup>
                        <m:r>
                          <a:rPr lang="en-US" altLang="zh-CN" sz="2660" i="1">
                            <a:latin typeface="Cambria Math"/>
                          </a:rPr>
                          <m:t>𝑻</m:t>
                        </m:r>
                      </m:sup>
                    </m:sSup>
                    <m:r>
                      <a:rPr lang="en-US" altLang="zh-CN" sz="2660" i="1">
                        <a:latin typeface="Cambria Math"/>
                      </a:rPr>
                      <m:t>𝒉</m:t>
                    </m:r>
                    <m:r>
                      <a:rPr lang="en-US" altLang="zh-CN" sz="2660" i="1">
                        <a:latin typeface="Cambria Math"/>
                      </a:rPr>
                      <m:t>(</m:t>
                    </m:r>
                    <m:r>
                      <a:rPr lang="en-US" altLang="zh-CN" sz="2660" i="1">
                        <a:latin typeface="Cambria Math"/>
                      </a:rPr>
                      <m:t>𝒙</m:t>
                    </m:r>
                    <m:r>
                      <a:rPr lang="en-US" altLang="zh-CN" sz="2660" i="1">
                        <a:latin typeface="Cambria Math"/>
                      </a:rPr>
                      <m:t>)</m:t>
                    </m:r>
                  </m:oMath>
                </a14:m>
                <a:r>
                  <a:rPr lang="zh-CN" altLang="en-US" sz="2660" dirty="0"/>
                  <a:t>的鞍点</a:t>
                </a:r>
                <a:endParaRPr lang="en-US" altLang="zh-CN" sz="2660" dirty="0"/>
              </a:p>
              <a:p>
                <a:r>
                  <a:rPr lang="zh-CN" altLang="en-US" sz="2660" dirty="0"/>
                  <a:t>反之，若假设</a:t>
                </a:r>
                <a14:m>
                  <m:oMath xmlns:m="http://schemas.openxmlformats.org/officeDocument/2006/math">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𝒙</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𝒖</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𝒗</m:t>
                        </m:r>
                      </m:e>
                    </m:acc>
                    <m:r>
                      <a:rPr lang="en-US" altLang="zh-CN" sz="2660" i="1">
                        <a:latin typeface="Cambria Math"/>
                      </a:rPr>
                      <m:t>)</m:t>
                    </m:r>
                  </m:oMath>
                </a14:m>
                <a:r>
                  <a:rPr lang="zh-CN" altLang="en-US" sz="2660" dirty="0"/>
                  <a:t>，</a:t>
                </a:r>
                <a14:m>
                  <m:oMath xmlns:m="http://schemas.openxmlformats.org/officeDocument/2006/math">
                    <m:r>
                      <a:rPr lang="en-US" altLang="zh-CN" sz="2660" b="1" i="1" dirty="0">
                        <a:latin typeface="Cambria Math"/>
                      </a:rPr>
                      <m:t>𝒙</m:t>
                    </m:r>
                    <m:r>
                      <a:rPr lang="en-US" altLang="zh-CN" sz="2660" b="1" i="1" dirty="0">
                        <a:latin typeface="Cambria Math"/>
                      </a:rPr>
                      <m:t> ̅∈</m:t>
                    </m:r>
                    <m:r>
                      <a:rPr lang="en-US" altLang="zh-CN" sz="2660" b="1" i="1" dirty="0">
                        <a:latin typeface="Cambria Math"/>
                      </a:rPr>
                      <m:t>𝒊𝒏𝒕</m:t>
                    </m:r>
                    <m:r>
                      <a:rPr lang="en-US" altLang="zh-CN" sz="2660" b="1" i="1" dirty="0">
                        <a:latin typeface="Cambria Math"/>
                      </a:rPr>
                      <m:t> </m:t>
                    </m:r>
                    <m:r>
                      <a:rPr lang="en-US" altLang="zh-CN" sz="2660" b="1" i="1" dirty="0">
                        <a:latin typeface="Cambria Math"/>
                      </a:rPr>
                      <m:t>𝑿</m:t>
                    </m:r>
                    <m:r>
                      <a:rPr lang="en-US" altLang="zh-CN" sz="2660" b="1" i="1" dirty="0">
                        <a:latin typeface="Cambria Math"/>
                      </a:rPr>
                      <m:t>,  </m:t>
                    </m:r>
                    <m:r>
                      <a:rPr lang="en-US" altLang="zh-CN" sz="2660" b="1" i="1" dirty="0">
                        <a:latin typeface="Cambria Math"/>
                      </a:rPr>
                      <m:t>𝒖</m:t>
                    </m:r>
                    <m:r>
                      <a:rPr lang="en-US" altLang="zh-CN" sz="2660" b="1" i="1" dirty="0">
                        <a:latin typeface="Cambria Math"/>
                      </a:rPr>
                      <m:t> ̅</m:t>
                    </m:r>
                    <m:r>
                      <a:rPr lang="en-US" altLang="zh-CN" sz="2660" b="1" i="1" dirty="0">
                        <a:latin typeface="Cambria Math"/>
                      </a:rPr>
                      <m:t> ≥</m:t>
                    </m:r>
                    <m:r>
                      <a:rPr lang="en-US" altLang="zh-CN" sz="2660" b="1" i="1" dirty="0">
                        <a:latin typeface="Cambria Math"/>
                      </a:rPr>
                      <m:t>𝟎</m:t>
                    </m:r>
                  </m:oMath>
                </a14:m>
                <a:r>
                  <a:rPr lang="zh-CN" altLang="en-US" sz="2660" dirty="0"/>
                  <a:t>为拉格朗日函数</a:t>
                </a:r>
                <a14:m>
                  <m:oMath xmlns:m="http://schemas.openxmlformats.org/officeDocument/2006/math">
                    <m:r>
                      <a:rPr lang="en-US" altLang="zh-CN" sz="2660" i="1">
                        <a:latin typeface="Cambria Math"/>
                      </a:rPr>
                      <m:t>𝝓</m:t>
                    </m:r>
                    <m:d>
                      <m:dPr>
                        <m:ctrlPr>
                          <a:rPr lang="en-US" altLang="zh-CN" sz="2660" i="1">
                            <a:latin typeface="Cambria Math" panose="02040503050406030204" pitchFamily="18" charset="0"/>
                          </a:rPr>
                        </m:ctrlPr>
                      </m:dPr>
                      <m:e>
                        <m:r>
                          <a:rPr lang="en-US" altLang="zh-CN" sz="2660" i="1">
                            <a:latin typeface="Cambria Math"/>
                          </a:rPr>
                          <m:t>𝒙</m:t>
                        </m:r>
                        <m:r>
                          <a:rPr lang="en-US" altLang="zh-CN" sz="2660" i="1">
                            <a:latin typeface="Cambria Math"/>
                          </a:rPr>
                          <m:t>,</m:t>
                        </m:r>
                        <m:r>
                          <a:rPr lang="en-US" altLang="zh-CN" sz="2660" i="1">
                            <a:latin typeface="Cambria Math"/>
                          </a:rPr>
                          <m:t>𝒖</m:t>
                        </m:r>
                        <m:r>
                          <a:rPr lang="en-US" altLang="zh-CN" sz="2660" i="1">
                            <a:latin typeface="Cambria Math"/>
                          </a:rPr>
                          <m:t>,</m:t>
                        </m:r>
                        <m:r>
                          <a:rPr lang="en-US" altLang="zh-CN" sz="2660" i="1">
                            <a:latin typeface="Cambria Math"/>
                          </a:rPr>
                          <m:t>𝒗</m:t>
                        </m:r>
                      </m:e>
                    </m:d>
                    <m:r>
                      <a:rPr lang="en-US" altLang="zh-CN" sz="2660" i="1">
                        <a:latin typeface="Cambria Math"/>
                      </a:rPr>
                      <m:t>=</m:t>
                    </m:r>
                    <m:r>
                      <a:rPr lang="en-US" altLang="zh-CN" sz="2660" i="1">
                        <a:latin typeface="Cambria Math"/>
                      </a:rPr>
                      <m:t>𝒇</m:t>
                    </m:r>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m:t>
                    </m:r>
                    <m:sSup>
                      <m:sSupPr>
                        <m:ctrlPr>
                          <a:rPr lang="en-US" altLang="zh-CN" sz="2660" i="1">
                            <a:latin typeface="Cambria Math" panose="02040503050406030204" pitchFamily="18" charset="0"/>
                          </a:rPr>
                        </m:ctrlPr>
                      </m:sSupPr>
                      <m:e>
                        <m:r>
                          <a:rPr lang="en-US" altLang="zh-CN" sz="2660" i="1">
                            <a:latin typeface="Cambria Math"/>
                          </a:rPr>
                          <m:t>𝒖</m:t>
                        </m:r>
                      </m:e>
                      <m:sup>
                        <m:r>
                          <a:rPr lang="en-US" altLang="zh-CN" sz="2660" i="1">
                            <a:latin typeface="Cambria Math"/>
                          </a:rPr>
                          <m:t>𝑻</m:t>
                        </m:r>
                      </m:sup>
                    </m:sSup>
                    <m:r>
                      <a:rPr lang="en-US" altLang="zh-CN" sz="2660" i="1">
                        <a:latin typeface="Cambria Math"/>
                      </a:rPr>
                      <m:t>𝒈</m:t>
                    </m:r>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m:t>
                    </m:r>
                    <m:sSup>
                      <m:sSupPr>
                        <m:ctrlPr>
                          <a:rPr lang="en-US" altLang="zh-CN" sz="2660" i="1">
                            <a:latin typeface="Cambria Math" panose="02040503050406030204" pitchFamily="18" charset="0"/>
                          </a:rPr>
                        </m:ctrlPr>
                      </m:sSupPr>
                      <m:e>
                        <m:r>
                          <a:rPr lang="en-US" altLang="zh-CN" sz="2660" i="1">
                            <a:latin typeface="Cambria Math"/>
                          </a:rPr>
                          <m:t>𝒗</m:t>
                        </m:r>
                      </m:e>
                      <m:sup>
                        <m:r>
                          <a:rPr lang="en-US" altLang="zh-CN" sz="2660" i="1">
                            <a:latin typeface="Cambria Math"/>
                          </a:rPr>
                          <m:t>𝑻</m:t>
                        </m:r>
                      </m:sup>
                    </m:sSup>
                    <m:r>
                      <a:rPr lang="en-US" altLang="zh-CN" sz="2660" i="1">
                        <a:latin typeface="Cambria Math"/>
                      </a:rPr>
                      <m:t>𝒉</m:t>
                    </m:r>
                    <m:r>
                      <a:rPr lang="en-US" altLang="zh-CN" sz="2660" i="1">
                        <a:latin typeface="Cambria Math"/>
                      </a:rPr>
                      <m:t>(</m:t>
                    </m:r>
                    <m:r>
                      <a:rPr lang="en-US" altLang="zh-CN" sz="2660" i="1">
                        <a:latin typeface="Cambria Math"/>
                      </a:rPr>
                      <m:t>𝒙</m:t>
                    </m:r>
                    <m:r>
                      <a:rPr lang="en-US" altLang="zh-CN" sz="2660" i="1">
                        <a:latin typeface="Cambria Math"/>
                      </a:rPr>
                      <m:t>)</m:t>
                    </m:r>
                  </m:oMath>
                </a14:m>
                <a:r>
                  <a:rPr lang="zh-CN" altLang="en-US" sz="2660" dirty="0"/>
                  <a:t>的鞍点</a:t>
                </a:r>
                <a:r>
                  <a:rPr lang="en-US" altLang="zh-CN" sz="2660" dirty="0"/>
                  <a:t>.</a:t>
                </a:r>
                <a:r>
                  <a:rPr lang="zh-CN" altLang="en-US" sz="2660" dirty="0"/>
                  <a:t>则</a:t>
                </a:r>
                <a14:m>
                  <m:oMath xmlns:m="http://schemas.openxmlformats.org/officeDocument/2006/math">
                    <m:acc>
                      <m:accPr>
                        <m:chr m:val="̅"/>
                        <m:ctrlPr>
                          <a:rPr lang="en-US" altLang="zh-CN" sz="2660" b="1" i="1">
                            <a:latin typeface="Cambria Math" panose="02040503050406030204" pitchFamily="18" charset="0"/>
                          </a:rPr>
                        </m:ctrlPr>
                      </m:accPr>
                      <m:e>
                        <m:r>
                          <a:rPr lang="en-US" altLang="zh-CN" sz="2660" b="1" i="1">
                            <a:latin typeface="Cambria Math"/>
                          </a:rPr>
                          <m:t>𝒙</m:t>
                        </m:r>
                      </m:e>
                    </m:acc>
                  </m:oMath>
                </a14:m>
                <a:r>
                  <a:rPr lang="zh-CN" altLang="en-US" sz="2660" dirty="0"/>
                  <a:t>为问题</a:t>
                </a:r>
                <a:r>
                  <a:rPr lang="en-US" altLang="zh-CN" sz="2660" dirty="0"/>
                  <a:t>P</a:t>
                </a:r>
                <a:r>
                  <a:rPr lang="zh-CN" altLang="en-US" sz="2660" dirty="0"/>
                  <a:t>的可行解，而且</a:t>
                </a:r>
                <a14:m>
                  <m:oMath xmlns:m="http://schemas.openxmlformats.org/officeDocument/2006/math">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𝒙</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𝒖</m:t>
                        </m:r>
                      </m:e>
                    </m:acc>
                    <m:r>
                      <a:rPr lang="en-US" altLang="zh-CN" sz="2660" i="1">
                        <a:latin typeface="Cambria Math"/>
                      </a:rPr>
                      <m:t>,</m:t>
                    </m:r>
                    <m:acc>
                      <m:accPr>
                        <m:chr m:val="̅"/>
                        <m:ctrlPr>
                          <a:rPr lang="en-US" altLang="zh-CN" sz="2660" i="1">
                            <a:latin typeface="Cambria Math" panose="02040503050406030204" pitchFamily="18" charset="0"/>
                          </a:rPr>
                        </m:ctrlPr>
                      </m:accPr>
                      <m:e>
                        <m:r>
                          <a:rPr lang="en-US" altLang="zh-CN" sz="2660" i="1">
                            <a:latin typeface="Cambria Math"/>
                          </a:rPr>
                          <m:t>𝒗</m:t>
                        </m:r>
                      </m:e>
                    </m:acc>
                    <m:r>
                      <a:rPr lang="en-US" altLang="zh-CN" sz="2660" i="1">
                        <a:latin typeface="Cambria Math"/>
                      </a:rPr>
                      <m:t>)</m:t>
                    </m:r>
                  </m:oMath>
                </a14:m>
                <a:r>
                  <a:rPr lang="zh-CN" altLang="en-US" sz="2660" dirty="0"/>
                  <a:t>满足</a:t>
                </a:r>
                <a:r>
                  <a:rPr lang="en-US" altLang="zh-CN" sz="2660" dirty="0"/>
                  <a:t>KKT</a:t>
                </a:r>
                <a:r>
                  <a:rPr lang="zh-CN" altLang="en-US" sz="2660" dirty="0"/>
                  <a:t>条件</a:t>
                </a:r>
                <a:endParaRPr lang="en-US" altLang="zh-CN" sz="266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6" t="-2101" r="-63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660" dirty="0"/>
              <a:t>6.5</a:t>
            </a:r>
            <a:r>
              <a:rPr lang="zh-CN" altLang="en-US" sz="2660" dirty="0">
                <a:latin typeface="隶书" panose="02010509060101010101" pitchFamily="1" charset="-122"/>
              </a:rPr>
              <a:t>对偶问题</a:t>
            </a:r>
            <a:r>
              <a:rPr lang="en-US" altLang="zh-CN" sz="2660" dirty="0">
                <a:latin typeface="隶书" panose="02010509060101010101" pitchFamily="1" charset="-122"/>
              </a:rPr>
              <a:t>-</a:t>
            </a:r>
            <a:r>
              <a:rPr lang="zh-CN" altLang="en-US" sz="2660" dirty="0">
                <a:latin typeface="隶书" panose="02010509060101010101" pitchFamily="1" charset="-122"/>
              </a:rPr>
              <a:t>例子</a:t>
            </a:r>
            <a:endParaRPr lang="zh-CN" altLang="en-US" sz="266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14:m>
                  <m:oMath xmlns:m="http://schemas.openxmlformats.org/officeDocument/2006/math">
                    <m:r>
                      <a:rPr lang="en-US" altLang="zh-CN" sz="2280" b="1" i="1">
                        <a:latin typeface="Cambria Math" panose="02040503050406030204" pitchFamily="18" charset="0"/>
                      </a:rPr>
                      <m:t>𝑷</m:t>
                    </m:r>
                    <m:r>
                      <a:rPr lang="en-US" altLang="zh-CN" sz="2280" b="1" i="1">
                        <a:latin typeface="Cambria Math" panose="02040503050406030204" pitchFamily="18" charset="0"/>
                      </a:rPr>
                      <m:t>:</m:t>
                    </m:r>
                    <m:r>
                      <a:rPr lang="en-US" altLang="zh-CN" sz="2280" b="1" i="1">
                        <a:latin typeface="Cambria Math" panose="02040503050406030204" pitchFamily="18" charset="0"/>
                      </a:rPr>
                      <m:t>𝒎𝒊𝒏</m:t>
                    </m:r>
                    <m:r>
                      <a:rPr lang="en-US" altLang="zh-CN" sz="2280" b="1" i="1">
                        <a:latin typeface="Cambria Math" panose="02040503050406030204" pitchFamily="18" charset="0"/>
                      </a:rPr>
                      <m:t> {</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e>
                    </m:d>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𝑹</m:t>
                        </m:r>
                      </m:e>
                      <m:sup>
                        <m:r>
                          <a:rPr lang="en-US" altLang="zh-CN" sz="2280" b="1" i="1">
                            <a:latin typeface="Cambria Math" panose="02040503050406030204" pitchFamily="18" charset="0"/>
                          </a:rPr>
                          <m:t>𝟐</m:t>
                        </m:r>
                      </m:sup>
                    </m:sSup>
                    <m:r>
                      <a:rPr lang="en-US" altLang="zh-CN" sz="2280" b="1" i="1">
                        <a:latin typeface="Cambria Math" panose="02040503050406030204" pitchFamily="18" charset="0"/>
                      </a:rPr>
                      <m:t>}</m:t>
                    </m:r>
                  </m:oMath>
                </a14:m>
                <a:endParaRPr lang="en-US" altLang="zh-CN" sz="2280" dirty="0"/>
              </a:p>
              <a:p>
                <a:r>
                  <a:rPr lang="zh-CN" altLang="en-US" sz="2280" dirty="0"/>
                  <a:t>解为</a:t>
                </a:r>
                <a14:m>
                  <m:oMath xmlns:m="http://schemas.openxmlformats.org/officeDocument/2006/math">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acc>
                              <m:accPr>
                                <m:chr m:val="̅"/>
                                <m:ctrlPr>
                                  <a:rPr lang="en-US" altLang="zh-CN" sz="2280" b="1" i="1">
                                    <a:latin typeface="Cambria Math" panose="02040503050406030204" pitchFamily="18" charset="0"/>
                                  </a:rPr>
                                </m:ctrlPr>
                              </m:accPr>
                              <m:e>
                                <m:r>
                                  <a:rPr lang="en-US" altLang="zh-CN" sz="2280" b="1" i="1">
                                    <a:latin typeface="Cambria Math" panose="02040503050406030204" pitchFamily="18" charset="0"/>
                                  </a:rPr>
                                  <m:t>𝒙</m:t>
                                </m:r>
                              </m:e>
                            </m:acc>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acc>
                              <m:accPr>
                                <m:chr m:val="̅"/>
                                <m:ctrlPr>
                                  <a:rPr lang="en-US" altLang="zh-CN" sz="2280" b="1" i="1">
                                    <a:latin typeface="Cambria Math" panose="02040503050406030204" pitchFamily="18" charset="0"/>
                                  </a:rPr>
                                </m:ctrlPr>
                              </m:accPr>
                              <m:e>
                                <m:r>
                                  <a:rPr lang="en-US" altLang="zh-CN" sz="2280" b="1" i="1">
                                    <a:latin typeface="Cambria Math" panose="02040503050406030204" pitchFamily="18" charset="0"/>
                                  </a:rPr>
                                  <m:t>𝒙</m:t>
                                </m:r>
                              </m:e>
                            </m:acc>
                          </m:e>
                          <m:sub>
                            <m:r>
                              <a:rPr lang="en-US" altLang="zh-CN" sz="2280" b="1" i="1">
                                <a:latin typeface="Cambria Math" panose="02040503050406030204" pitchFamily="18" charset="0"/>
                              </a:rPr>
                              <m:t>𝟐</m:t>
                            </m:r>
                          </m:sub>
                        </m:sSub>
                      </m:e>
                    </m:d>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oMath>
                </a14:m>
                <a:r>
                  <a:rPr lang="en-US" altLang="zh-CN" sz="2280" dirty="0"/>
                  <a:t>,</a:t>
                </a:r>
                <a:r>
                  <a:rPr lang="zh-CN" altLang="en-US" sz="2280" dirty="0"/>
                  <a:t>目标函数值为</a:t>
                </a:r>
                <a:r>
                  <a:rPr lang="en-US" altLang="zh-CN" sz="2280" dirty="0"/>
                  <a:t>0.</a:t>
                </a:r>
                <a:r>
                  <a:rPr lang="zh-CN" altLang="en-US" sz="2280" dirty="0"/>
                  <a:t>但该问题虽然是凸优化问题，但最优点不是</a:t>
                </a:r>
                <a:r>
                  <a:rPr lang="en-US" altLang="zh-CN" sz="2280" dirty="0"/>
                  <a:t>KKT</a:t>
                </a:r>
                <a:r>
                  <a:rPr lang="zh-CN" altLang="en-US" sz="2280" dirty="0"/>
                  <a:t>点，也不存在鞍点</a:t>
                </a:r>
                <a:endParaRPr lang="en-US" altLang="zh-CN" sz="2280" dirty="0"/>
              </a:p>
              <a:p>
                <a:r>
                  <a:rPr lang="zh-CN" altLang="en-US" sz="2280" dirty="0"/>
                  <a:t>若</a:t>
                </a:r>
                <a14:m>
                  <m:oMath xmlns:m="http://schemas.openxmlformats.org/officeDocument/2006/math">
                    <m:r>
                      <a:rPr lang="en-US" altLang="zh-CN" sz="2280" b="1" i="1">
                        <a:latin typeface="Cambria Math" panose="02040503050406030204" pitchFamily="18" charset="0"/>
                      </a:rPr>
                      <m:t>𝒈</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𝒙</m:t>
                        </m:r>
                      </m:e>
                    </m:d>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r>
                      <a:rPr lang="en-US" altLang="zh-CN" sz="2280" b="1" i="1">
                        <a:latin typeface="Cambria Math" panose="02040503050406030204" pitchFamily="18" charset="0"/>
                      </a:rPr>
                      <m:t>𝑿</m:t>
                    </m:r>
                    <m:r>
                      <a:rPr lang="en-US" altLang="zh-CN" sz="2280" b="1" i="1">
                        <a:latin typeface="Cambria Math" panose="02040503050406030204" pitchFamily="18" charset="0"/>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e>
                    </m:d>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oMath>
                </a14:m>
                <a:r>
                  <a:rPr lang="en-US" altLang="zh-CN" sz="2280" dirty="0"/>
                  <a:t>,</a:t>
                </a:r>
                <a:r>
                  <a:rPr lang="zh-CN" altLang="en-US" sz="2280" dirty="0"/>
                  <a:t>此时对偶问题为：</a:t>
                </a:r>
                <a14:m>
                  <m:oMath xmlns:m="http://schemas.openxmlformats.org/officeDocument/2006/math">
                    <m:r>
                      <a:rPr lang="en-US" altLang="zh-CN" sz="2280" b="1" i="1">
                        <a:latin typeface="Cambria Math" panose="02040503050406030204" pitchFamily="18" charset="0"/>
                      </a:rPr>
                      <m:t>𝒔𝒖𝒑</m:t>
                    </m:r>
                    <m:d>
                      <m:dPr>
                        <m:begChr m:val="{"/>
                        <m:endChr m:val="}"/>
                        <m:ctrlPr>
                          <a:rPr lang="en-US" altLang="zh-CN" sz="2280" b="1" i="1">
                            <a:latin typeface="Cambria Math" panose="02040503050406030204" pitchFamily="18" charset="0"/>
                          </a:rPr>
                        </m:ctrlPr>
                      </m:dPr>
                      <m:e>
                        <m:r>
                          <a:rPr lang="en-US" altLang="zh-CN" sz="2280" b="1" i="1">
                            <a:latin typeface="Cambria Math" panose="02040503050406030204" pitchFamily="18" charset="0"/>
                          </a:rPr>
                          <m:t>𝜽</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𝒖</m:t>
                            </m:r>
                          </m:e>
                        </m:d>
                        <m:r>
                          <a:rPr lang="en-US" altLang="zh-CN" sz="2280" b="1" i="1">
                            <a:latin typeface="Cambria Math" panose="02040503050406030204" pitchFamily="18" charset="0"/>
                          </a:rPr>
                          <m:t>:</m:t>
                        </m:r>
                        <m:r>
                          <a:rPr lang="en-US" altLang="zh-CN" sz="2280" b="1" i="1">
                            <a:latin typeface="Cambria Math" panose="02040503050406030204" pitchFamily="18" charset="0"/>
                          </a:rPr>
                          <m:t>𝒖</m:t>
                        </m:r>
                        <m:r>
                          <a:rPr lang="en-US" altLang="zh-CN" sz="2280" b="1" i="1">
                            <a:latin typeface="Cambria Math" panose="02040503050406030204" pitchFamily="18" charset="0"/>
                          </a:rPr>
                          <m:t>≥</m:t>
                        </m:r>
                        <m:r>
                          <a:rPr lang="en-US" altLang="zh-CN" sz="2280" b="1" i="1">
                            <a:latin typeface="Cambria Math" panose="02040503050406030204" pitchFamily="18" charset="0"/>
                          </a:rPr>
                          <m:t>𝟎</m:t>
                        </m:r>
                      </m:e>
                    </m:d>
                    <m:r>
                      <a:rPr lang="en-US" altLang="zh-CN" sz="2280" b="1" i="1">
                        <a:latin typeface="Cambria Math" panose="02040503050406030204" pitchFamily="18" charset="0"/>
                      </a:rPr>
                      <m:t>, </m:t>
                    </m:r>
                    <m:r>
                      <a:rPr lang="en-US" altLang="zh-CN" sz="2280" b="1" i="1">
                        <a:latin typeface="Cambria Math" panose="02040503050406030204" pitchFamily="18" charset="0"/>
                      </a:rPr>
                      <m:t>𝜽</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𝒖</m:t>
                        </m:r>
                      </m:e>
                    </m:d>
                    <m:r>
                      <a:rPr lang="en-US" altLang="zh-CN" sz="2280" b="1" i="1">
                        <a:latin typeface="Cambria Math" panose="02040503050406030204" pitchFamily="18" charset="0"/>
                      </a:rPr>
                      <m:t>=</m:t>
                    </m:r>
                    <m:r>
                      <a:rPr lang="en-US" altLang="zh-CN" sz="2280" b="1" i="1">
                        <a:latin typeface="Cambria Math" panose="02040503050406030204" pitchFamily="18" charset="0"/>
                      </a:rPr>
                      <m:t>𝒊𝒏𝒇</m:t>
                    </m:r>
                    <m:d>
                      <m:dPr>
                        <m:begChr m:val="{"/>
                        <m:endChr m:val="}"/>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r>
                          <a:rPr lang="en-US" altLang="zh-CN" sz="2280" b="1" i="1">
                            <a:latin typeface="Cambria Math" panose="02040503050406030204" pitchFamily="18" charset="0"/>
                          </a:rPr>
                          <m:t>+</m:t>
                        </m:r>
                        <m:r>
                          <a:rPr lang="en-US" altLang="zh-CN" sz="2280" b="1" i="1">
                            <a:latin typeface="Cambria Math" panose="02040503050406030204" pitchFamily="18" charset="0"/>
                          </a:rPr>
                          <m:t>𝒖</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𝟏</m:t>
                            </m:r>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e>
                        </m:d>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r>
                          <a:rPr lang="en-US" altLang="zh-CN" sz="2280" b="1" i="1">
                            <a:latin typeface="Cambria Math" panose="02040503050406030204" pitchFamily="18" charset="0"/>
                          </a:rPr>
                          <m:t>𝟏</m:t>
                        </m:r>
                      </m:e>
                    </m:d>
                  </m:oMath>
                </a14:m>
                <a:endParaRPr lang="en-US" altLang="zh-CN" sz="2280" b="1" dirty="0"/>
              </a:p>
              <a:p>
                <a:r>
                  <a:rPr lang="zh-CN" altLang="en-US" sz="2280" dirty="0"/>
                  <a:t>易验证最优值在点</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f>
                      <m:fPr>
                        <m:ctrlPr>
                          <a:rPr lang="en-US" altLang="zh-CN" sz="2280" b="1" i="1">
                            <a:latin typeface="Cambria Math" panose="02040503050406030204" pitchFamily="18" charset="0"/>
                          </a:rPr>
                        </m:ctrlPr>
                      </m:fPr>
                      <m:num>
                        <m:r>
                          <a:rPr lang="en-US" altLang="zh-CN" sz="2280" b="1" i="1">
                            <a:latin typeface="Cambria Math" panose="02040503050406030204" pitchFamily="18" charset="0"/>
                          </a:rPr>
                          <m:t>𝒖</m:t>
                        </m:r>
                      </m:num>
                      <m:den>
                        <m:rad>
                          <m:radPr>
                            <m:degHide m:val="on"/>
                            <m:ctrlPr>
                              <a:rPr lang="en-US" altLang="zh-CN" sz="2280" b="1" i="1">
                                <a:latin typeface="Cambria Math" panose="02040503050406030204" pitchFamily="18" charset="0"/>
                              </a:rPr>
                            </m:ctrlPr>
                          </m:radPr>
                          <m:deg/>
                          <m:e>
                            <m:r>
                              <a:rPr lang="en-US" altLang="zh-CN" sz="2280" b="1" i="1">
                                <a:latin typeface="Cambria Math" panose="02040503050406030204" pitchFamily="18" charset="0"/>
                              </a:rPr>
                              <m:t>𝟏</m:t>
                            </m:r>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𝒖</m:t>
                                </m:r>
                              </m:e>
                              <m:sup>
                                <m:r>
                                  <a:rPr lang="en-US" altLang="zh-CN" sz="2280" b="1" i="1">
                                    <a:latin typeface="Cambria Math" panose="02040503050406030204" pitchFamily="18" charset="0"/>
                                  </a:rPr>
                                  <m:t>𝟐</m:t>
                                </m:r>
                              </m:sup>
                            </m:sSup>
                          </m:e>
                        </m:rad>
                      </m:den>
                    </m:f>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r>
                      <a:rPr lang="en-US" altLang="zh-CN" sz="2280" b="1" i="1">
                        <a:latin typeface="Cambria Math" panose="02040503050406030204" pitchFamily="18" charset="0"/>
                      </a:rPr>
                      <m:t>=−</m:t>
                    </m:r>
                    <m:f>
                      <m:fPr>
                        <m:ctrlPr>
                          <a:rPr lang="en-US" altLang="zh-CN" sz="2280" b="1" i="1">
                            <a:latin typeface="Cambria Math" panose="02040503050406030204" pitchFamily="18" charset="0"/>
                          </a:rPr>
                        </m:ctrlPr>
                      </m:fPr>
                      <m:num>
                        <m:r>
                          <a:rPr lang="en-US" altLang="zh-CN" sz="2280" b="1" i="1">
                            <a:latin typeface="Cambria Math" panose="02040503050406030204" pitchFamily="18" charset="0"/>
                          </a:rPr>
                          <m:t>𝟏</m:t>
                        </m:r>
                      </m:num>
                      <m:den>
                        <m:rad>
                          <m:radPr>
                            <m:degHide m:val="on"/>
                            <m:ctrlPr>
                              <a:rPr lang="en-US" altLang="zh-CN" sz="2280" b="1" i="1">
                                <a:latin typeface="Cambria Math" panose="02040503050406030204" pitchFamily="18" charset="0"/>
                              </a:rPr>
                            </m:ctrlPr>
                          </m:radPr>
                          <m:deg/>
                          <m:e>
                            <m:r>
                              <a:rPr lang="en-US" altLang="zh-CN" sz="2280" b="1" i="1">
                                <a:latin typeface="Cambria Math" panose="02040503050406030204" pitchFamily="18" charset="0"/>
                              </a:rPr>
                              <m:t>𝟏</m:t>
                            </m:r>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𝒖</m:t>
                                </m:r>
                              </m:e>
                              <m:sup>
                                <m:r>
                                  <a:rPr lang="en-US" altLang="zh-CN" sz="2280" b="1" i="1">
                                    <a:latin typeface="Cambria Math" panose="02040503050406030204" pitchFamily="18" charset="0"/>
                                  </a:rPr>
                                  <m:t>𝟐</m:t>
                                </m:r>
                              </m:sup>
                            </m:sSup>
                          </m:e>
                        </m:rad>
                      </m:den>
                    </m:f>
                  </m:oMath>
                </a14:m>
                <a:r>
                  <a:rPr lang="zh-CN" altLang="en-US" sz="2280" dirty="0"/>
                  <a:t>达到，因此</a:t>
                </a:r>
                <a14:m>
                  <m:oMath xmlns:m="http://schemas.openxmlformats.org/officeDocument/2006/math">
                    <m:r>
                      <a:rPr lang="en-US" altLang="zh-CN" sz="2280" b="1" i="1">
                        <a:latin typeface="Cambria Math" panose="02040503050406030204" pitchFamily="18" charset="0"/>
                      </a:rPr>
                      <m:t>𝜽</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𝒖</m:t>
                        </m:r>
                      </m:e>
                    </m:d>
                    <m:r>
                      <a:rPr lang="en-US" altLang="zh-CN" sz="2280" b="1" i="1">
                        <a:latin typeface="Cambria Math" panose="02040503050406030204" pitchFamily="18" charset="0"/>
                      </a:rPr>
                      <m:t>=</m:t>
                    </m:r>
                    <m:r>
                      <a:rPr lang="en-US" altLang="zh-CN" sz="2280" b="1" i="1">
                        <a:latin typeface="Cambria Math" panose="02040503050406030204" pitchFamily="18" charset="0"/>
                      </a:rPr>
                      <m:t>𝒖</m:t>
                    </m:r>
                    <m:r>
                      <a:rPr lang="en-US" altLang="zh-CN" sz="2280" b="1" i="1">
                        <a:latin typeface="Cambria Math" panose="02040503050406030204" pitchFamily="18" charset="0"/>
                      </a:rPr>
                      <m:t>−</m:t>
                    </m:r>
                    <m:rad>
                      <m:radPr>
                        <m:degHide m:val="on"/>
                        <m:ctrlPr>
                          <a:rPr lang="en-US" altLang="zh-CN" sz="2280" b="1" i="1">
                            <a:latin typeface="Cambria Math" panose="02040503050406030204" pitchFamily="18" charset="0"/>
                          </a:rPr>
                        </m:ctrlPr>
                      </m:radPr>
                      <m:deg/>
                      <m:e>
                        <m:r>
                          <a:rPr lang="en-US" altLang="zh-CN" sz="2280" b="1" i="1">
                            <a:latin typeface="Cambria Math" panose="02040503050406030204" pitchFamily="18" charset="0"/>
                          </a:rPr>
                          <m:t>𝟏</m:t>
                        </m:r>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𝒖</m:t>
                            </m:r>
                          </m:e>
                          <m:sup>
                            <m:r>
                              <a:rPr lang="en-US" altLang="zh-CN" sz="2280" b="1" i="1">
                                <a:latin typeface="Cambria Math" panose="02040503050406030204" pitchFamily="18" charset="0"/>
                              </a:rPr>
                              <m:t>𝟐</m:t>
                            </m:r>
                          </m:sup>
                        </m:sSup>
                      </m:e>
                    </m:rad>
                  </m:oMath>
                </a14:m>
                <a:r>
                  <a:rPr lang="en-US" altLang="zh-CN" sz="2280" dirty="0"/>
                  <a:t>, </a:t>
                </a:r>
                <a14:m>
                  <m:oMath xmlns:m="http://schemas.openxmlformats.org/officeDocument/2006/math">
                    <m:r>
                      <a:rPr lang="en-US" altLang="zh-CN" sz="2280" b="1" i="1">
                        <a:latin typeface="Cambria Math" panose="02040503050406030204" pitchFamily="18" charset="0"/>
                      </a:rPr>
                      <m:t>𝒖</m:t>
                    </m:r>
                    <m:r>
                      <a:rPr lang="en-US" altLang="zh-CN" sz="2280" b="1" i="1">
                        <a:latin typeface="Cambria Math" panose="02040503050406030204" pitchFamily="18" charset="0"/>
                      </a:rPr>
                      <m:t>→</m:t>
                    </m:r>
                    <m:r>
                      <a:rPr lang="en-US" altLang="zh-CN" sz="2280" b="1" i="1">
                        <a:latin typeface="Cambria Math" panose="02040503050406030204" pitchFamily="18" charset="0"/>
                      </a:rPr>
                      <m:t>∞</m:t>
                    </m:r>
                    <m:r>
                      <a:rPr lang="en-US" altLang="zh-CN" sz="2280" b="1" i="1">
                        <a:latin typeface="Cambria Math" panose="02040503050406030204" pitchFamily="18" charset="0"/>
                      </a:rPr>
                      <m:t>,</m:t>
                    </m:r>
                    <m:r>
                      <a:rPr lang="en-US" altLang="zh-CN" sz="2280" b="1" i="1">
                        <a:latin typeface="Cambria Math" panose="02040503050406030204" pitchFamily="18" charset="0"/>
                      </a:rPr>
                      <m:t>𝜽</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𝒖</m:t>
                        </m:r>
                      </m:e>
                    </m:d>
                    <m:r>
                      <a:rPr lang="en-US" altLang="zh-CN" sz="2280" b="1" i="1">
                        <a:latin typeface="Cambria Math" panose="02040503050406030204" pitchFamily="18" charset="0"/>
                      </a:rPr>
                      <m:t>→</m:t>
                    </m:r>
                    <m:r>
                      <a:rPr lang="en-US" altLang="zh-CN" sz="2280" b="1" i="1">
                        <a:latin typeface="Cambria Math" panose="02040503050406030204" pitchFamily="18" charset="0"/>
                      </a:rPr>
                      <m:t>𝟎</m:t>
                    </m:r>
                  </m:oMath>
                </a14:m>
                <a:r>
                  <a:rPr lang="en-US" altLang="zh-CN" sz="2280" dirty="0"/>
                  <a:t>,</a:t>
                </a:r>
                <a:r>
                  <a:rPr lang="zh-CN" altLang="en-US" sz="2280" dirty="0"/>
                  <a:t>因此</a:t>
                </a:r>
                <a14:m>
                  <m:oMath xmlns:m="http://schemas.openxmlformats.org/officeDocument/2006/math">
                    <m:r>
                      <a:rPr lang="en-US" altLang="zh-CN" sz="2280" b="1" i="1">
                        <a:latin typeface="Cambria Math" panose="02040503050406030204" pitchFamily="18" charset="0"/>
                      </a:rPr>
                      <m:t>𝒔𝒖𝒑</m:t>
                    </m:r>
                    <m:d>
                      <m:dPr>
                        <m:begChr m:val="{"/>
                        <m:endChr m:val="}"/>
                        <m:ctrlPr>
                          <a:rPr lang="en-US" altLang="zh-CN" sz="2280" b="1" i="1">
                            <a:latin typeface="Cambria Math" panose="02040503050406030204" pitchFamily="18" charset="0"/>
                          </a:rPr>
                        </m:ctrlPr>
                      </m:dPr>
                      <m:e>
                        <m:r>
                          <a:rPr lang="en-US" altLang="zh-CN" sz="2280" b="1" i="1">
                            <a:latin typeface="Cambria Math" panose="02040503050406030204" pitchFamily="18" charset="0"/>
                          </a:rPr>
                          <m:t>𝜽</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𝒖</m:t>
                            </m:r>
                          </m:e>
                        </m:d>
                        <m:r>
                          <a:rPr lang="en-US" altLang="zh-CN" sz="2280" b="1" i="1">
                            <a:latin typeface="Cambria Math" panose="02040503050406030204" pitchFamily="18" charset="0"/>
                          </a:rPr>
                          <m:t>:</m:t>
                        </m:r>
                        <m:r>
                          <a:rPr lang="en-US" altLang="zh-CN" sz="2280" b="1" i="1">
                            <a:latin typeface="Cambria Math" panose="02040503050406030204" pitchFamily="18" charset="0"/>
                          </a:rPr>
                          <m:t>𝒖</m:t>
                        </m:r>
                        <m:r>
                          <a:rPr lang="en-US" altLang="zh-CN" sz="2280" b="1" i="1">
                            <a:latin typeface="Cambria Math" panose="02040503050406030204" pitchFamily="18" charset="0"/>
                          </a:rPr>
                          <m:t>≥</m:t>
                        </m:r>
                        <m:r>
                          <a:rPr lang="en-US" altLang="zh-CN" sz="2280" b="1" i="1">
                            <a:latin typeface="Cambria Math" panose="02040503050406030204" pitchFamily="18" charset="0"/>
                          </a:rPr>
                          <m:t>𝟎</m:t>
                        </m:r>
                      </m:e>
                    </m:d>
                    <m:r>
                      <a:rPr lang="en-US" altLang="zh-CN" sz="2280" b="1" i="1">
                        <a:latin typeface="Cambria Math" panose="02040503050406030204" pitchFamily="18" charset="0"/>
                      </a:rPr>
                      <m:t>=</m:t>
                    </m:r>
                    <m:r>
                      <a:rPr lang="en-US" altLang="zh-CN" sz="2280" b="1" i="1">
                        <a:latin typeface="Cambria Math" panose="02040503050406030204" pitchFamily="18" charset="0"/>
                      </a:rPr>
                      <m:t>𝟎</m:t>
                    </m:r>
                  </m:oMath>
                </a14:m>
                <a:r>
                  <a:rPr lang="en-US" altLang="zh-CN" sz="2280" dirty="0"/>
                  <a:t>,</a:t>
                </a:r>
                <a:r>
                  <a:rPr lang="zh-CN" altLang="en-US" sz="2280" dirty="0"/>
                  <a:t>但这点不能取到，也就是说</a:t>
                </a:r>
                <a:r>
                  <a:rPr lang="en-US" altLang="zh-CN" sz="2280" dirty="0"/>
                  <a:t>max</a:t>
                </a:r>
                <a:r>
                  <a:rPr lang="zh-CN" altLang="en-US" sz="2280" dirty="0"/>
                  <a:t>并不存在</a:t>
                </a:r>
                <a:endParaRPr lang="en-US" altLang="zh-CN" sz="2280" dirty="0"/>
              </a:p>
              <a:p>
                <a:r>
                  <a:rPr lang="zh-CN" altLang="en-US" sz="2280" dirty="0"/>
                  <a:t>扰动函数</a:t>
                </a:r>
                <a14:m>
                  <m:oMath xmlns:m="http://schemas.openxmlformats.org/officeDocument/2006/math">
                    <m:r>
                      <a:rPr lang="en-US" altLang="zh-CN" sz="2280" b="1" i="1">
                        <a:latin typeface="Cambria Math" panose="02040503050406030204" pitchFamily="18" charset="0"/>
                      </a:rPr>
                      <m:t>𝒗</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𝒚</m:t>
                        </m:r>
                      </m:e>
                    </m:d>
                    <m:r>
                      <a:rPr lang="en-US" altLang="zh-CN" sz="2280" b="1" i="1">
                        <a:latin typeface="Cambria Math" panose="02040503050406030204" pitchFamily="18" charset="0"/>
                      </a:rPr>
                      <m:t>=</m:t>
                    </m:r>
                    <m:r>
                      <a:rPr lang="en-US" altLang="zh-CN" sz="2280" b="1" i="1">
                        <a:latin typeface="Cambria Math" panose="02040503050406030204" pitchFamily="18" charset="0"/>
                      </a:rPr>
                      <m:t>𝒎𝒊𝒏</m:t>
                    </m:r>
                    <m:d>
                      <m:dPr>
                        <m:begChr m:val="{"/>
                        <m:endChr m:val="}"/>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Sub>
                        <m:r>
                          <a:rPr lang="en-US" altLang="zh-CN" sz="2280" b="1" i="1">
                            <a:latin typeface="Cambria Math" panose="02040503050406030204" pitchFamily="18" charset="0"/>
                          </a:rPr>
                          <m:t>:</m:t>
                        </m:r>
                        <m:r>
                          <a:rPr lang="en-US" altLang="zh-CN" sz="2280" b="1" i="1">
                            <a:latin typeface="Cambria Math" panose="02040503050406030204" pitchFamily="18" charset="0"/>
                          </a:rPr>
                          <m:t>𝟏</m:t>
                        </m:r>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r>
                          <a:rPr lang="en-US" altLang="zh-CN" sz="2280" b="1" i="1">
                            <a:latin typeface="Cambria Math" panose="02040503050406030204" pitchFamily="18" charset="0"/>
                          </a:rPr>
                          <m:t>𝒚</m:t>
                        </m:r>
                        <m:r>
                          <a:rPr lang="en-US" altLang="zh-CN" sz="2280" b="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sSubSup>
                          <m:sSubSupPr>
                            <m:ctrlPr>
                              <a:rPr lang="en-US" altLang="zh-CN" sz="2280" b="1" i="1">
                                <a:latin typeface="Cambria Math" panose="02040503050406030204" pitchFamily="18" charset="0"/>
                              </a:rPr>
                            </m:ctrlPr>
                          </m:sSubSup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𝟐</m:t>
                            </m:r>
                          </m:sub>
                          <m:sup>
                            <m:r>
                              <a:rPr lang="en-US" altLang="zh-CN" sz="2280" b="1" i="1">
                                <a:latin typeface="Cambria Math" panose="02040503050406030204" pitchFamily="18" charset="0"/>
                              </a:rPr>
                              <m:t>𝟐</m:t>
                            </m:r>
                          </m:sup>
                        </m:sSubSup>
                        <m:r>
                          <a:rPr lang="en-US" altLang="zh-CN" sz="2280" b="1" i="1">
                            <a:latin typeface="Cambria Math" panose="02040503050406030204" pitchFamily="18" charset="0"/>
                          </a:rPr>
                          <m:t>≤</m:t>
                        </m:r>
                        <m:r>
                          <a:rPr lang="en-US" altLang="zh-CN" sz="2280" b="1" i="1">
                            <a:latin typeface="Cambria Math" panose="02040503050406030204" pitchFamily="18" charset="0"/>
                          </a:rPr>
                          <m:t>𝟏</m:t>
                        </m:r>
                      </m:e>
                    </m:d>
                    <m:r>
                      <a:rPr lang="en-US" altLang="zh-CN" sz="2280" b="1" i="1">
                        <a:latin typeface="Cambria Math" panose="02040503050406030204" pitchFamily="18" charset="0"/>
                      </a:rPr>
                      <m:t>,</m:t>
                    </m:r>
                  </m:oMath>
                </a14:m>
                <a:r>
                  <a:rPr lang="zh-CN" altLang="en-US" sz="2280" dirty="0"/>
                  <a:t>从而</a:t>
                </a:r>
                <a14:m>
                  <m:oMath xmlns:m="http://schemas.openxmlformats.org/officeDocument/2006/math">
                    <m:r>
                      <a:rPr lang="en-US" altLang="zh-CN" sz="2280" b="1" i="1" dirty="0">
                        <a:latin typeface="Cambria Math" panose="02040503050406030204" pitchFamily="18" charset="0"/>
                      </a:rPr>
                      <m:t>𝒗</m:t>
                    </m:r>
                    <m:d>
                      <m:dPr>
                        <m:ctrlPr>
                          <a:rPr lang="en-US" altLang="zh-CN" sz="2280" b="1" i="1" dirty="0">
                            <a:latin typeface="Cambria Math" panose="02040503050406030204" pitchFamily="18" charset="0"/>
                          </a:rPr>
                        </m:ctrlPr>
                      </m:dPr>
                      <m:e>
                        <m:r>
                          <a:rPr lang="en-US" altLang="zh-CN" sz="2280" b="1" i="1" dirty="0">
                            <a:latin typeface="Cambria Math" panose="02040503050406030204" pitchFamily="18" charset="0"/>
                          </a:rPr>
                          <m:t>𝒚</m:t>
                        </m:r>
                      </m:e>
                    </m:d>
                    <m:r>
                      <a:rPr lang="en-US" altLang="zh-CN" sz="2280" b="1" i="1" dirty="0">
                        <a:latin typeface="Cambria Math" panose="02040503050406030204" pitchFamily="18" charset="0"/>
                      </a:rPr>
                      <m:t>=</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𝒚</m:t>
                    </m:r>
                    <m:r>
                      <a:rPr lang="en-US" altLang="zh-CN" sz="2280" b="1" i="1" dirty="0">
                        <a:latin typeface="Cambria Math" panose="02040503050406030204" pitchFamily="18" charset="0"/>
                      </a:rPr>
                      <m:t>&lt;</m:t>
                    </m:r>
                    <m:r>
                      <a:rPr lang="en-US" altLang="zh-CN" sz="2280" b="1" i="1" dirty="0">
                        <a:latin typeface="Cambria Math" panose="02040503050406030204" pitchFamily="18" charset="0"/>
                      </a:rPr>
                      <m:t>𝟎</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𝒗</m:t>
                    </m:r>
                    <m:d>
                      <m:dPr>
                        <m:ctrlPr>
                          <a:rPr lang="en-US" altLang="zh-CN" sz="2280" b="1" i="1" dirty="0">
                            <a:latin typeface="Cambria Math" panose="02040503050406030204" pitchFamily="18" charset="0"/>
                          </a:rPr>
                        </m:ctrlPr>
                      </m:dPr>
                      <m:e>
                        <m:r>
                          <a:rPr lang="en-US" altLang="zh-CN" sz="2280" b="1" i="1" dirty="0">
                            <a:latin typeface="Cambria Math" panose="02040503050406030204" pitchFamily="18" charset="0"/>
                          </a:rPr>
                          <m:t>𝒚</m:t>
                        </m:r>
                      </m:e>
                    </m:d>
                    <m:r>
                      <a:rPr lang="en-US" altLang="zh-CN" sz="2280" b="1" i="1" dirty="0">
                        <a:latin typeface="Cambria Math" panose="02040503050406030204" pitchFamily="18" charset="0"/>
                      </a:rPr>
                      <m:t>=−</m:t>
                    </m:r>
                    <m:rad>
                      <m:radPr>
                        <m:degHide m:val="on"/>
                        <m:ctrlPr>
                          <a:rPr lang="en-US" altLang="zh-CN" sz="2280" b="1" i="1" dirty="0">
                            <a:latin typeface="Cambria Math" panose="02040503050406030204" pitchFamily="18" charset="0"/>
                          </a:rPr>
                        </m:ctrlPr>
                      </m:radPr>
                      <m:deg/>
                      <m:e>
                        <m:r>
                          <a:rPr lang="en-US" altLang="zh-CN" sz="2280" b="1" i="1" dirty="0">
                            <a:latin typeface="Cambria Math" panose="02040503050406030204" pitchFamily="18" charset="0"/>
                          </a:rPr>
                          <m:t>𝒚</m:t>
                        </m:r>
                        <m:d>
                          <m:dPr>
                            <m:ctrlPr>
                              <a:rPr lang="en-US" altLang="zh-CN" sz="2280" b="1" i="1" dirty="0">
                                <a:latin typeface="Cambria Math" panose="02040503050406030204" pitchFamily="18" charset="0"/>
                              </a:rPr>
                            </m:ctrlPr>
                          </m:dPr>
                          <m:e>
                            <m:r>
                              <a:rPr lang="en-US" altLang="zh-CN" sz="2280" b="1" i="1" dirty="0">
                                <a:latin typeface="Cambria Math" panose="02040503050406030204" pitchFamily="18" charset="0"/>
                              </a:rPr>
                              <m:t>𝟐</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𝒚</m:t>
                            </m:r>
                          </m:e>
                        </m:d>
                      </m:e>
                    </m:rad>
                    <m:r>
                      <a:rPr lang="en-US" altLang="zh-CN" sz="2280" b="1" i="1" dirty="0">
                        <a:latin typeface="Cambria Math" panose="02040503050406030204" pitchFamily="18" charset="0"/>
                      </a:rPr>
                      <m:t>,</m:t>
                    </m:r>
                    <m:r>
                      <a:rPr lang="en-US" altLang="zh-CN" sz="2280" b="1" i="1" dirty="0">
                        <a:latin typeface="Cambria Math" panose="02040503050406030204" pitchFamily="18" charset="0"/>
                      </a:rPr>
                      <m:t>𝟎</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𝒚</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𝟏</m:t>
                    </m:r>
                  </m:oMath>
                </a14:m>
                <a:r>
                  <a:rPr lang="en-US" altLang="zh-CN" sz="2280" dirty="0"/>
                  <a:t>,</a:t>
                </a:r>
                <a14:m>
                  <m:oMath xmlns:m="http://schemas.openxmlformats.org/officeDocument/2006/math">
                    <m:r>
                      <a:rPr lang="en-US" altLang="zh-CN" sz="2280" b="1" i="1" dirty="0">
                        <a:latin typeface="Cambria Math" panose="02040503050406030204" pitchFamily="18" charset="0"/>
                      </a:rPr>
                      <m:t>𝒗</m:t>
                    </m:r>
                    <m:d>
                      <m:dPr>
                        <m:ctrlPr>
                          <a:rPr lang="en-US" altLang="zh-CN" sz="2280" b="1" i="1" dirty="0">
                            <a:latin typeface="Cambria Math" panose="02040503050406030204" pitchFamily="18" charset="0"/>
                          </a:rPr>
                        </m:ctrlPr>
                      </m:dPr>
                      <m:e>
                        <m:r>
                          <a:rPr lang="en-US" altLang="zh-CN" sz="2280" b="1" i="1" dirty="0">
                            <a:latin typeface="Cambria Math" panose="02040503050406030204" pitchFamily="18" charset="0"/>
                          </a:rPr>
                          <m:t>𝒚</m:t>
                        </m:r>
                      </m:e>
                    </m:d>
                    <m:r>
                      <a:rPr lang="en-US" altLang="zh-CN" sz="2280" b="1" i="1" dirty="0">
                        <a:latin typeface="Cambria Math" panose="02040503050406030204" pitchFamily="18" charset="0"/>
                      </a:rPr>
                      <m:t>=−</m:t>
                    </m:r>
                    <m:r>
                      <a:rPr lang="en-US" altLang="zh-CN" sz="2280" b="1" i="1" dirty="0">
                        <a:latin typeface="Cambria Math" panose="02040503050406030204" pitchFamily="18" charset="0"/>
                      </a:rPr>
                      <m:t>𝟏</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𝒚</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𝟏</m:t>
                    </m:r>
                  </m:oMath>
                </a14:m>
                <a:r>
                  <a:rPr lang="en-US" altLang="zh-CN" sz="2280" dirty="0"/>
                  <a:t>,</a:t>
                </a:r>
                <a:r>
                  <a:rPr lang="zh-CN" altLang="en-US" sz="2280" dirty="0"/>
                  <a:t>说明在</a:t>
                </a:r>
                <a14:m>
                  <m:oMath xmlns:m="http://schemas.openxmlformats.org/officeDocument/2006/math">
                    <m:r>
                      <a:rPr lang="en-US" altLang="zh-CN" sz="2280" b="1" i="1">
                        <a:latin typeface="Cambria Math" panose="02040503050406030204" pitchFamily="18" charset="0"/>
                      </a:rPr>
                      <m:t>𝒗</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𝒚</m:t>
                        </m:r>
                      </m:e>
                    </m:d>
                    <m:r>
                      <a:rPr lang="en-US" altLang="zh-CN" sz="2280" b="1" i="1">
                        <a:latin typeface="Cambria Math" panose="02040503050406030204" pitchFamily="18" charset="0"/>
                      </a:rPr>
                      <m:t>,</m:t>
                    </m:r>
                    <m:r>
                      <a:rPr lang="en-US" altLang="zh-CN" sz="2280" b="1" i="1">
                        <a:latin typeface="Cambria Math" panose="02040503050406030204" pitchFamily="18" charset="0"/>
                      </a:rPr>
                      <m:t>𝒚</m:t>
                    </m:r>
                    <m:r>
                      <a:rPr lang="en-US" altLang="zh-CN" sz="2280" b="1" i="1">
                        <a:latin typeface="Cambria Math" panose="02040503050406030204" pitchFamily="18" charset="0"/>
                      </a:rPr>
                      <m:t>∈</m:t>
                    </m:r>
                    <m:r>
                      <a:rPr lang="en-US" altLang="zh-CN" sz="2280" b="1" i="1">
                        <a:latin typeface="Cambria Math" panose="02040503050406030204" pitchFamily="18" charset="0"/>
                      </a:rPr>
                      <m:t>𝑹</m:t>
                    </m:r>
                  </m:oMath>
                </a14:m>
                <a:r>
                  <a:rPr lang="zh-CN" altLang="en-US" sz="2280" dirty="0"/>
                  <a:t>的上镜图中在</a:t>
                </a:r>
                <a14:m>
                  <m:oMath xmlns:m="http://schemas.openxmlformats.org/officeDocument/2006/math">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oMath>
                </a14:m>
                <a:r>
                  <a:rPr lang="zh-CN" altLang="en-US" sz="2280" dirty="0"/>
                  <a:t>不存在任何支撑超平面，</a:t>
                </a:r>
                <a14:m>
                  <m:oMath xmlns:m="http://schemas.openxmlformats.org/officeDocument/2006/math">
                    <m:r>
                      <a:rPr lang="en-US" altLang="zh-CN" sz="2280" b="1" i="1">
                        <a:latin typeface="Cambria Math" panose="02040503050406030204" pitchFamily="18" charset="0"/>
                      </a:rPr>
                      <m:t>𝒗</m:t>
                    </m:r>
                  </m:oMath>
                </a14:m>
                <a:r>
                  <a:rPr lang="zh-CN" altLang="en-US" sz="2280" dirty="0"/>
                  <a:t>在</a:t>
                </a:r>
                <a14:m>
                  <m:oMath xmlns:m="http://schemas.openxmlformats.org/officeDocument/2006/math">
                    <m:r>
                      <a:rPr lang="en-US" altLang="zh-CN" sz="2280" b="1" i="1" dirty="0">
                        <a:latin typeface="Cambria Math" panose="02040503050406030204" pitchFamily="18" charset="0"/>
                      </a:rPr>
                      <m:t>𝟎</m:t>
                    </m:r>
                  </m:oMath>
                </a14:m>
                <a:r>
                  <a:rPr lang="zh-CN" altLang="en-US" sz="2280" dirty="0"/>
                  <a:t>点的导数为</a:t>
                </a:r>
                <a14:m>
                  <m:oMath xmlns:m="http://schemas.openxmlformats.org/officeDocument/2006/math">
                    <m:r>
                      <a:rPr lang="en-US" altLang="zh-CN" sz="2280" dirty="0">
                        <a:latin typeface="Cambria Math" panose="02040503050406030204" pitchFamily="18" charset="0"/>
                      </a:rPr>
                      <m:t>−</m:t>
                    </m:r>
                    <m:r>
                      <a:rPr lang="en-US" altLang="zh-CN" sz="2280" b="1" i="1" dirty="0">
                        <a:latin typeface="Cambria Math" panose="02040503050406030204" pitchFamily="18" charset="0"/>
                      </a:rPr>
                      <m:t>∞</m:t>
                    </m:r>
                  </m:oMath>
                </a14:m>
                <a:r>
                  <a:rPr lang="zh-CN" altLang="en-US" sz="2280"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80" t="-14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053784" y="5891874"/>
            <a:ext cx="2599699" cy="1291296"/>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08ED6-9E0F-4CA9-B3CC-EBA99AB556EF}"/>
              </a:ext>
            </a:extLst>
          </p:cNvPr>
          <p:cNvSpPr>
            <a:spLocks noGrp="1"/>
          </p:cNvSpPr>
          <p:nvPr>
            <p:ph type="title"/>
          </p:nvPr>
        </p:nvSpPr>
        <p:spPr/>
        <p:txBody>
          <a:bodyPr/>
          <a:lstStyle/>
          <a:p>
            <a:r>
              <a:rPr lang="en-US" altLang="zh-CN" sz="2660" dirty="0"/>
              <a:t>6.5 </a:t>
            </a:r>
            <a:r>
              <a:rPr lang="zh-CN" altLang="en-US" sz="2660" dirty="0"/>
              <a:t>对偶问题</a:t>
            </a:r>
            <a:r>
              <a:rPr lang="en-US" altLang="zh-CN" sz="2660" dirty="0"/>
              <a:t>-</a:t>
            </a:r>
            <a:r>
              <a:rPr lang="zh-CN" altLang="en-US" sz="2660" dirty="0">
                <a:latin typeface="隶书" panose="02010509060101010101" pitchFamily="1" charset="-122"/>
              </a:rPr>
              <a:t>例子</a:t>
            </a:r>
            <a:endParaRPr lang="zh-CN" altLang="en-US" sz="266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8A6D585-B29C-4668-BB8D-D37D42BCFE70}"/>
                  </a:ext>
                </a:extLst>
              </p:cNvPr>
              <p:cNvSpPr>
                <a:spLocks noGrp="1"/>
              </p:cNvSpPr>
              <p:nvPr>
                <p:ph idx="1"/>
              </p:nvPr>
            </p:nvSpPr>
            <p:spPr/>
            <p:txBody>
              <a:bodyPr>
                <a:normAutofit fontScale="92500" lnSpcReduction="20000"/>
              </a:bodyPr>
              <a:lstStyle/>
              <a:p>
                <a:r>
                  <a:rPr lang="zh-CN" altLang="en-US" dirty="0"/>
                  <a:t>考虑优化问题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endParaRPr lang="en-US" altLang="zh-CN" dirty="0"/>
              </a:p>
              <a:p>
                <a:r>
                  <a:rPr lang="zh-CN" altLang="en-US" dirty="0"/>
                  <a:t>思考如何求解？</a:t>
                </a:r>
                <a:endParaRPr lang="en-US" altLang="zh-CN" dirty="0"/>
              </a:p>
              <a:p>
                <a:pPr lvl="1"/>
                <a:r>
                  <a:rPr lang="zh-CN" altLang="en-US" dirty="0"/>
                  <a:t>假设</a:t>
                </a:r>
                <a14:m>
                  <m:oMath xmlns:m="http://schemas.openxmlformats.org/officeDocument/2006/math">
                    <m:r>
                      <a:rPr lang="en-US" altLang="zh-CN" b="1" i="1" smtClean="0">
                        <a:latin typeface="Cambria Math" panose="02040503050406030204" pitchFamily="18" charset="0"/>
                      </a:rPr>
                      <m:t>𝑨</m:t>
                    </m:r>
                  </m:oMath>
                </a14:m>
                <a:r>
                  <a:rPr lang="zh-CN" altLang="en-US" dirty="0"/>
                  <a:t>是行满秩的</a:t>
                </a:r>
                <a:endParaRPr lang="en-US" altLang="zh-CN" dirty="0"/>
              </a:p>
              <a:p>
                <a:pPr lvl="1"/>
                <a:r>
                  <a:rPr lang="zh-CN" altLang="en-US" dirty="0"/>
                  <a:t>构造拉格朗日函数</a:t>
                </a:r>
                <a:endParaRPr lang="en-US" altLang="zh-CN" dirty="0"/>
              </a:p>
              <a:p>
                <a:pPr lvl="1"/>
                <a14:m>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为全局最优解，等价于存在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m:t>
                        </m:r>
                      </m:sup>
                    </m:sSup>
                  </m:oMath>
                </a14:m>
                <a:r>
                  <a:rPr lang="zh-CN" altLang="en-US" dirty="0"/>
                  <a:t>使得：</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𝒙</m:t>
                                  </m:r>
                                </m:e>
                                <m:sup>
                                  <m:r>
                                    <m:rPr>
                                      <m:brk m:alnAt="7"/>
                                    </m:rPr>
                                    <a:rPr lang="en-US" altLang="zh-CN" b="1" i="1" smtClean="0">
                                      <a:latin typeface="Cambria Math" panose="02040503050406030204" pitchFamily="18" charset="0"/>
                                    </a:rPr>
                                    <m:t>∗</m:t>
                                  </m:r>
                                </m:sup>
                              </m:sSup>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𝑨</m:t>
                                  </m:r>
                                </m:e>
                                <m:sup>
                                  <m:r>
                                    <m:rPr>
                                      <m:brk m:alnAt="7"/>
                                    </m:rP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将其代入条件式第一式得</a:t>
                </a:r>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因此点</a:t>
                </a:r>
                <a14:m>
                  <m:oMath xmlns:m="http://schemas.openxmlformats.org/officeDocument/2006/math">
                    <m:r>
                      <a:rPr lang="en-US" altLang="zh-CN" b="1" i="1" smtClean="0">
                        <a:latin typeface="Cambria Math" panose="02040503050406030204" pitchFamily="18" charset="0"/>
                      </a:rPr>
                      <m:t>𝒚</m:t>
                    </m:r>
                  </m:oMath>
                </a14:m>
                <a:r>
                  <a:rPr lang="zh-CN" altLang="en-US" dirty="0"/>
                  <a:t>到集合</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zh-CN" altLang="en-US" dirty="0"/>
                  <a:t>的投影为</a:t>
                </a:r>
                <a14:m>
                  <m:oMath xmlns:m="http://schemas.openxmlformats.org/officeDocument/2006/math">
                    <m:r>
                      <a:rPr lang="en-US" altLang="zh-CN" i="1">
                        <a:latin typeface="Cambria Math" panose="02040503050406030204" pitchFamily="18" charset="0"/>
                      </a:rPr>
                      <m:t>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e>
                        </m:d>
                      </m:e>
                      <m:sup>
                        <m:r>
                          <a:rPr lang="en-US" altLang="zh-CN" i="1">
                            <a:latin typeface="Cambria Math" panose="02040503050406030204" pitchFamily="18" charset="0"/>
                          </a:rPr>
                          <m:t>−</m:t>
                        </m:r>
                        <m:r>
                          <a:rPr lang="en-US" altLang="zh-CN" i="1">
                            <a:latin typeface="Cambria Math" panose="02040503050406030204" pitchFamily="18" charset="0"/>
                          </a:rPr>
                          <m:t>𝟏</m:t>
                        </m:r>
                      </m:sup>
                    </m:sSup>
                    <m:r>
                      <a:rPr lang="en-US" altLang="zh-CN" i="1">
                        <a:latin typeface="Cambria Math" panose="02040503050406030204" pitchFamily="18" charset="0"/>
                      </a:rPr>
                      <m:t>(</m:t>
                    </m:r>
                    <m:r>
                      <a:rPr lang="en-US" altLang="zh-CN" i="1">
                        <a:latin typeface="Cambria Math" panose="02040503050406030204" pitchFamily="18" charset="0"/>
                      </a:rPr>
                      <m:t>𝑨𝒚</m:t>
                    </m:r>
                    <m: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oMath>
                </a14:m>
                <a:endParaRPr lang="zh-CN" altLang="en-US" dirty="0"/>
              </a:p>
            </p:txBody>
          </p:sp>
        </mc:Choice>
        <mc:Fallback>
          <p:sp>
            <p:nvSpPr>
              <p:cNvPr id="3" name="内容占位符 2">
                <a:extLst>
                  <a:ext uri="{FF2B5EF4-FFF2-40B4-BE49-F238E27FC236}">
                    <a16:creationId xmlns:a16="http://schemas.microsoft.com/office/drawing/2014/main" id="{F8A6D585-B29C-4668-BB8D-D37D42BCFE70}"/>
                  </a:ext>
                </a:extLst>
              </p:cNvPr>
              <p:cNvSpPr>
                <a:spLocks noGrp="1" noRot="1" noChangeAspect="1" noMove="1" noResize="1" noEditPoints="1" noAdjustHandles="1" noChangeArrowheads="1" noChangeShapeType="1" noTextEdit="1"/>
              </p:cNvSpPr>
              <p:nvPr>
                <p:ph idx="1"/>
              </p:nvPr>
            </p:nvSpPr>
            <p:spPr>
              <a:blipFill>
                <a:blip r:embed="rId2"/>
                <a:stretch>
                  <a:fillRect l="-928" t="-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8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宋体" pitchFamily="2" charset="-122"/>
                  </a:rPr>
                  <a:t>对设备</a:t>
                </a:r>
                <a:r>
                  <a:rPr lang="en-US" altLang="zh-CN" i="1" dirty="0">
                    <a:latin typeface="宋体" pitchFamily="2" charset="-122"/>
                  </a:rPr>
                  <a:t>C</a:t>
                </a:r>
                <a:r>
                  <a:rPr lang="zh-CN" altLang="en-US" dirty="0">
                    <a:latin typeface="宋体" pitchFamily="2" charset="-122"/>
                  </a:rPr>
                  <a:t>，两种产品生产所占用的机时数不能超过</a:t>
                </a:r>
                <a:r>
                  <a:rPr lang="en-US" altLang="zh-CN" dirty="0">
                    <a:latin typeface="宋体" pitchFamily="2" charset="-122"/>
                  </a:rPr>
                  <a:t>75</a:t>
                </a:r>
                <a:r>
                  <a:rPr lang="zh-CN" altLang="en-US" dirty="0">
                    <a:latin typeface="宋体" pitchFamily="2" charset="-122"/>
                  </a:rPr>
                  <a:t>，于是我们可以得到不等式：</a:t>
                </a:r>
                <a:r>
                  <a:rPr lang="en-US" altLang="zh-CN" dirty="0">
                    <a:latin typeface="宋体" pitchFamily="2" charset="-122"/>
                  </a:rPr>
                  <a:t>3</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baseline="-30000" dirty="0">
                    <a:latin typeface="宋体" pitchFamily="2" charset="-122"/>
                  </a:rPr>
                  <a:t> </a:t>
                </a:r>
                <a:r>
                  <a:rPr lang="en-US" altLang="zh-CN" dirty="0">
                    <a:latin typeface="宋体" pitchFamily="2" charset="-122"/>
                  </a:rPr>
                  <a:t>≤75 </a:t>
                </a:r>
                <a:r>
                  <a:rPr lang="zh-CN" altLang="en-US" dirty="0">
                    <a:latin typeface="宋体" pitchFamily="2" charset="-122"/>
                  </a:rPr>
                  <a:t>；另外，产品数不可能为负，即 </a:t>
                </a:r>
                <a14:m>
                  <m:oMath xmlns:m="http://schemas.openxmlformats.org/officeDocument/2006/math">
                    <m:r>
                      <a:rPr lang="en-US" altLang="zh-CN" i="1" dirty="0" smtClean="0">
                        <a:latin typeface="Cambria Math"/>
                      </a:rPr>
                      <m:t>𝑥</m:t>
                    </m:r>
                    <m:r>
                      <a:rPr lang="en-US" altLang="zh-CN" i="1" baseline="-30000" dirty="0">
                        <a:latin typeface="Cambria Math"/>
                      </a:rPr>
                      <m:t>1</m:t>
                    </m:r>
                  </m:oMath>
                </a14:m>
                <a:r>
                  <a:rPr lang="en-US" altLang="zh-CN" i="1" baseline="-30000" dirty="0">
                    <a:latin typeface="宋体" pitchFamily="2" charset="-122"/>
                  </a:rPr>
                  <a:t> </a:t>
                </a:r>
                <a:r>
                  <a:rPr lang="en-US" altLang="zh-CN" i="1" dirty="0">
                    <a:latin typeface="宋体" pitchFamily="2" charset="-122"/>
                  </a:rPr>
                  <a:t>,</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dirty="0">
                    <a:latin typeface="宋体" pitchFamily="2" charset="-122"/>
                  </a:rPr>
                  <a:t> ≥0</a:t>
                </a:r>
                <a:r>
                  <a:rPr lang="zh-CN" altLang="en-US" dirty="0">
                    <a:latin typeface="宋体" pitchFamily="2" charset="-122"/>
                  </a:rPr>
                  <a:t>。同时，我们有一个追求目标，即获取最大利润</a:t>
                </a:r>
                <a:endParaRPr lang="en-US" altLang="zh-CN" dirty="0">
                  <a:latin typeface="宋体" pitchFamily="2" charset="-122"/>
                </a:endParaRPr>
              </a:p>
              <a:p>
                <a:r>
                  <a:rPr lang="zh-CN" altLang="en-US" dirty="0">
                    <a:latin typeface="宋体" pitchFamily="2" charset="-122"/>
                  </a:rPr>
                  <a:t>于是可写出目标函数</a:t>
                </a:r>
                <a:r>
                  <a:rPr lang="en-US" altLang="zh-CN" i="1" dirty="0">
                    <a:latin typeface="宋体" pitchFamily="2" charset="-122"/>
                  </a:rPr>
                  <a:t>z</a:t>
                </a:r>
                <a:r>
                  <a:rPr lang="zh-CN" altLang="en-US" dirty="0">
                    <a:latin typeface="宋体" pitchFamily="2" charset="-122"/>
                  </a:rPr>
                  <a:t>为相应的生产计划可以获得的总利润：</a:t>
                </a:r>
                <a14:m>
                  <m:oMath xmlns:m="http://schemas.openxmlformats.org/officeDocument/2006/math">
                    <m:r>
                      <a:rPr lang="en-US" altLang="zh-CN" i="1" dirty="0" smtClean="0">
                        <a:latin typeface="Cambria Math"/>
                      </a:rPr>
                      <m:t>𝑧</m:t>
                    </m:r>
                  </m:oMath>
                </a14:m>
                <a:r>
                  <a:rPr lang="en-US" altLang="zh-CN" dirty="0">
                    <a:latin typeface="宋体" pitchFamily="2" charset="-122"/>
                  </a:rPr>
                  <a:t>=1500</a:t>
                </a:r>
                <a14:m>
                  <m:oMath xmlns:m="http://schemas.openxmlformats.org/officeDocument/2006/math">
                    <m:r>
                      <a:rPr lang="en-US" altLang="zh-CN" i="1" dirty="0" smtClean="0">
                        <a:latin typeface="Cambria Math"/>
                      </a:rPr>
                      <m:t>𝑥</m:t>
                    </m:r>
                    <m:r>
                      <a:rPr lang="en-US" altLang="zh-CN" i="1" baseline="-30000" dirty="0">
                        <a:latin typeface="Cambria Math"/>
                      </a:rPr>
                      <m:t>1</m:t>
                    </m:r>
                  </m:oMath>
                </a14:m>
                <a:r>
                  <a:rPr lang="en-US" altLang="zh-CN" dirty="0">
                    <a:latin typeface="宋体" pitchFamily="2" charset="-122"/>
                  </a:rPr>
                  <a:t>+2500</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baseline="-30000" dirty="0">
                    <a:latin typeface="宋体" pitchFamily="2" charset="-122"/>
                  </a:rPr>
                  <a:t> </a:t>
                </a:r>
                <a:endParaRPr lang="en-US" altLang="zh-CN" dirty="0">
                  <a:latin typeface="宋体" pitchFamily="2" charset="-122"/>
                </a:endParaRPr>
              </a:p>
              <a:p>
                <a:r>
                  <a:rPr lang="zh-CN" altLang="en-US" dirty="0">
                    <a:latin typeface="宋体" pitchFamily="2" charset="-122"/>
                  </a:rPr>
                  <a:t>综合上述讨论，在加工时间以及利润与产品产量成线性关系的假设下，把目标函数和约束条件放在一起，可以建立如下的线性规划模型：</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257"/>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t>6.5 </a:t>
            </a:r>
            <a:r>
              <a:rPr lang="zh-CN" altLang="en-US" sz="2660" dirty="0"/>
              <a:t>对偶问题</a:t>
            </a:r>
          </a:p>
        </p:txBody>
      </p:sp>
      <p:sp>
        <p:nvSpPr>
          <p:cNvPr id="3" name="Content Placeholder 2"/>
          <p:cNvSpPr>
            <a:spLocks noGrp="1"/>
          </p:cNvSpPr>
          <p:nvPr>
            <p:ph idx="1"/>
          </p:nvPr>
        </p:nvSpPr>
        <p:spPr/>
        <p:txBody>
          <a:bodyPr/>
          <a:lstStyle/>
          <a:p>
            <a:r>
              <a:rPr lang="zh-CN" altLang="en-US" dirty="0"/>
              <a:t>练习，思考</a:t>
            </a:r>
            <a:r>
              <a:rPr lang="en-US" altLang="zh-CN" dirty="0"/>
              <a:t>SVM</a:t>
            </a:r>
            <a:r>
              <a:rPr lang="zh-CN" altLang="en-US" dirty="0"/>
              <a:t>的求解问题</a:t>
            </a:r>
          </a:p>
        </p:txBody>
      </p:sp>
      <p:sp>
        <p:nvSpPr>
          <p:cNvPr id="4" name="Rectangle 3"/>
          <p:cNvSpPr/>
          <p:nvPr/>
        </p:nvSpPr>
        <p:spPr>
          <a:xfrm>
            <a:off x="2196451" y="3497413"/>
            <a:ext cx="8004338" cy="355482"/>
          </a:xfrm>
          <a:prstGeom prst="rect">
            <a:avLst/>
          </a:prstGeom>
        </p:spPr>
        <p:txBody>
          <a:bodyPr wrap="square">
            <a:spAutoFit/>
          </a:bodyPr>
          <a:lstStyle/>
          <a:p>
            <a:r>
              <a:rPr lang="en-US" altLang="zh-CN" sz="1710" dirty="0">
                <a:solidFill>
                  <a:srgbClr val="CC00CC"/>
                </a:solidFill>
              </a:rPr>
              <a:t>http://www.dataguru.cn/forum.php?mod=viewthread&amp;tid=371987</a:t>
            </a:r>
            <a:endParaRPr lang="zh-CN" altLang="en-US" sz="1710" dirty="0">
              <a:solidFill>
                <a:srgbClr val="CC00CC"/>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697990"/>
            <a:ext cx="12192000" cy="769441"/>
          </a:xfrm>
          <a:prstGeom prst="rect">
            <a:avLst/>
          </a:prstGeom>
          <a:noFill/>
        </p:spPr>
        <p:txBody>
          <a:bodyPr wrap="square" rtlCol="0">
            <a:spAutoFit/>
          </a:bodyPr>
          <a:lstStyle/>
          <a:p>
            <a:pPr algn="ctr"/>
            <a:r>
              <a:rPr lang="zh-CN" altLang="en-US"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谢    谢！</a:t>
            </a:r>
            <a:endParaRPr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4532789" y="3731151"/>
            <a:ext cx="3126422" cy="461665"/>
          </a:xfrm>
          <a:prstGeom prst="rect">
            <a:avLst/>
          </a:prstGeom>
          <a:noFill/>
        </p:spPr>
        <p:txBody>
          <a:bodyPr wrap="square" rtlCol="0">
            <a:spAutoFit/>
          </a:bodyPr>
          <a:lstStyle/>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p>
        </p:txBody>
      </p:sp>
      <p:sp>
        <p:nvSpPr>
          <p:cNvPr id="3" name="文本框 2">
            <a:extLst>
              <a:ext uri="{FF2B5EF4-FFF2-40B4-BE49-F238E27FC236}">
                <a16:creationId xmlns:a16="http://schemas.microsoft.com/office/drawing/2014/main" id="{C57C26F1-04A6-401C-73FA-A8F40ACAED9F}"/>
              </a:ext>
            </a:extLst>
          </p:cNvPr>
          <p:cNvSpPr txBox="1"/>
          <p:nvPr/>
        </p:nvSpPr>
        <p:spPr>
          <a:xfrm>
            <a:off x="2587918" y="2684239"/>
            <a:ext cx="7034149" cy="523220"/>
          </a:xfrm>
          <a:prstGeom prst="rect">
            <a:avLst/>
          </a:prstGeom>
          <a:noFill/>
        </p:spPr>
        <p:txBody>
          <a:bodyPr wrap="square" rtlCol="0">
            <a:spAutoFit/>
          </a:bodyPr>
          <a:lstStyle/>
          <a:p>
            <a:pPr algn="ctr"/>
            <a:r>
              <a:rPr lang="zh-CN" altLang="en-US" sz="2800" b="1" dirty="0">
                <a:solidFill>
                  <a:schemeClr val="bg1"/>
                </a:solidFill>
                <a:latin typeface="+mj-ea"/>
                <a:ea typeface="+mj-ea"/>
              </a:rPr>
              <a:t>哈尔滨工业大学计算学部  刘绍辉</a:t>
            </a:r>
          </a:p>
        </p:txBody>
      </p:sp>
    </p:spTree>
    <p:custDataLst>
      <p:tags r:id="rId1"/>
    </p:custDataLst>
    <p:extLst>
      <p:ext uri="{BB962C8B-B14F-4D97-AF65-F5344CB8AC3E}">
        <p14:creationId xmlns:p14="http://schemas.microsoft.com/office/powerpoint/2010/main" val="187668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目标函数</a:t>
                </a:r>
                <a:r>
                  <a:rPr lang="en-US" altLang="zh-CN" dirty="0"/>
                  <a:t>(Objective Function)</a:t>
                </a:r>
              </a:p>
              <a:p>
                <a:pPr marL="0" indent="0">
                  <a:buNone/>
                </a:pPr>
                <a14:m>
                  <m:oMathPara xmlns:m="http://schemas.openxmlformats.org/officeDocument/2006/math">
                    <m:oMathParaPr>
                      <m:jc m:val="centerGroup"/>
                    </m:oMathParaPr>
                    <m:oMath xmlns:m="http://schemas.openxmlformats.org/officeDocument/2006/math">
                      <m:r>
                        <a:rPr lang="en-US" altLang="zh-CN" sz="3800" b="1" i="1">
                          <a:latin typeface="Cambria Math"/>
                        </a:rPr>
                        <m:t>𝑴𝒂𝒙</m:t>
                      </m:r>
                      <m:r>
                        <a:rPr lang="en-US" altLang="zh-CN" sz="3800" b="1" i="1">
                          <a:latin typeface="Cambria Math"/>
                        </a:rPr>
                        <m:t> </m:t>
                      </m:r>
                      <m:r>
                        <a:rPr lang="en-US" altLang="zh-CN" sz="3800" b="1" i="1">
                          <a:latin typeface="Cambria Math"/>
                        </a:rPr>
                        <m:t>𝒛</m:t>
                      </m:r>
                      <m:r>
                        <a:rPr lang="en-US" altLang="zh-CN" sz="3800" b="1" i="1">
                          <a:latin typeface="Cambria Math"/>
                        </a:rPr>
                        <m:t>=</m:t>
                      </m:r>
                      <m:r>
                        <a:rPr lang="en-US" altLang="zh-CN" sz="3800" b="1" i="1">
                          <a:latin typeface="Cambria Math"/>
                        </a:rPr>
                        <m:t>𝟏𝟓𝟎𝟎</m:t>
                      </m:r>
                      <m:sSub>
                        <m:sSubPr>
                          <m:ctrlPr>
                            <a:rPr lang="en-US" altLang="zh-CN" sz="3800" b="1" i="1">
                              <a:latin typeface="Cambria Math" panose="02040503050406030204" pitchFamily="18" charset="0"/>
                            </a:rPr>
                          </m:ctrlPr>
                        </m:sSubPr>
                        <m:e>
                          <m:r>
                            <a:rPr lang="en-US" altLang="zh-CN" sz="3800" b="1" i="1">
                              <a:latin typeface="Cambria Math"/>
                            </a:rPr>
                            <m:t>𝒙</m:t>
                          </m:r>
                        </m:e>
                        <m:sub>
                          <m:r>
                            <a:rPr lang="en-US" altLang="zh-CN" sz="3800" b="1" i="1">
                              <a:latin typeface="Cambria Math"/>
                            </a:rPr>
                            <m:t>𝟏</m:t>
                          </m:r>
                        </m:sub>
                      </m:sSub>
                      <m:r>
                        <a:rPr lang="en-US" altLang="zh-CN" sz="3800" b="1" i="1">
                          <a:latin typeface="Cambria Math"/>
                        </a:rPr>
                        <m:t>+</m:t>
                      </m:r>
                      <m:r>
                        <a:rPr lang="en-US" altLang="zh-CN" sz="3800" b="1" i="1">
                          <a:latin typeface="Cambria Math"/>
                        </a:rPr>
                        <m:t>𝟐𝟓𝟎𝟎</m:t>
                      </m:r>
                      <m:sSub>
                        <m:sSubPr>
                          <m:ctrlPr>
                            <a:rPr lang="en-US" altLang="zh-CN" sz="3800" b="1" i="1">
                              <a:latin typeface="Cambria Math" panose="02040503050406030204" pitchFamily="18" charset="0"/>
                            </a:rPr>
                          </m:ctrlPr>
                        </m:sSubPr>
                        <m:e>
                          <m:r>
                            <a:rPr lang="en-US" altLang="zh-CN" sz="3800" b="1" i="1">
                              <a:latin typeface="Cambria Math"/>
                            </a:rPr>
                            <m:t>𝒙</m:t>
                          </m:r>
                        </m:e>
                        <m:sub>
                          <m:r>
                            <a:rPr lang="en-US" altLang="zh-CN" sz="3800" b="1" i="1">
                              <a:latin typeface="Cambria Math"/>
                            </a:rPr>
                            <m:t>𝟐</m:t>
                          </m:r>
                        </m:sub>
                      </m:sSub>
                    </m:oMath>
                  </m:oMathPara>
                </a14:m>
                <a:endParaRPr lang="en-US" altLang="zh-CN" dirty="0"/>
              </a:p>
              <a:p>
                <a:r>
                  <a:rPr lang="zh-CN" altLang="en-US" dirty="0"/>
                  <a:t>约束条件</a:t>
                </a:r>
                <a:r>
                  <a:rPr lang="en-US" altLang="zh-CN" dirty="0"/>
                  <a:t>(Constrain conditions)</a:t>
                </a:r>
              </a:p>
              <a:p>
                <a:r>
                  <a:rPr lang="en-US" altLang="zh-CN" dirty="0"/>
                  <a:t>Subject to</a:t>
                </a:r>
                <a:r>
                  <a:rPr lang="zh-CN" altLang="en-US" dirty="0"/>
                  <a:t>：</a:t>
                </a:r>
                <a:r>
                  <a:rPr lang="en-US" altLang="zh-CN" dirty="0" err="1"/>
                  <a:t>s.t.</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1" i="1" smtClean="0">
                                  <a:latin typeface="Cambria Math"/>
                                </a:rPr>
                                <m:t>𝟑</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𝟏</m:t>
                                  </m:r>
                                </m:sub>
                              </m:sSub>
                              <m:r>
                                <m:rPr>
                                  <m:brk m:alnAt="7"/>
                                </m:rP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𝟐</m:t>
                                  </m:r>
                                </m:sub>
                              </m:sSub>
                              <m:r>
                                <m:rPr>
                                  <m:brk m:alnAt="7"/>
                                </m:rPr>
                                <a:rPr lang="en-US" altLang="zh-CN" b="1" i="1" smtClean="0">
                                  <a:latin typeface="Cambria Math"/>
                                </a:rPr>
                                <m:t>≤</m:t>
                              </m:r>
                              <m:r>
                                <a:rPr lang="en-US" altLang="zh-CN" b="1" i="1" smtClean="0">
                                  <a:latin typeface="Cambria Math"/>
                                </a:rPr>
                                <m:t>𝟔𝟓</m:t>
                              </m:r>
                            </m:e>
                          </m:mr>
                          <m:m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𝒙</m:t>
                              </m:r>
                              <m:r>
                                <a:rPr lang="en-US" altLang="zh-CN" b="1" i="1" smtClean="0">
                                  <a:latin typeface="Cambria Math"/>
                                </a:rPr>
                                <m:t>𝟐</m:t>
                              </m:r>
                              <m:r>
                                <a:rPr lang="en-US" altLang="zh-CN" b="1" i="1" smtClean="0">
                                  <a:latin typeface="Cambria Math"/>
                                </a:rPr>
                                <m:t>≤</m:t>
                              </m:r>
                              <m:r>
                                <a:rPr lang="en-US" altLang="zh-CN" b="1" i="1" smtClean="0">
                                  <a:latin typeface="Cambria Math"/>
                                </a:rPr>
                                <m:t>𝟒𝟎</m:t>
                              </m:r>
                            </m:e>
                          </m:mr>
                          <m:mr>
                            <m:e>
                              <m:eqArr>
                                <m:eqArrPr>
                                  <m:ctrlPr>
                                    <a:rPr lang="en-US" altLang="zh-CN" i="1" smtClean="0">
                                      <a:latin typeface="Cambria Math" panose="02040503050406030204" pitchFamily="18" charset="0"/>
                                    </a:rPr>
                                  </m:ctrlPr>
                                </m:eqArrPr>
                                <m:e>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𝟕𝟓</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mr>
                        </m:m>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zh-CN" altLang="en-US" dirty="0"/>
                  <a:t>例某铁器加工厂制作</a:t>
                </a:r>
                <a:r>
                  <a:rPr lang="en-US" altLang="zh-CN" dirty="0"/>
                  <a:t>100</a:t>
                </a:r>
                <a:r>
                  <a:rPr lang="zh-CN" altLang="en-US" dirty="0"/>
                  <a:t>套钢架，每套要用长为</a:t>
                </a:r>
                <a:r>
                  <a:rPr lang="en-US" altLang="zh-CN" dirty="0"/>
                  <a:t>2.9</a:t>
                </a:r>
                <a:r>
                  <a:rPr lang="zh-CN" altLang="en-US" dirty="0"/>
                  <a:t>米，</a:t>
                </a:r>
                <a:r>
                  <a:rPr lang="en-US" altLang="zh-CN" dirty="0"/>
                  <a:t>6.1</a:t>
                </a:r>
                <a:r>
                  <a:rPr lang="zh-CN" altLang="en-US" dirty="0"/>
                  <a:t>米和</a:t>
                </a:r>
                <a:r>
                  <a:rPr lang="en-US" altLang="zh-CN" dirty="0"/>
                  <a:t>1.5</a:t>
                </a:r>
                <a:r>
                  <a:rPr lang="zh-CN" altLang="en-US" dirty="0"/>
                  <a:t>米的圆钢各一根，已知原料长为</a:t>
                </a:r>
                <a:r>
                  <a:rPr lang="en-US" altLang="zh-CN" dirty="0"/>
                  <a:t>7.4</a:t>
                </a:r>
                <a:r>
                  <a:rPr lang="zh-CN" altLang="en-US" dirty="0"/>
                  <a:t>米，问应如何下料，可使所用材料最省？</a:t>
                </a:r>
                <a:endParaRPr lang="en-US" altLang="zh-CN" dirty="0"/>
              </a:p>
              <a:p>
                <a:r>
                  <a:rPr lang="zh-CN" altLang="en-US" dirty="0"/>
                  <a:t>解：</a:t>
                </a:r>
                <a:r>
                  <a:rPr lang="en-US" altLang="zh-CN" dirty="0"/>
                  <a:t>7.4</a:t>
                </a:r>
                <a:r>
                  <a:rPr lang="zh-CN" altLang="en-US" dirty="0"/>
                  <a:t>米有很多种切割方法，先计算出比较省料的几种方法，然后将问题转化为使剩余料最少的方案：</a:t>
                </a:r>
                <a:r>
                  <a:rPr lang="en-US" altLang="zh-CN" dirty="0">
                    <a:solidFill>
                      <a:srgbClr val="FF0000"/>
                    </a:solidFill>
                  </a:rPr>
                  <a:t>I:</a:t>
                </a:r>
                <a:r>
                  <a:rPr lang="en-US" altLang="zh-CN" dirty="0"/>
                  <a:t>2.9+1.5</a:t>
                </a:r>
                <a:r>
                  <a:rPr lang="zh-CN" altLang="en-US" dirty="0"/>
                  <a:t>*</a:t>
                </a:r>
                <a:r>
                  <a:rPr lang="en-US" altLang="zh-CN" dirty="0"/>
                  <a:t>3=7.4, </a:t>
                </a:r>
                <a:r>
                  <a:rPr lang="en-US" altLang="zh-CN" dirty="0">
                    <a:solidFill>
                      <a:srgbClr val="FF0000"/>
                    </a:solidFill>
                  </a:rPr>
                  <a:t>II:</a:t>
                </a:r>
                <a:r>
                  <a:rPr lang="en-US" altLang="zh-CN" dirty="0"/>
                  <a:t>2</a:t>
                </a:r>
                <a:r>
                  <a:rPr lang="zh-CN" altLang="en-US" dirty="0"/>
                  <a:t>*</a:t>
                </a:r>
                <a:r>
                  <a:rPr lang="en-US" altLang="zh-CN" dirty="0"/>
                  <a:t>2.9+1.5=7.3</a:t>
                </a:r>
                <a:r>
                  <a:rPr lang="zh-CN" altLang="en-US" dirty="0"/>
                  <a:t>，</a:t>
                </a:r>
                <a:r>
                  <a:rPr lang="en-US" altLang="zh-CN" dirty="0">
                    <a:solidFill>
                      <a:srgbClr val="FF0000"/>
                    </a:solidFill>
                  </a:rPr>
                  <a:t>III:</a:t>
                </a:r>
                <a:r>
                  <a:rPr lang="en-US" altLang="zh-CN" dirty="0"/>
                  <a:t>2</a:t>
                </a:r>
                <a:r>
                  <a:rPr lang="zh-CN" altLang="en-US" dirty="0"/>
                  <a:t>*</a:t>
                </a:r>
                <a:r>
                  <a:rPr lang="en-US" altLang="zh-CN" dirty="0"/>
                  <a:t>6.1+2</a:t>
                </a:r>
                <a:r>
                  <a:rPr lang="zh-CN" altLang="en-US" dirty="0"/>
                  <a:t>*</a:t>
                </a:r>
                <a:r>
                  <a:rPr lang="en-US" altLang="zh-CN" dirty="0"/>
                  <a:t>1.5 = 7.2,</a:t>
                </a:r>
                <a:r>
                  <a:rPr lang="en-US" altLang="zh-CN" dirty="0">
                    <a:solidFill>
                      <a:srgbClr val="FF0000"/>
                    </a:solidFill>
                  </a:rPr>
                  <a:t>IV:</a:t>
                </a:r>
                <a:r>
                  <a:rPr lang="en-US" altLang="zh-CN" dirty="0"/>
                  <a:t>2.9+2</a:t>
                </a:r>
                <a:r>
                  <a:rPr lang="zh-CN" altLang="en-US" dirty="0"/>
                  <a:t>*</a:t>
                </a:r>
                <a:r>
                  <a:rPr lang="en-US" altLang="zh-CN" dirty="0"/>
                  <a:t>6.1=7.1</a:t>
                </a:r>
                <a:r>
                  <a:rPr lang="zh-CN" altLang="en-US" dirty="0"/>
                  <a:t>，</a:t>
                </a:r>
                <a:r>
                  <a:rPr lang="en-US" altLang="zh-CN" dirty="0">
                    <a:solidFill>
                      <a:srgbClr val="FF0000"/>
                    </a:solidFill>
                  </a:rPr>
                  <a:t>V:</a:t>
                </a:r>
                <a:r>
                  <a:rPr lang="en-US" altLang="zh-CN" dirty="0"/>
                  <a:t>6.1+3</a:t>
                </a:r>
                <a:r>
                  <a:rPr lang="zh-CN" altLang="en-US" dirty="0"/>
                  <a:t>*</a:t>
                </a:r>
                <a:r>
                  <a:rPr lang="en-US" altLang="zh-CN" dirty="0"/>
                  <a:t>1.5=6.6</a:t>
                </a:r>
              </a:p>
              <a:p>
                <a:r>
                  <a:rPr lang="zh-CN" altLang="en-US" dirty="0"/>
                  <a:t>假设按第</a:t>
                </a:r>
                <a14:m>
                  <m:oMath xmlns:m="http://schemas.openxmlformats.org/officeDocument/2006/math">
                    <m:r>
                      <a:rPr lang="en-US" altLang="zh-CN" b="1" i="1" smtClean="0">
                        <a:latin typeface="Cambria Math"/>
                      </a:rPr>
                      <m:t>𝒊</m:t>
                    </m:r>
                  </m:oMath>
                </a14:m>
                <a:r>
                  <a:rPr lang="zh-CN" altLang="en-US" dirty="0"/>
                  <a:t>种方案下料的原料根数为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𝟓</m:t>
                    </m:r>
                    <m:r>
                      <a:rPr lang="en-US" altLang="zh-CN" b="1" i="1" smtClean="0">
                        <a:latin typeface="Cambria Math"/>
                      </a:rPr>
                      <m:t>)</m:t>
                    </m:r>
                  </m:oMath>
                </a14:m>
                <a:r>
                  <a:rPr lang="en-US" altLang="zh-CN" dirty="0"/>
                  <a:t>,</a:t>
                </a:r>
                <a:r>
                  <a:rPr lang="zh-CN" altLang="en-US" dirty="0"/>
                  <a:t>则要求：</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𝟎</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oMath>
                </a14:m>
                <a:r>
                  <a:rPr lang="en-US" altLang="zh-CN" dirty="0"/>
                  <a:t>,</a:t>
                </a:r>
                <a:r>
                  <a:rPr lang="zh-CN" altLang="en-US" dirty="0"/>
                  <a:t>且满足</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oMath>
                </a14:m>
                <a:r>
                  <a:rPr lang="zh-CN" altLang="en-US" dirty="0"/>
                  <a:t>同时要求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且为整数</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1120" r="-313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45B4-C97A-42A8-96FE-04003841D754}"/>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4ADACF-E343-41D8-8A6C-C9D4FB3CD08D}"/>
                  </a:ext>
                </a:extLst>
              </p:cNvPr>
              <p:cNvSpPr>
                <a:spLocks noGrp="1"/>
              </p:cNvSpPr>
              <p:nvPr>
                <p:ph idx="1"/>
              </p:nvPr>
            </p:nvSpPr>
            <p:spPr/>
            <p:txBody>
              <a:bodyPr>
                <a:normAutofit fontScale="85000" lnSpcReduction="10000"/>
              </a:bodyPr>
              <a:lstStyle/>
              <a:p>
                <a:r>
                  <a:rPr lang="zh-CN" altLang="en-US" dirty="0"/>
                  <a:t>实际应用中，很多问题都可以用线性规划来进行建模</a:t>
                </a:r>
                <a:endParaRPr lang="en-US" altLang="zh-CN" dirty="0"/>
              </a:p>
              <a:p>
                <a:r>
                  <a:rPr lang="zh-CN" altLang="en-US" dirty="0"/>
                  <a:t>例子：饮食问题</a:t>
                </a:r>
                <a:r>
                  <a:rPr lang="en-US" altLang="zh-CN" dirty="0"/>
                  <a:t>(Diet Problem)</a:t>
                </a:r>
                <a:r>
                  <a:rPr lang="zh-CN" altLang="en-US" dirty="0"/>
                  <a:t>：如何安排个人饮食确保身体健康所需要的最少的营养要求？</a:t>
                </a:r>
                <a:endParaRPr lang="en-US" altLang="zh-CN" dirty="0"/>
              </a:p>
              <a:p>
                <a:pPr lvl="1"/>
                <a:r>
                  <a:rPr lang="zh-CN" altLang="en-US" dirty="0"/>
                  <a:t>假设市场上有</a:t>
                </a:r>
                <a14:m>
                  <m:oMath xmlns:m="http://schemas.openxmlformats.org/officeDocument/2006/math">
                    <m:r>
                      <a:rPr lang="en-US" altLang="zh-CN" b="1" i="1">
                        <a:latin typeface="Cambria Math" panose="02040503050406030204" pitchFamily="18" charset="0"/>
                      </a:rPr>
                      <m:t>𝒏</m:t>
                    </m:r>
                  </m:oMath>
                </a14:m>
                <a:r>
                  <a:rPr lang="zh-CN" altLang="en-US" dirty="0"/>
                  <a:t>种不同食物，第</a:t>
                </a:r>
                <a14:m>
                  <m:oMath xmlns:m="http://schemas.openxmlformats.org/officeDocument/2006/math">
                    <m:r>
                      <a:rPr lang="en-US" altLang="zh-CN" b="1" i="1">
                        <a:latin typeface="Cambria Math" panose="02040503050406030204" pitchFamily="18" charset="0"/>
                      </a:rPr>
                      <m:t>𝒋</m:t>
                    </m:r>
                  </m:oMath>
                </a14:m>
                <a:r>
                  <a:rPr lang="zh-CN" altLang="en-US" dirty="0"/>
                  <a:t>种食物单位售价</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𝒋</m:t>
                        </m:r>
                      </m:sub>
                    </m:sSub>
                    <m:r>
                      <a:rPr lang="zh-CN" altLang="en-US" i="1">
                        <a:latin typeface="Cambria Math" panose="02040503050406030204" pitchFamily="18" charset="0"/>
                      </a:rPr>
                      <m:t>，</m:t>
                    </m:r>
                  </m:oMath>
                </a14:m>
                <a:r>
                  <a:rPr lang="zh-CN" altLang="en-US" dirty="0"/>
                  <a:t>需要</a:t>
                </a:r>
                <a14:m>
                  <m:oMath xmlns:m="http://schemas.openxmlformats.org/officeDocument/2006/math">
                    <m:r>
                      <a:rPr lang="en-US" altLang="zh-CN" b="1" i="1" dirty="0">
                        <a:latin typeface="Cambria Math" panose="02040503050406030204" pitchFamily="18" charset="0"/>
                      </a:rPr>
                      <m:t>𝒎</m:t>
                    </m:r>
                  </m:oMath>
                </a14:m>
                <a:r>
                  <a:rPr lang="zh-CN" altLang="en-US" dirty="0"/>
                  <a:t>种基本营养成份，最少每天需要</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𝒊</m:t>
                        </m:r>
                      </m:sub>
                    </m:sSub>
                  </m:oMath>
                </a14:m>
                <a:r>
                  <a:rPr lang="zh-CN" altLang="en-US" dirty="0"/>
                  <a:t>个单位的第</a:t>
                </a:r>
                <a14:m>
                  <m:oMath xmlns:m="http://schemas.openxmlformats.org/officeDocument/2006/math">
                    <m:r>
                      <a:rPr lang="en-US" altLang="zh-CN" i="1">
                        <a:latin typeface="Cambria Math" panose="02040503050406030204" pitchFamily="18" charset="0"/>
                      </a:rPr>
                      <m:t>𝒊</m:t>
                    </m:r>
                  </m:oMath>
                </a14:m>
                <a:r>
                  <a:rPr lang="zh-CN" altLang="en-US" dirty="0"/>
                  <a:t>种营养成份，并假设每单位食物</a:t>
                </a:r>
                <a14:m>
                  <m:oMath xmlns:m="http://schemas.openxmlformats.org/officeDocument/2006/math">
                    <m:r>
                      <a:rPr lang="en-US" altLang="zh-CN" b="1" i="1">
                        <a:latin typeface="Cambria Math" panose="02040503050406030204" pitchFamily="18" charset="0"/>
                      </a:rPr>
                      <m:t>𝒋</m:t>
                    </m:r>
                  </m:oMath>
                </a14:m>
                <a:r>
                  <a:rPr lang="zh-CN" altLang="en-US" dirty="0"/>
                  <a:t>中含有第</a:t>
                </a:r>
                <a14:m>
                  <m:oMath xmlns:m="http://schemas.openxmlformats.org/officeDocument/2006/math">
                    <m:r>
                      <a:rPr lang="en-US" altLang="zh-CN" b="1" i="1">
                        <a:latin typeface="Cambria Math" panose="02040503050406030204" pitchFamily="18" charset="0"/>
                      </a:rPr>
                      <m:t>𝒊</m:t>
                    </m:r>
                  </m:oMath>
                </a14:m>
                <a:r>
                  <a:rPr lang="zh-CN" altLang="en-US" dirty="0"/>
                  <a:t>种营养成份</a:t>
                </a:r>
                <a14:m>
                  <m:oMath xmlns:m="http://schemas.openxmlformats.org/officeDocument/2006/math">
                    <m:r>
                      <a:rPr lang="zh-CN" altLang="en-US" b="1" i="1" dirty="0">
                        <a:latin typeface="Cambria Math" panose="02040503050406030204" pitchFamily="18" charset="0"/>
                      </a:rPr>
                      <m:t>为</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𝒊𝒋</m:t>
                        </m:r>
                      </m:sub>
                    </m:sSub>
                  </m:oMath>
                </a14:m>
                <a:r>
                  <a:rPr lang="zh-CN" altLang="en-US" dirty="0"/>
                  <a:t>个单位</a:t>
                </a:r>
                <a:endParaRPr lang="en-US" altLang="zh-CN" dirty="0"/>
              </a:p>
              <a:p>
                <a:pPr lvl="1"/>
                <a:r>
                  <a:rPr lang="zh-CN" altLang="en-US" dirty="0"/>
                  <a:t>用</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oMath>
                </a14:m>
                <a:r>
                  <a:rPr lang="zh-CN" altLang="en-US" dirty="0"/>
                  <a:t>表示饮食中食物</a:t>
                </a:r>
                <a14:m>
                  <m:oMath xmlns:m="http://schemas.openxmlformats.org/officeDocument/2006/math">
                    <m:r>
                      <a:rPr lang="en-US" altLang="zh-CN" b="1" i="1">
                        <a:latin typeface="Cambria Math" panose="02040503050406030204" pitchFamily="18" charset="0"/>
                      </a:rPr>
                      <m:t>𝒋</m:t>
                    </m:r>
                  </m:oMath>
                </a14:m>
                <a:r>
                  <a:rPr lang="zh-CN" altLang="en-US" dirty="0"/>
                  <a:t>的单位数，问题转化为选择</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oMath>
                </a14:m>
                <a:r>
                  <a:rPr lang="zh-CN" altLang="en-US" dirty="0"/>
                  <a:t>来最小化代价：</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𝒏</m:t>
                        </m:r>
                      </m:sub>
                    </m:sSub>
                  </m:oMath>
                </a14:m>
                <a:endParaRPr lang="en-US" altLang="zh-CN" dirty="0"/>
              </a:p>
              <a:p>
                <a:pPr lvl="1"/>
                <a:r>
                  <a:rPr lang="zh-CN" altLang="en-US" dirty="0"/>
                  <a:t>约束为：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m:t>
                        </m:r>
                        <m:r>
                          <a:rPr lang="en-US" altLang="zh-CN" b="1" i="1">
                            <a:latin typeface="Cambria Math" panose="02040503050406030204" pitchFamily="18" charset="0"/>
                          </a:rPr>
                          <m:t>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m:t>
                        </m:r>
                        <m:r>
                          <a:rPr lang="en-US" altLang="zh-CN" b="1" i="1">
                            <a:latin typeface="Cambria Math" panose="02040503050406030204" pitchFamily="18" charset="0"/>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𝒎</m:t>
                    </m:r>
                    <m:r>
                      <a:rPr lang="en-US" altLang="zh-CN" b="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en-US" altLang="zh-CN" b="1">
                        <a:latin typeface="Cambria Math" panose="02040503050406030204" pitchFamily="18" charset="0"/>
                      </a:rPr>
                      <m:t>𝟎</m:t>
                    </m:r>
                  </m:oMath>
                </a14:m>
                <a:r>
                  <a:rPr lang="en-US" altLang="zh-CN" b="1" dirty="0"/>
                  <a:t>,</a:t>
                </a:r>
                <a:r>
                  <a:rPr lang="zh-CN" altLang="en-US" b="1" dirty="0"/>
                  <a:t>这样问题就可以表示为如下的线性规划问题：</a:t>
                </a:r>
                <a:endParaRPr lang="en-US" altLang="zh-CN" b="1" dirty="0"/>
              </a:p>
              <a:p>
                <a:pPr lvl="1"/>
                <a14:m>
                  <m:oMath xmlns:m="http://schemas.openxmlformats.org/officeDocument/2006/math">
                    <m:m>
                      <m:mPr>
                        <m:mcs>
                          <m:mc>
                            <m:mcPr>
                              <m:count m:val="1"/>
                              <m:mcJc m:val="center"/>
                            </m:mcPr>
                          </m:mc>
                        </m:mcs>
                        <m:ctrlPr>
                          <a:rPr lang="en-US" altLang="zh-CN" b="1" i="1">
                            <a:latin typeface="Cambria Math" panose="02040503050406030204" pitchFamily="18" charset="0"/>
                          </a:rPr>
                        </m:ctrlPr>
                      </m:mPr>
                      <m:mr>
                        <m:e>
                          <m:r>
                            <a:rPr lang="en-US" altLang="zh-CN" i="1">
                              <a:latin typeface="Cambria Math" panose="02040503050406030204" pitchFamily="18" charset="0"/>
                            </a:rPr>
                            <m:t>𝒎𝒊𝒏</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e>
                      </m:mr>
                      <m:m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𝒊</m:t>
                                      </m:r>
                                    </m:sub>
                                  </m:sSub>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𝒎</m:t>
                                  </m:r>
                                </m:e>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smtClean="0">
                                      <a:latin typeface="Cambria Math" panose="02040503050406030204" pitchFamily="18" charset="0"/>
                                    </a:rPr>
                                    <m:t>𝒏</m:t>
                                  </m:r>
                                </m:e>
                              </m:eqArr>
                            </m:e>
                          </m:d>
                        </m:e>
                      </m:mr>
                    </m:m>
                  </m:oMath>
                </a14:m>
                <a:endParaRPr lang="zh-CN" altLang="en-US" dirty="0"/>
              </a:p>
            </p:txBody>
          </p:sp>
        </mc:Choice>
        <mc:Fallback xmlns="">
          <p:sp>
            <p:nvSpPr>
              <p:cNvPr id="3" name="内容占位符 2">
                <a:extLst>
                  <a:ext uri="{FF2B5EF4-FFF2-40B4-BE49-F238E27FC236}">
                    <a16:creationId xmlns:a16="http://schemas.microsoft.com/office/drawing/2014/main" id="{C94ADACF-E343-41D8-8A6C-C9D4FB3CD08D}"/>
                  </a:ext>
                </a:extLst>
              </p:cNvPr>
              <p:cNvSpPr>
                <a:spLocks noGrp="1" noRot="1" noChangeAspect="1" noMove="1" noResize="1" noEditPoints="1" noAdjustHandles="1" noChangeArrowheads="1" noChangeShapeType="1" noTextEdit="1"/>
              </p:cNvSpPr>
              <p:nvPr>
                <p:ph idx="1"/>
              </p:nvPr>
            </p:nvSpPr>
            <p:spPr>
              <a:blipFill>
                <a:blip r:embed="rId2"/>
                <a:stretch>
                  <a:fillRect l="-812" t="-182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9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687-D8DA-4FF0-9142-660F3D5AACAA}"/>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8C5127-5CEE-4DF6-A51B-A4F149767B19}"/>
                  </a:ext>
                </a:extLst>
              </p:cNvPr>
              <p:cNvSpPr>
                <a:spLocks noGrp="1"/>
              </p:cNvSpPr>
              <p:nvPr>
                <p:ph idx="1"/>
              </p:nvPr>
            </p:nvSpPr>
            <p:spPr/>
            <p:txBody>
              <a:bodyPr>
                <a:normAutofit fontScale="92500" lnSpcReduction="10000"/>
              </a:bodyPr>
              <a:lstStyle/>
              <a:p>
                <a:r>
                  <a:rPr lang="zh-CN" altLang="en-US" dirty="0"/>
                  <a:t>资源分配问题：假设工厂能生产</a:t>
                </a:r>
                <a14:m>
                  <m:oMath xmlns:m="http://schemas.openxmlformats.org/officeDocument/2006/math">
                    <m:r>
                      <a:rPr lang="en-US" altLang="zh-CN" b="0" i="1" smtClean="0">
                        <a:latin typeface="Cambria Math" panose="02040503050406030204" pitchFamily="18" charset="0"/>
                      </a:rPr>
                      <m:t>𝑛</m:t>
                    </m:r>
                  </m:oMath>
                </a14:m>
                <a:r>
                  <a:rPr lang="zh-CN" altLang="en-US" dirty="0"/>
                  <a:t>种产品，每种产品可能需要不同数量的</a:t>
                </a:r>
                <a14:m>
                  <m:oMath xmlns:m="http://schemas.openxmlformats.org/officeDocument/2006/math">
                    <m:r>
                      <a:rPr lang="en-US" altLang="zh-CN" i="1" dirty="0" smtClean="0">
                        <a:latin typeface="Cambria Math" panose="02040503050406030204" pitchFamily="18" charset="0"/>
                      </a:rPr>
                      <m:t>𝑚</m:t>
                    </m:r>
                  </m:oMath>
                </a14:m>
                <a:r>
                  <a:rPr lang="zh-CN" altLang="en-US" dirty="0"/>
                  <a:t>种不同资源。每种产品可以在任意数量上生产产品</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≥0</m:t>
                    </m:r>
                    <m:r>
                      <a:rPr lang="zh-CN" altLang="en-US" i="1" dirty="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𝑛</m:t>
                    </m:r>
                  </m:oMath>
                </a14:m>
                <a:r>
                  <a:rPr lang="zh-CN" altLang="en-US" dirty="0"/>
                  <a:t>，每单位第</a:t>
                </a:r>
                <a14:m>
                  <m:oMath xmlns:m="http://schemas.openxmlformats.org/officeDocument/2006/math">
                    <m:r>
                      <a:rPr lang="en-US" altLang="zh-CN" b="0" i="1" smtClean="0">
                        <a:latin typeface="Cambria Math" panose="02040503050406030204" pitchFamily="18" charset="0"/>
                      </a:rPr>
                      <m:t>𝑗</m:t>
                    </m:r>
                  </m:oMath>
                </a14:m>
                <a:r>
                  <a:rPr lang="zh-CN" altLang="en-US" dirty="0"/>
                  <a:t>种产品售价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𝑗</m:t>
                        </m:r>
                      </m:sub>
                    </m:sSub>
                  </m:oMath>
                </a14:m>
                <a:r>
                  <a:rPr lang="zh-CN" altLang="en-US" dirty="0"/>
                  <a:t>元，需要第</a:t>
                </a:r>
                <a14:m>
                  <m:oMath xmlns:m="http://schemas.openxmlformats.org/officeDocument/2006/math">
                    <m:r>
                      <a:rPr lang="en-US" altLang="zh-CN" b="0" i="1" smtClean="0">
                        <a:latin typeface="Cambria Math" panose="02040503050406030204" pitchFamily="18" charset="0"/>
                      </a:rPr>
                      <m:t>𝑖</m:t>
                    </m:r>
                  </m:oMath>
                </a14:m>
                <a:r>
                  <a:rPr lang="zh-CN" altLang="en-US" dirty="0"/>
                  <a:t>种资源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zh-CN" altLang="en-US" dirty="0"/>
                  <a:t>个单位，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𝑚</m:t>
                    </m:r>
                    <m:r>
                      <a:rPr lang="zh-CN" altLang="en-US" i="1">
                        <a:latin typeface="Cambria Math" panose="02040503050406030204" pitchFamily="18" charset="0"/>
                      </a:rPr>
                      <m:t>。</m:t>
                    </m:r>
                  </m:oMath>
                </a14:m>
                <a:r>
                  <a:rPr lang="zh-CN" altLang="en-US" dirty="0"/>
                  <a:t> 假设生产设备是线性的，如果我们给定一组</a:t>
                </a:r>
                <a14:m>
                  <m:oMath xmlns:m="http://schemas.openxmlformats.org/officeDocument/2006/math">
                    <m:r>
                      <a:rPr lang="en-US" altLang="zh-CN" i="1" dirty="0" smtClean="0">
                        <a:latin typeface="Cambria Math" panose="02040503050406030204" pitchFamily="18" charset="0"/>
                      </a:rPr>
                      <m:t>𝑚</m:t>
                    </m:r>
                  </m:oMath>
                </a14:m>
                <a:r>
                  <a:rPr lang="zh-CN" altLang="en-US" dirty="0"/>
                  <a:t>个数字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𝑚</m:t>
                        </m:r>
                      </m:sub>
                    </m:sSub>
                  </m:oMath>
                </a14:m>
                <a:r>
                  <a:rPr lang="zh-CN" altLang="en-US" dirty="0"/>
                  <a:t>表示</a:t>
                </a:r>
                <a14:m>
                  <m:oMath xmlns:m="http://schemas.openxmlformats.org/officeDocument/2006/math">
                    <m:r>
                      <a:rPr lang="en-US" altLang="zh-CN" i="1" dirty="0" smtClean="0">
                        <a:latin typeface="Cambria Math" panose="02040503050406030204" pitchFamily="18" charset="0"/>
                      </a:rPr>
                      <m:t>𝑚</m:t>
                    </m:r>
                  </m:oMath>
                </a14:m>
                <a:r>
                  <a:rPr lang="zh-CN" altLang="en-US" dirty="0"/>
                  <a:t>种资源的可用数量，我们希望以最大的利润生产产品，我们的决策问题是一个最大化的线性规划问题：</a:t>
                </a:r>
                <a:endParaRPr lang="en-US" altLang="zh-CN" dirty="0"/>
              </a:p>
              <a:p>
                <a14:m>
                  <m:oMath xmlns:m="http://schemas.openxmlformats.org/officeDocument/2006/math">
                    <m:r>
                      <a:rPr lang="en-US" altLang="zh-CN" b="0" i="1" smtClean="0">
                        <a:latin typeface="Cambria Math" panose="02040503050406030204" pitchFamily="18" charset="0"/>
                      </a:rPr>
                      <m:t>𝑚𝑎𝑥𝑖𝑚𝑖𝑧𝑒</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endParaRPr lang="en-US" altLang="zh-CN" dirty="0"/>
              </a:p>
              <a:p>
                <a:r>
                  <a:rPr lang="zh-CN" altLang="en-US" dirty="0"/>
                  <a:t>受资源约束</a:t>
                </a:r>
                <a:r>
                  <a:rPr lang="en-US" altLang="zh-CN" dirty="0"/>
                  <a:t>(subject to )</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𝑚</m:t>
                    </m:r>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E8C5127-5CEE-4DF6-A51B-A4F149767B19}"/>
                  </a:ext>
                </a:extLst>
              </p:cNvPr>
              <p:cNvSpPr>
                <a:spLocks noGrp="1" noRot="1" noChangeAspect="1" noMove="1" noResize="1" noEditPoints="1" noAdjustHandles="1" noChangeArrowheads="1" noChangeShapeType="1" noTextEdit="1"/>
              </p:cNvSpPr>
              <p:nvPr>
                <p:ph idx="1"/>
              </p:nvPr>
            </p:nvSpPr>
            <p:spPr>
              <a:blipFill>
                <a:blip r:embed="rId2"/>
                <a:stretch>
                  <a:fillRect l="-928" t="-210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203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687-D8DA-4FF0-9142-660F3D5AACAA}"/>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8C5127-5CEE-4DF6-A51B-A4F149767B19}"/>
                  </a:ext>
                </a:extLst>
              </p:cNvPr>
              <p:cNvSpPr>
                <a:spLocks noGrp="1"/>
              </p:cNvSpPr>
              <p:nvPr>
                <p:ph idx="1"/>
              </p:nvPr>
            </p:nvSpPr>
            <p:spPr/>
            <p:txBody>
              <a:bodyPr>
                <a:normAutofit/>
              </a:bodyPr>
              <a:lstStyle/>
              <a:p>
                <a:r>
                  <a:rPr lang="zh-CN" altLang="en-US" sz="2000" dirty="0"/>
                  <a:t>线性分类器和支持向量机：假设将</a:t>
                </a:r>
                <a14:m>
                  <m:oMath xmlns:m="http://schemas.openxmlformats.org/officeDocument/2006/math">
                    <m:r>
                      <a:rPr lang="en-US" altLang="zh-CN" sz="2000" b="0" i="1" smtClean="0">
                        <a:latin typeface="Cambria Math" panose="02040503050406030204" pitchFamily="18" charset="0"/>
                      </a:rPr>
                      <m:t>𝑑</m:t>
                    </m:r>
                  </m:oMath>
                </a14:m>
                <a:r>
                  <a:rPr lang="zh-CN" altLang="en-US" sz="2000" dirty="0"/>
                  <a:t>维数据点分类为两类。一般情况下，都有</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oMath>
                </a14:m>
                <a:r>
                  <a:rPr lang="zh-CN" altLang="en-US" sz="2000" dirty="0"/>
                  <a:t>我们期望找到一个超平面将</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和</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𝑏</m:t>
                        </m:r>
                      </m:e>
                      <m:sub>
                        <m:r>
                          <a:rPr lang="en-US" altLang="zh-CN" sz="2000" b="0" i="1" dirty="0" smtClean="0">
                            <a:latin typeface="Cambria Math" panose="02040503050406030204" pitchFamily="18" charset="0"/>
                          </a:rPr>
                          <m:t>𝑗</m:t>
                        </m:r>
                      </m:sub>
                    </m:sSub>
                  </m:oMath>
                </a14:m>
                <a:r>
                  <a:rPr lang="zh-CN" altLang="en-US" sz="2000" dirty="0"/>
                  <a:t>分开。数学上，就是找到一个向量</a:t>
                </a:r>
                <a14:m>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𝑑</m:t>
                        </m:r>
                      </m:sup>
                    </m:sSup>
                    <m:r>
                      <a:rPr lang="zh-CN" altLang="en-US" sz="2000" i="1">
                        <a:latin typeface="Cambria Math" panose="02040503050406030204" pitchFamily="18" charset="0"/>
                      </a:rPr>
                      <m:t>，</m:t>
                    </m:r>
                  </m:oMath>
                </a14:m>
                <a:r>
                  <a:rPr lang="zh-CN" altLang="en-US" sz="2000" dirty="0"/>
                  <a:t>和一个截距</a:t>
                </a:r>
                <a14:m>
                  <m:oMath xmlns:m="http://schemas.openxmlformats.org/officeDocument/2006/math">
                    <m:r>
                      <a:rPr lang="en-US" altLang="zh-CN" sz="2000" b="0" i="1" smtClean="0">
                        <a:latin typeface="Cambria Math" panose="02040503050406030204" pitchFamily="18" charset="0"/>
                      </a:rPr>
                      <m:t>𝛽</m:t>
                    </m:r>
                    <m:r>
                      <a:rPr lang="zh-CN" altLang="en-US" sz="2000" i="1">
                        <a:latin typeface="Cambria Math" panose="02040503050406030204" pitchFamily="18" charset="0"/>
                      </a:rPr>
                      <m:t>，</m:t>
                    </m:r>
                  </m:oMath>
                </a14:m>
                <a:r>
                  <a:rPr lang="zh-CN" altLang="en-US" sz="2000" dirty="0"/>
                  <a:t>使得：</a:t>
                </a:r>
                <a:endParaRPr lang="en-US" altLang="zh-CN" sz="2000" dirty="0"/>
              </a:p>
              <a:p>
                <a14:m>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𝑇</m:t>
                                </m:r>
                              </m:sup>
                            </m:sSubSup>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𝛽</m:t>
                            </m:r>
                            <m:r>
                              <a:rPr lang="en-US" altLang="zh-CN" sz="2000" i="1">
                                <a:latin typeface="Cambria Math" panose="02040503050406030204" pitchFamily="18" charset="0"/>
                              </a:rPr>
                              <m:t>≥</m:t>
                            </m:r>
                            <m:r>
                              <a:rPr lang="en-US" altLang="zh-CN" sz="2000" i="1">
                                <a:latin typeface="Cambria Math" panose="02040503050406030204" pitchFamily="18" charset="0"/>
                              </a:rPr>
                              <m:t>1</m:t>
                            </m:r>
                            <m:r>
                              <a:rPr lang="en-US" altLang="zh-CN" sz="2000" i="1">
                                <a:latin typeface="Cambria Math" panose="02040503050406030204" pitchFamily="18" charset="0"/>
                              </a:rPr>
                              <m:t>,∀</m:t>
                            </m:r>
                            <m:r>
                              <a:rPr lang="en-US" altLang="zh-CN" sz="2000" i="1">
                                <a:latin typeface="Cambria Math" panose="02040503050406030204" pitchFamily="18" charset="0"/>
                              </a:rPr>
                              <m:t>𝑖</m:t>
                            </m:r>
                          </m:e>
                          <m:e>
                            <m:m>
                              <m:mPr>
                                <m:plcHide m:val="on"/>
                                <m:mcs>
                                  <m:mc>
                                    <m:mcPr>
                                      <m:count m:val="1"/>
                                      <m:mcJc m:val="center"/>
                                    </m:mcPr>
                                  </m:mc>
                                </m:mcs>
                                <m:ctrlPr>
                                  <a:rPr lang="en-US" altLang="zh-CN" sz="2000" i="1">
                                    <a:latin typeface="Cambria Math" panose="02040503050406030204" pitchFamily="18" charset="0"/>
                                  </a:rPr>
                                </m:ctrlPr>
                              </m:mPr>
                              <m:mr>
                                <m:e/>
                              </m:mr>
                              <m:m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up>
                                      <m:r>
                                        <a:rPr lang="en-US" altLang="zh-CN" sz="2000" i="1">
                                          <a:latin typeface="Cambria Math" panose="02040503050406030204" pitchFamily="18" charset="0"/>
                                        </a:rPr>
                                        <m:t>𝑇</m:t>
                                      </m:r>
                                    </m:sup>
                                  </m:sSubSup>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𝛽</m:t>
                                  </m:r>
                                  <m:r>
                                    <a:rPr lang="en-US" altLang="zh-CN" sz="2000" i="1">
                                      <a:latin typeface="Cambria Math" panose="02040503050406030204" pitchFamily="18" charset="0"/>
                                    </a:rPr>
                                    <m:t>≤−</m:t>
                                  </m:r>
                                  <m:r>
                                    <a:rPr lang="en-US" altLang="zh-CN" sz="2000" i="1">
                                      <a:latin typeface="Cambria Math" panose="02040503050406030204" pitchFamily="18" charset="0"/>
                                    </a:rPr>
                                    <m:t>1</m:t>
                                  </m:r>
                                  <m:r>
                                    <a:rPr lang="en-US" altLang="zh-CN" sz="2000" i="1">
                                      <a:latin typeface="Cambria Math" panose="02040503050406030204" pitchFamily="18" charset="0"/>
                                    </a:rPr>
                                    <m:t>,∀</m:t>
                                  </m:r>
                                  <m:r>
                                    <a:rPr lang="en-US" altLang="zh-CN" sz="2000" i="1">
                                      <a:latin typeface="Cambria Math" panose="02040503050406030204" pitchFamily="18" charset="0"/>
                                    </a:rPr>
                                    <m:t>𝑗</m:t>
                                  </m:r>
                                </m:e>
                              </m:mr>
                            </m:m>
                          </m:e>
                        </m:eqArr>
                      </m:e>
                    </m:d>
                  </m:oMath>
                </a14:m>
                <a:r>
                  <a:rPr lang="en-US" altLang="zh-CN" sz="2000" dirty="0"/>
                  <a:t>,</a:t>
                </a:r>
                <a:r>
                  <a:rPr lang="zh-CN" altLang="en-US" sz="2000" dirty="0"/>
                  <a:t>而超平面</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oMath>
                </a14:m>
                <a:r>
                  <a:rPr lang="zh-CN" altLang="en-US" sz="2000" dirty="0"/>
                  <a:t>就是期望的超平面，分离由固定间距</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r>
                  <a:rPr lang="zh-CN" altLang="en-US" sz="2000" dirty="0"/>
                  <a:t>确定，这个值可以作为变量或者参数。</a:t>
                </a:r>
                <a:endParaRPr lang="en-US" altLang="zh-CN" sz="2000" dirty="0"/>
              </a:p>
            </p:txBody>
          </p:sp>
        </mc:Choice>
        <mc:Fallback xmlns="">
          <p:sp>
            <p:nvSpPr>
              <p:cNvPr id="3" name="内容占位符 2">
                <a:extLst>
                  <a:ext uri="{FF2B5EF4-FFF2-40B4-BE49-F238E27FC236}">
                    <a16:creationId xmlns:a16="http://schemas.microsoft.com/office/drawing/2014/main" id="{3E8C5127-5CEE-4DF6-A51B-A4F149767B19}"/>
                  </a:ext>
                </a:extLst>
              </p:cNvPr>
              <p:cNvSpPr>
                <a:spLocks noGrp="1" noRot="1" noChangeAspect="1" noMove="1" noResize="1" noEditPoints="1" noAdjustHandles="1" noChangeArrowheads="1" noChangeShapeType="1" noTextEdit="1"/>
              </p:cNvSpPr>
              <p:nvPr>
                <p:ph idx="1"/>
              </p:nvPr>
            </p:nvSpPr>
            <p:spPr>
              <a:blipFill>
                <a:blip r:embed="rId2"/>
                <a:stretch>
                  <a:fillRect l="-522" t="-5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521A18B-BD84-4565-9422-299C8CEE2EB9}"/>
              </a:ext>
            </a:extLst>
          </p:cNvPr>
          <p:cNvPicPr>
            <a:picLocks noChangeAspect="1"/>
          </p:cNvPicPr>
          <p:nvPr/>
        </p:nvPicPr>
        <p:blipFill>
          <a:blip r:embed="rId3"/>
          <a:stretch>
            <a:fillRect/>
          </a:stretch>
        </p:blipFill>
        <p:spPr>
          <a:xfrm>
            <a:off x="5675818" y="3582207"/>
            <a:ext cx="3521191" cy="3275793"/>
          </a:xfrm>
          <a:prstGeom prst="rect">
            <a:avLst/>
          </a:prstGeom>
        </p:spPr>
      </p:pic>
    </p:spTree>
    <p:extLst>
      <p:ext uri="{BB962C8B-B14F-4D97-AF65-F5344CB8AC3E}">
        <p14:creationId xmlns:p14="http://schemas.microsoft.com/office/powerpoint/2010/main" val="402362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27EE8-A3AF-4F3D-A71F-82B92140F971}"/>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2C6196-5E85-470F-B4FE-D895D4C3277A}"/>
                  </a:ext>
                </a:extLst>
              </p:cNvPr>
              <p:cNvSpPr>
                <a:spLocks noGrp="1"/>
              </p:cNvSpPr>
              <p:nvPr>
                <p:ph idx="1"/>
              </p:nvPr>
            </p:nvSpPr>
            <p:spPr/>
            <p:txBody>
              <a:bodyPr/>
              <a:lstStyle/>
              <a:p>
                <a:r>
                  <a:rPr lang="zh-CN" altLang="en-US" dirty="0"/>
                  <a:t>马尔科夫决策过程（</a:t>
                </a:r>
                <a:r>
                  <a:rPr lang="en-US" altLang="zh-CN" dirty="0"/>
                  <a:t>Markov Decision Process(MDP)</a:t>
                </a:r>
                <a:r>
                  <a:rPr lang="zh-CN" altLang="en-US" dirty="0"/>
                  <a:t>）</a:t>
                </a:r>
                <a:r>
                  <a:rPr lang="en-US" altLang="zh-CN" dirty="0"/>
                  <a:t>:MDP</a:t>
                </a:r>
                <a:r>
                  <a:rPr lang="zh-CN" altLang="en-US" dirty="0"/>
                  <a:t>过程定义为</a:t>
                </a:r>
                <a14:m>
                  <m:oMath xmlns:m="http://schemas.openxmlformats.org/officeDocument/2006/math">
                    <m:r>
                      <a:rPr lang="en-US" altLang="zh-CN" b="0" i="1" smtClean="0">
                        <a:latin typeface="Cambria Math" panose="02040503050406030204" pitchFamily="18" charset="0"/>
                      </a:rPr>
                      <m:t>𝑚</m:t>
                    </m:r>
                  </m:oMath>
                </a14:m>
                <a:r>
                  <a:rPr lang="zh-CN" altLang="en-US" dirty="0"/>
                  <a:t>个状态，</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zh-CN" altLang="en-US" i="1">
                        <a:latin typeface="Cambria Math" panose="02040503050406030204" pitchFamily="18" charset="0"/>
                      </a:rPr>
                      <m:t>，</m:t>
                    </m:r>
                  </m:oMath>
                </a14:m>
                <a:r>
                  <a:rPr lang="zh-CN" altLang="en-US" dirty="0"/>
                  <a:t>每个状态具有有限个执行动作的集合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oMath>
                </a14:m>
                <a:r>
                  <a:rPr lang="zh-CN" altLang="en-US" dirty="0"/>
                  <a:t>。每个动作</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与执行的代价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oMath>
                </a14:m>
                <a:r>
                  <a:rPr lang="zh-CN" altLang="en-US" dirty="0"/>
                  <a:t>，在下一时刻转移到所有可能状态的概率为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r>
                      <a:rPr lang="zh-CN" altLang="en-US" i="1">
                        <a:latin typeface="Cambria Math" panose="02040503050406030204" pitchFamily="18" charset="0"/>
                      </a:rPr>
                      <m:t>。</m:t>
                    </m:r>
                  </m:oMath>
                </a14:m>
                <a:r>
                  <a:rPr lang="zh-CN" altLang="en-US" dirty="0"/>
                  <a:t>对于决策者的静态策略是一个函数</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en-US" altLang="zh-CN" dirty="0"/>
                  <a:t>,</a:t>
                </a:r>
                <a:r>
                  <a:rPr lang="zh-CN" altLang="en-US" dirty="0"/>
                  <a:t>在任意时间内每种状态下确定了执行的动作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oMath>
                </a14:m>
                <a:r>
                  <a:rPr lang="zh-CN" altLang="en-US" dirty="0"/>
                  <a:t>。</a:t>
                </a:r>
                <a:r>
                  <a:rPr lang="en-US" altLang="zh-CN" dirty="0"/>
                  <a:t>MDP</a:t>
                </a:r>
                <a:r>
                  <a:rPr lang="zh-CN" altLang="en-US" dirty="0"/>
                  <a:t>问题就是找到这样的静态策略，在一段时间内来最大化或最小化期望的代价或奖励的总和，假设时间区间内的折扣因子为</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𝛾</m:t>
                    </m:r>
                    <m:r>
                      <a:rPr lang="en-US" altLang="zh-CN" b="0" i="1" smtClean="0">
                        <a:latin typeface="Cambria Math" panose="02040503050406030204" pitchFamily="18" charset="0"/>
                      </a:rPr>
                      <m:t>&lt;1,</m:t>
                    </m:r>
                  </m:oMath>
                </a14:m>
                <a:r>
                  <a:rPr lang="zh-CN" altLang="en-US" dirty="0"/>
                  <a:t>过程从状态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0</m:t>
                        </m:r>
                      </m:sup>
                    </m:sSup>
                  </m:oMath>
                </a14:m>
                <a:r>
                  <a:rPr lang="zh-CN" altLang="en-US" dirty="0"/>
                  <a:t>开始：</a:t>
                </a:r>
                <a:endParaRPr lang="en-US" altLang="zh-CN" dirty="0"/>
              </a:p>
              <a:p>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oMath>
                </a14:m>
                <a:endParaRPr lang="zh-CN" altLang="en-US" dirty="0"/>
              </a:p>
            </p:txBody>
          </p:sp>
        </mc:Choice>
        <mc:Fallback xmlns="">
          <p:sp>
            <p:nvSpPr>
              <p:cNvPr id="3" name="内容占位符 2">
                <a:extLst>
                  <a:ext uri="{FF2B5EF4-FFF2-40B4-BE49-F238E27FC236}">
                    <a16:creationId xmlns:a16="http://schemas.microsoft.com/office/drawing/2014/main" id="{3B2C6196-5E85-470F-B4FE-D895D4C3277A}"/>
                  </a:ext>
                </a:extLst>
              </p:cNvPr>
              <p:cNvSpPr>
                <a:spLocks noGrp="1" noRot="1" noChangeAspect="1" noMove="1" noResize="1" noEditPoints="1" noAdjustHandles="1" noChangeArrowheads="1" noChangeShapeType="1" noTextEdit="1"/>
              </p:cNvSpPr>
              <p:nvPr>
                <p:ph idx="1"/>
              </p:nvPr>
            </p:nvSpPr>
            <p:spPr>
              <a:blipFill>
                <a:blip r:embed="rId2"/>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553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zh-CN" altLang="en-US" dirty="0"/>
              <a:t>内容介绍</a:t>
            </a:r>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6.1 </a:t>
            </a:r>
            <a:r>
              <a:rPr lang="zh-CN" altLang="en-US" b="1" dirty="0">
                <a:solidFill>
                  <a:srgbClr val="FF0000"/>
                </a:solidFill>
              </a:rPr>
              <a:t>线性规划</a:t>
            </a:r>
            <a:endParaRPr lang="en-US" altLang="zh-CN" b="1" dirty="0">
              <a:solidFill>
                <a:srgbClr val="FF0000"/>
              </a:solidFill>
            </a:endParaRPr>
          </a:p>
          <a:p>
            <a:r>
              <a:rPr lang="en-US" altLang="zh-CN" b="1" dirty="0">
                <a:solidFill>
                  <a:srgbClr val="FF0000"/>
                </a:solidFill>
              </a:rPr>
              <a:t>6.2 </a:t>
            </a:r>
            <a:r>
              <a:rPr lang="zh-CN" altLang="en-US" b="1" dirty="0">
                <a:solidFill>
                  <a:srgbClr val="FF0000"/>
                </a:solidFill>
              </a:rPr>
              <a:t>非线性规划</a:t>
            </a:r>
            <a:endParaRPr lang="en-US" altLang="zh-CN" b="1" dirty="0">
              <a:solidFill>
                <a:srgbClr val="FF0000"/>
              </a:solidFill>
            </a:endParaRPr>
          </a:p>
          <a:p>
            <a:r>
              <a:rPr lang="en-US" altLang="zh-CN" b="1" dirty="0">
                <a:solidFill>
                  <a:srgbClr val="FF0000"/>
                </a:solidFill>
              </a:rPr>
              <a:t>6.3 </a:t>
            </a:r>
            <a:r>
              <a:rPr lang="zh-CN" altLang="en-US" b="1" dirty="0">
                <a:solidFill>
                  <a:srgbClr val="FF0000"/>
                </a:solidFill>
              </a:rPr>
              <a:t>凸优化基本概念</a:t>
            </a:r>
            <a:endParaRPr lang="en-US" altLang="zh-CN" b="1" dirty="0">
              <a:solidFill>
                <a:srgbClr val="FF0000"/>
              </a:solidFill>
            </a:endParaRPr>
          </a:p>
          <a:p>
            <a:r>
              <a:rPr lang="en-US" altLang="zh-CN" b="1" dirty="0">
                <a:solidFill>
                  <a:srgbClr val="FF0000"/>
                </a:solidFill>
              </a:rPr>
              <a:t>6.4 </a:t>
            </a:r>
            <a:r>
              <a:rPr lang="zh-CN" altLang="en-US" b="1" dirty="0">
                <a:solidFill>
                  <a:srgbClr val="FF0000"/>
                </a:solidFill>
              </a:rPr>
              <a:t>无约束优化：梯度下降法与牛顿法</a:t>
            </a:r>
            <a:endParaRPr lang="en-US" altLang="zh-CN" b="1" dirty="0">
              <a:solidFill>
                <a:srgbClr val="FF0000"/>
              </a:solidFill>
            </a:endParaRPr>
          </a:p>
          <a:p>
            <a:r>
              <a:rPr lang="en-US" altLang="zh-CN" b="1" dirty="0">
                <a:solidFill>
                  <a:srgbClr val="FF0000"/>
                </a:solidFill>
              </a:rPr>
              <a:t>6.5 </a:t>
            </a:r>
            <a:r>
              <a:rPr lang="zh-CN" altLang="en-US" b="1" dirty="0">
                <a:solidFill>
                  <a:srgbClr val="FF0000"/>
                </a:solidFill>
              </a:rPr>
              <a:t>有约束优化：</a:t>
            </a:r>
            <a:r>
              <a:rPr lang="en-US" altLang="zh-CN" b="1" dirty="0">
                <a:solidFill>
                  <a:srgbClr val="FF0000"/>
                </a:solidFill>
              </a:rPr>
              <a:t> KKT</a:t>
            </a:r>
            <a:r>
              <a:rPr lang="zh-CN" altLang="en-US" b="1" dirty="0">
                <a:solidFill>
                  <a:srgbClr val="FF0000"/>
                </a:solidFill>
              </a:rPr>
              <a:t>条件与对偶</a:t>
            </a:r>
            <a:endParaRPr lang="zh-CN" altLang="en-US" dirty="0"/>
          </a:p>
        </p:txBody>
      </p:sp>
    </p:spTree>
    <p:extLst>
      <p:ext uri="{BB962C8B-B14F-4D97-AF65-F5344CB8AC3E}">
        <p14:creationId xmlns:p14="http://schemas.microsoft.com/office/powerpoint/2010/main" val="782319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A112F-B51E-431D-BBE9-E18517402715}"/>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7272F95-25F5-4436-8927-A01326A6684B}"/>
                  </a:ext>
                </a:extLst>
              </p:cNvPr>
              <p:cNvSpPr>
                <a:spLocks noGrp="1"/>
              </p:cNvSpPr>
              <p:nvPr>
                <p:ph idx="1"/>
              </p:nvPr>
            </p:nvSpPr>
            <p:spPr/>
            <p:txBody>
              <a:bodyPr>
                <a:normAutofit fontScale="77500" lnSpcReduction="20000"/>
              </a:bodyPr>
              <a:lstStyle/>
              <a:p>
                <a:r>
                  <a:rPr lang="zh-CN" altLang="en-US" dirty="0"/>
                  <a:t>走迷宫游戏为例，如图所示，每个方框代表一个状态，状态</a:t>
                </a:r>
                <a14:m>
                  <m:oMath xmlns:m="http://schemas.openxmlformats.org/officeDocument/2006/math">
                    <m:r>
                      <a:rPr lang="en-US" altLang="zh-CN" b="0" i="1" smtClean="0">
                        <a:latin typeface="Cambria Math" panose="02040503050406030204" pitchFamily="18" charset="0"/>
                      </a:rPr>
                      <m:t>{1,2,3,4}</m:t>
                    </m:r>
                  </m:oMath>
                </a14:m>
                <a:r>
                  <a:rPr lang="zh-CN" altLang="en-US" dirty="0"/>
                  <a:t>有两种可能的动作：红色表示下一时刻移动到下一状态，蓝色表示以一定的概率从捷径移动到别的状态。每个状态</a:t>
                </a:r>
                <a14:m>
                  <m:oMath xmlns:m="http://schemas.openxmlformats.org/officeDocument/2006/math">
                    <m:r>
                      <a:rPr lang="en-US" altLang="zh-CN" b="0" i="1" smtClean="0">
                        <a:latin typeface="Cambria Math" panose="02040503050406030204" pitchFamily="18" charset="0"/>
                      </a:rPr>
                      <m:t>{5,6}</m:t>
                    </m:r>
                  </m:oMath>
                </a14:m>
                <a:r>
                  <a:rPr lang="zh-CN" altLang="en-US" dirty="0"/>
                  <a:t>只有一种移动动作到</a:t>
                </a:r>
                <a:r>
                  <a:rPr lang="en-US" altLang="zh-CN" dirty="0"/>
                  <a:t>6</a:t>
                </a:r>
                <a:r>
                  <a:rPr lang="zh-CN" altLang="en-US" dirty="0"/>
                  <a:t>（状态</a:t>
                </a:r>
                <a:r>
                  <a:rPr lang="en-US" altLang="zh-CN" dirty="0"/>
                  <a:t>6</a:t>
                </a:r>
                <a:r>
                  <a:rPr lang="zh-CN" altLang="en-US" dirty="0"/>
                  <a:t>就是退出游戏）和</a:t>
                </a:r>
                <a:r>
                  <a:rPr lang="en-US" altLang="zh-CN" dirty="0"/>
                  <a:t>1（</a:t>
                </a:r>
                <a:r>
                  <a:rPr lang="zh-CN" altLang="en-US" dirty="0"/>
                  <a:t>表示开始游戏），所有的动作除状态</a:t>
                </a:r>
                <a:r>
                  <a:rPr lang="en-US" altLang="zh-CN" dirty="0"/>
                  <a:t>5</a:t>
                </a:r>
                <a:r>
                  <a:rPr lang="zh-CN" altLang="en-US" dirty="0"/>
                  <a:t>以外代价都为</a:t>
                </a:r>
                <a:r>
                  <a:rPr lang="en-US" altLang="zh-CN" dirty="0"/>
                  <a:t>0</a:t>
                </a:r>
                <a:r>
                  <a:rPr lang="zh-CN" altLang="en-US" dirty="0"/>
                  <a:t>，状态</a:t>
                </a:r>
                <a:r>
                  <a:rPr lang="en-US" altLang="zh-CN" dirty="0"/>
                  <a:t>5（</a:t>
                </a:r>
                <a:r>
                  <a:rPr lang="zh-CN" altLang="en-US" dirty="0"/>
                  <a:t>陷阱状态）有一个单位的代价出去。假设游戏可以无限次玩，最优策略是什么？也就是说：在任意时刻每种状态的最优动作是什么，从而能够达到最小化当前期望的总代价？</a:t>
                </a:r>
                <a:endParaRPr lang="en-US" altLang="zh-CN" dirty="0"/>
              </a:p>
              <a:p>
                <a:r>
                  <a:rPr lang="zh-CN" altLang="en-US" dirty="0"/>
                  <a:t>令</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oMath>
                </a14:m>
                <a:r>
                  <a:rPr lang="zh-CN" altLang="en-US" dirty="0"/>
                  <a:t>表示当过程从时刻</a:t>
                </a:r>
                <a:r>
                  <a:rPr lang="en-US" altLang="zh-CN" dirty="0"/>
                  <a:t>0</a:t>
                </a:r>
                <a:r>
                  <a:rPr lang="zh-CN" altLang="en-US" dirty="0"/>
                  <a:t>以状态</a:t>
                </a:r>
                <a14:m>
                  <m:oMath xmlns:m="http://schemas.openxmlformats.org/officeDocument/2006/math">
                    <m:r>
                      <a:rPr lang="en-US" altLang="zh-CN" b="0" i="1" smtClean="0">
                        <a:latin typeface="Cambria Math" panose="02040503050406030204" pitchFamily="18" charset="0"/>
                      </a:rPr>
                      <m:t>𝑖</m:t>
                    </m:r>
                  </m:oMath>
                </a14:m>
                <a:r>
                  <a:rPr lang="zh-CN" altLang="en-US" dirty="0"/>
                  <a:t>开始时最优的当前</a:t>
                </a:r>
                <a:r>
                  <a:rPr lang="en-US" altLang="zh-CN" dirty="0"/>
                  <a:t>-</a:t>
                </a:r>
                <a:r>
                  <a:rPr lang="zh-CN" altLang="en-US" dirty="0"/>
                  <a:t>期望代价，也称为状态</a:t>
                </a:r>
                <a14:m>
                  <m:oMath xmlns:m="http://schemas.openxmlformats.org/officeDocument/2006/math">
                    <m:r>
                      <a:rPr lang="en-US" altLang="zh-CN" b="0" i="1" smtClean="0">
                        <a:latin typeface="Cambria Math" panose="02040503050406030204" pitchFamily="18" charset="0"/>
                      </a:rPr>
                      <m:t>𝑖</m:t>
                    </m:r>
                  </m:oMath>
                </a14:m>
                <a:r>
                  <a:rPr lang="zh-CN" altLang="en-US" dirty="0"/>
                  <a:t>的</a:t>
                </a:r>
                <a:r>
                  <a:rPr lang="en-US" altLang="zh-CN" dirty="0"/>
                  <a:t>cost-to-go</a:t>
                </a:r>
                <a:r>
                  <a:rPr lang="zh-CN" altLang="en-US" dirty="0"/>
                  <a:t>值。则</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a:t>必须遵循</a:t>
                </a:r>
                <a:r>
                  <a:rPr lang="en-US" altLang="zh-CN" dirty="0"/>
                  <a:t>Bellman</a:t>
                </a:r>
                <a:r>
                  <a:rPr lang="zh-CN" altLang="en-US" dirty="0"/>
                  <a:t>最优性原理，使得对于每个状态</a:t>
                </a:r>
                <a14:m>
                  <m:oMath xmlns:m="http://schemas.openxmlformats.org/officeDocument/2006/math">
                    <m:r>
                      <a:rPr lang="en-US" altLang="zh-CN" b="0" i="1" smtClean="0">
                        <a:latin typeface="Cambria Math" panose="02040503050406030204" pitchFamily="18" charset="0"/>
                      </a:rPr>
                      <m:t>𝑖</m:t>
                    </m:r>
                  </m:oMath>
                </a14:m>
                <a:r>
                  <a:rPr lang="zh-CN" altLang="en-US" dirty="0"/>
                  <a:t>都有：</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lim>
                        </m:limLow>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e>
                        </m:d>
                      </m:e>
                    </m:func>
                  </m:oMath>
                </a14:m>
                <a:endParaRPr lang="en-US" altLang="zh-CN" b="0" dirty="0"/>
              </a:p>
              <a:p>
                <a:r>
                  <a:rPr lang="zh-CN" altLang="en-US" dirty="0"/>
                  <a:t>这里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oMath>
                </a14:m>
                <a:r>
                  <a:rPr lang="zh-CN" altLang="en-US" dirty="0"/>
                  <a:t>为当前时刻选取动作</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oMath>
                </a14:m>
                <a:r>
                  <a:rPr lang="zh-CN" altLang="en-US" dirty="0"/>
                  <a:t>的及时代价，</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y</m:t>
                        </m:r>
                      </m:e>
                      <m:sup>
                        <m:r>
                          <a:rPr lang="en-US" altLang="zh-CN" b="0" i="0" smtClean="0">
                            <a:latin typeface="Cambria Math" panose="02040503050406030204" pitchFamily="18" charset="0"/>
                          </a:rPr>
                          <m:t>∗</m:t>
                        </m:r>
                      </m:sup>
                    </m:sSup>
                  </m:oMath>
                </a14:m>
                <a:r>
                  <a:rPr lang="zh-CN" altLang="en-US" dirty="0"/>
                  <a:t>表示从下一时刻起的最优期望代价，通过折扣因子转化为当前值。当</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a:t>对每个状态都已知时，每个状态的最优动作为：</a:t>
                </a:r>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e>
                    </m:d>
                    <m:r>
                      <a:rPr lang="zh-CN" altLang="en-US"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zh-CN" altLang="en-US" dirty="0"/>
              </a:p>
            </p:txBody>
          </p:sp>
        </mc:Choice>
        <mc:Fallback xmlns="">
          <p:sp>
            <p:nvSpPr>
              <p:cNvPr id="3" name="内容占位符 2">
                <a:extLst>
                  <a:ext uri="{FF2B5EF4-FFF2-40B4-BE49-F238E27FC236}">
                    <a16:creationId xmlns:a16="http://schemas.microsoft.com/office/drawing/2014/main" id="{87272F95-25F5-4436-8927-A01326A6684B}"/>
                  </a:ext>
                </a:extLst>
              </p:cNvPr>
              <p:cNvSpPr>
                <a:spLocks noGrp="1" noRot="1" noChangeAspect="1" noMove="1" noResize="1" noEditPoints="1" noAdjustHandles="1" noChangeArrowheads="1" noChangeShapeType="1" noTextEdit="1"/>
              </p:cNvSpPr>
              <p:nvPr>
                <p:ph idx="1"/>
              </p:nvPr>
            </p:nvSpPr>
            <p:spPr>
              <a:blipFill>
                <a:blip r:embed="rId2"/>
                <a:stretch>
                  <a:fillRect l="-696" t="-2101" r="-33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8907E5F-6635-414F-A3FC-34FD89047303}"/>
              </a:ext>
            </a:extLst>
          </p:cNvPr>
          <p:cNvPicPr>
            <a:picLocks noChangeAspect="1"/>
          </p:cNvPicPr>
          <p:nvPr/>
        </p:nvPicPr>
        <p:blipFill>
          <a:blip r:embed="rId3"/>
          <a:stretch>
            <a:fillRect/>
          </a:stretch>
        </p:blipFill>
        <p:spPr>
          <a:xfrm>
            <a:off x="8206408" y="179573"/>
            <a:ext cx="3601279" cy="1578583"/>
          </a:xfrm>
          <a:prstGeom prst="rect">
            <a:avLst/>
          </a:prstGeom>
        </p:spPr>
      </p:pic>
    </p:spTree>
    <p:extLst>
      <p:ext uri="{BB962C8B-B14F-4D97-AF65-F5344CB8AC3E}">
        <p14:creationId xmlns:p14="http://schemas.microsoft.com/office/powerpoint/2010/main" val="40779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A9391-B8A6-4957-B4C5-070685C6AA94}"/>
              </a:ext>
            </a:extLst>
          </p:cNvPr>
          <p:cNvSpPr>
            <a:spLocks noGrp="1"/>
          </p:cNvSpPr>
          <p:nvPr>
            <p:ph type="title"/>
          </p:nvPr>
        </p:nvSpPr>
        <p:spPr/>
        <p:txBody>
          <a:bodyPr/>
          <a:lstStyle/>
          <a:p>
            <a:r>
              <a:rPr lang="en-US" altLang="zh-CN" dirty="0"/>
              <a:t>6.1 </a:t>
            </a:r>
            <a:r>
              <a:rPr lang="zh-CN" altLang="en-US" dirty="0"/>
              <a:t>线性规划（</a:t>
            </a:r>
            <a:r>
              <a:rPr lang="en-US" altLang="zh-CN" dirty="0"/>
              <a:t>Linear Programming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7BDDC8-6C25-44BA-9051-CFFD8D3D6F40}"/>
                  </a:ext>
                </a:extLst>
              </p:cNvPr>
              <p:cNvSpPr>
                <a:spLocks noGrp="1"/>
              </p:cNvSpPr>
              <p:nvPr>
                <p:ph idx="1"/>
              </p:nvPr>
            </p:nvSpPr>
            <p:spPr/>
            <p:txBody>
              <a:bodyPr/>
              <a:lstStyle/>
              <a:p>
                <a:r>
                  <a:rPr lang="zh-CN" altLang="en-US" dirty="0"/>
                  <a:t>从这可以看出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oMath>
                </a14:m>
                <a:r>
                  <a:rPr lang="zh-CN" altLang="en-US" dirty="0"/>
                  <a:t>是贝尔曼算子的不动点，可用如下的线性规划计算：</a:t>
                </a:r>
                <a:endParaRPr lang="en-US" altLang="zh-CN" dirty="0"/>
              </a:p>
              <a:p>
                <a14:m>
                  <m:oMath xmlns:m="http://schemas.openxmlformats.org/officeDocument/2006/math">
                    <m:r>
                      <a:rPr lang="en-US" altLang="zh-CN" b="0" i="1" smtClean="0">
                        <a:latin typeface="Cambria Math" panose="02040503050406030204" pitchFamily="18" charset="0"/>
                      </a:rPr>
                      <m:t>𝑚𝑎𝑥𝑖𝑚𝑖𝑧𝑒</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oMath>
                </a14:m>
                <a:endParaRPr lang="en-US" altLang="zh-CN" b="0" dirty="0"/>
              </a:p>
              <a:p>
                <a:r>
                  <a:rPr lang="en-US" altLang="zh-CN" dirty="0"/>
                  <a:t>Subject to </a:t>
                </a:r>
                <a14:m>
                  <m:oMath xmlns:m="http://schemas.openxmlformats.org/officeDocument/2006/math">
                    <m:d>
                      <m:dPr>
                        <m:begChr m:val="{"/>
                        <m:endChr m:val=""/>
                        <m:ctrlPr>
                          <a:rPr lang="en-US" altLang="zh-CN"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1</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y</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𝑖</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y</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𝒜</m:t>
                                  </m:r>
                                </m:e>
                                <m:sub>
                                  <m:r>
                                    <a:rPr lang="en-US" altLang="zh-CN" b="0" i="1" smtClean="0">
                                      <a:latin typeface="Cambria Math" panose="02040503050406030204" pitchFamily="18" charset="0"/>
                                    </a:rPr>
                                    <m:t>𝑚</m:t>
                                  </m:r>
                                </m:sub>
                              </m:sSub>
                            </m:e>
                          </m:mr>
                        </m:m>
                      </m:e>
                    </m:d>
                  </m:oMath>
                </a14:m>
                <a:endParaRPr lang="zh-CN" altLang="en-US" dirty="0"/>
              </a:p>
            </p:txBody>
          </p:sp>
        </mc:Choice>
        <mc:Fallback xmlns="">
          <p:sp>
            <p:nvSpPr>
              <p:cNvPr id="3" name="内容占位符 2">
                <a:extLst>
                  <a:ext uri="{FF2B5EF4-FFF2-40B4-BE49-F238E27FC236}">
                    <a16:creationId xmlns:a16="http://schemas.microsoft.com/office/drawing/2014/main" id="{DF7BDDC8-6C25-44BA-9051-CFFD8D3D6F40}"/>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920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隶书" pitchFamily="1" charset="-122"/>
                  </a:rPr>
                  <a:t>这些都是典型的利润最大化或代价最小化的问题。</a:t>
                </a:r>
                <a:endParaRPr lang="en-US" altLang="zh-CN" dirty="0">
                  <a:latin typeface="隶书" pitchFamily="1" charset="-122"/>
                </a:endParaRPr>
              </a:p>
              <a:p>
                <a:r>
                  <a:rPr lang="zh-CN" altLang="en-US" dirty="0">
                    <a:latin typeface="隶书" pitchFamily="1" charset="-122"/>
                  </a:rPr>
                  <a:t>其中，</a:t>
                </a:r>
                <a:r>
                  <a:rPr lang="zh-CN" altLang="en-US" dirty="0"/>
                  <a:t>“</a:t>
                </a:r>
                <a:r>
                  <a:rPr lang="en-US" altLang="zh-CN" dirty="0">
                    <a:latin typeface="隶书" pitchFamily="1" charset="-122"/>
                  </a:rPr>
                  <a:t>Max</a:t>
                </a:r>
                <a:r>
                  <a:rPr lang="en-US" altLang="zh-CN" dirty="0"/>
                  <a:t>”</a:t>
                </a:r>
                <a:r>
                  <a:rPr lang="zh-CN" altLang="en-US" dirty="0">
                    <a:latin typeface="隶书" pitchFamily="1" charset="-122"/>
                  </a:rPr>
                  <a:t>是英文单词</a:t>
                </a:r>
                <a:r>
                  <a:rPr lang="zh-CN" altLang="en-US" dirty="0"/>
                  <a:t>“</a:t>
                </a:r>
                <a:r>
                  <a:rPr lang="en-US" altLang="zh-CN" dirty="0">
                    <a:latin typeface="隶书" pitchFamily="1" charset="-122"/>
                  </a:rPr>
                  <a:t>Maximize</a:t>
                </a:r>
                <a:r>
                  <a:rPr lang="en-US" altLang="zh-CN" dirty="0"/>
                  <a:t>”</a:t>
                </a:r>
                <a:r>
                  <a:rPr lang="zh-CN" altLang="en-US" dirty="0">
                    <a:latin typeface="隶书" pitchFamily="1" charset="-122"/>
                  </a:rPr>
                  <a:t>的缩写，含义为</a:t>
                </a:r>
                <a:r>
                  <a:rPr lang="zh-CN" altLang="en-US" dirty="0"/>
                  <a:t>“</a:t>
                </a:r>
                <a:r>
                  <a:rPr lang="zh-CN" altLang="en-US" dirty="0">
                    <a:latin typeface="隶书" pitchFamily="1" charset="-122"/>
                  </a:rPr>
                  <a:t>最大化</a:t>
                </a:r>
                <a:r>
                  <a:rPr lang="zh-CN" altLang="en-US" dirty="0"/>
                  <a:t>”</a:t>
                </a:r>
                <a:endParaRPr lang="en-US" altLang="zh-CN" dirty="0">
                  <a:latin typeface="隶书" pitchFamily="1" charset="-122"/>
                </a:endParaRPr>
              </a:p>
              <a:p>
                <a:r>
                  <a:rPr lang="zh-CN" altLang="en-US" dirty="0"/>
                  <a:t>“</a:t>
                </a:r>
                <a:r>
                  <a:rPr lang="en-US" altLang="zh-CN" dirty="0" err="1">
                    <a:latin typeface="隶书" pitchFamily="1" charset="-122"/>
                  </a:rPr>
                  <a:t>s.t.</a:t>
                </a:r>
                <a:r>
                  <a:rPr lang="en-US" altLang="zh-CN" dirty="0"/>
                  <a:t>”</a:t>
                </a:r>
                <a:r>
                  <a:rPr lang="zh-CN" altLang="en-US" dirty="0">
                    <a:latin typeface="隶书" pitchFamily="1" charset="-122"/>
                  </a:rPr>
                  <a:t>是</a:t>
                </a:r>
                <a:r>
                  <a:rPr lang="zh-CN" altLang="en-US" dirty="0"/>
                  <a:t>“</a:t>
                </a:r>
                <a:r>
                  <a:rPr lang="en-US" altLang="zh-CN" dirty="0">
                    <a:latin typeface="隶书" pitchFamily="1" charset="-122"/>
                  </a:rPr>
                  <a:t>subject to</a:t>
                </a:r>
                <a:r>
                  <a:rPr lang="en-US" altLang="zh-CN" dirty="0"/>
                  <a:t>”</a:t>
                </a:r>
                <a:r>
                  <a:rPr lang="zh-CN" altLang="en-US" dirty="0">
                    <a:latin typeface="隶书" pitchFamily="1" charset="-122"/>
                  </a:rPr>
                  <a:t>的缩写，表示</a:t>
                </a:r>
                <a:r>
                  <a:rPr lang="zh-CN" altLang="en-US" dirty="0"/>
                  <a:t>“</a:t>
                </a:r>
                <a:r>
                  <a:rPr lang="zh-CN" altLang="en-US" dirty="0">
                    <a:latin typeface="隶书" pitchFamily="1" charset="-122"/>
                  </a:rPr>
                  <a:t>满足于</a:t>
                </a:r>
                <a:r>
                  <a:rPr lang="en-US" altLang="zh-CN" dirty="0"/>
                  <a:t>……”</a:t>
                </a:r>
                <a:endParaRPr lang="en-US" altLang="zh-CN" dirty="0">
                  <a:latin typeface="隶书" pitchFamily="1" charset="-122"/>
                </a:endParaRPr>
              </a:p>
              <a:p>
                <a:r>
                  <a:rPr lang="zh-CN" altLang="en-US" dirty="0">
                    <a:latin typeface="隶书" pitchFamily="1" charset="-122"/>
                  </a:rPr>
                  <a:t>上述模型的含义是：在给定条件限制下，求使目标函数</a:t>
                </a:r>
                <a14:m>
                  <m:oMath xmlns:m="http://schemas.openxmlformats.org/officeDocument/2006/math">
                    <m:r>
                      <a:rPr lang="en-US" altLang="zh-CN" i="1" dirty="0" smtClean="0">
                        <a:latin typeface="Cambria Math"/>
                      </a:rPr>
                      <m:t>𝑧</m:t>
                    </m:r>
                  </m:oMath>
                </a14:m>
                <a:r>
                  <a:rPr lang="zh-CN" altLang="en-US" dirty="0">
                    <a:latin typeface="隶书" pitchFamily="1" charset="-122"/>
                  </a:rPr>
                  <a:t>达到最大的</a:t>
                </a:r>
                <a14:m>
                  <m:oMath xmlns:m="http://schemas.openxmlformats.org/officeDocument/2006/math">
                    <m:r>
                      <a:rPr lang="en-US" altLang="zh-CN" i="1" dirty="0" smtClean="0">
                        <a:latin typeface="Cambria Math"/>
                      </a:rPr>
                      <m:t>𝑥</m:t>
                    </m:r>
                    <m:r>
                      <a:rPr lang="en-US" altLang="zh-CN" i="1" baseline="-30000" dirty="0" smtClean="0">
                        <a:latin typeface="Cambria Math"/>
                      </a:rPr>
                      <m:t>1</m:t>
                    </m:r>
                  </m:oMath>
                </a14:m>
                <a:r>
                  <a:rPr lang="en-US" altLang="zh-CN" i="1" baseline="-30000" dirty="0">
                    <a:latin typeface="隶书" pitchFamily="1" charset="-122"/>
                  </a:rPr>
                  <a:t> </a:t>
                </a:r>
                <a:r>
                  <a:rPr lang="en-US" altLang="zh-CN" i="1" dirty="0">
                    <a:latin typeface="隶书" pitchFamily="1" charset="-122"/>
                  </a:rPr>
                  <a:t>,</a:t>
                </a:r>
                <a14:m>
                  <m:oMath xmlns:m="http://schemas.openxmlformats.org/officeDocument/2006/math">
                    <m:r>
                      <a:rPr lang="en-US" altLang="zh-CN" i="1" dirty="0" smtClean="0">
                        <a:latin typeface="Cambria Math"/>
                      </a:rPr>
                      <m:t>𝑥</m:t>
                    </m:r>
                    <m:r>
                      <a:rPr lang="en-US" altLang="zh-CN" i="1" baseline="-30000" dirty="0" smtClean="0">
                        <a:latin typeface="Cambria Math"/>
                      </a:rPr>
                      <m:t>2</m:t>
                    </m:r>
                  </m:oMath>
                </a14:m>
                <a:r>
                  <a:rPr lang="en-US" altLang="zh-CN" baseline="-30000" dirty="0">
                    <a:latin typeface="隶书" pitchFamily="1" charset="-122"/>
                  </a:rPr>
                  <a:t> </a:t>
                </a:r>
                <a:r>
                  <a:rPr lang="zh-CN" altLang="en-US" dirty="0">
                    <a:latin typeface="隶书" pitchFamily="1" charset="-122"/>
                  </a:rPr>
                  <a:t>的取值</a:t>
                </a:r>
                <a:endParaRPr lang="en-US" altLang="zh-CN" dirty="0">
                  <a:latin typeface="隶书" pitchFamily="1" charset="-122"/>
                </a:endParaRPr>
              </a:p>
              <a:p>
                <a:r>
                  <a:rPr lang="zh-CN" altLang="en-US" dirty="0">
                    <a:latin typeface="隶书" pitchFamily="1" charset="-122"/>
                  </a:rPr>
                  <a:t>它是一个目标函数、约束函数都是线性函数的最优化问题，即线性规划问题</a:t>
                </a:r>
                <a:r>
                  <a:rPr lang="en-US" altLang="zh-CN" dirty="0">
                    <a:latin typeface="隶书" pitchFamily="1" charset="-122"/>
                  </a:rPr>
                  <a:t>(LP)</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r="-125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1900" dirty="0">
                <a:latin typeface="隶书" panose="02010509060101010101" pitchFamily="1" charset="-122"/>
              </a:rPr>
              <a:t>线性规划</a:t>
            </a:r>
            <a:r>
              <a:rPr lang="en-US" altLang="zh-CN" sz="1900" dirty="0">
                <a:latin typeface="隶书" panose="02010509060101010101" pitchFamily="1" charset="-122"/>
              </a:rPr>
              <a:t>-</a:t>
            </a:r>
            <a:r>
              <a:rPr lang="zh-CN" altLang="en-US" sz="1900" dirty="0">
                <a:latin typeface="隶书" panose="02010509060101010101" pitchFamily="1" charset="-122"/>
              </a:rPr>
              <a:t>模型的一般形式</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𝑴𝒊𝒏</m:t>
                      </m:r>
                      <m:d>
                        <m:dPr>
                          <m:ctrlPr>
                            <a:rPr lang="en-US" altLang="zh-CN" b="1" i="1" smtClean="0">
                              <a:latin typeface="Cambria Math" panose="02040503050406030204" pitchFamily="18" charset="0"/>
                            </a:rPr>
                          </m:ctrlPr>
                        </m:dPr>
                        <m:e>
                          <m:r>
                            <a:rPr lang="en-US" altLang="zh-CN" b="1" i="1" smtClean="0">
                              <a:latin typeface="Cambria Math"/>
                            </a:rPr>
                            <m:t>𝑴𝒂𝒙</m:t>
                          </m:r>
                        </m:e>
                      </m:d>
                      <m:r>
                        <a:rPr lang="en-US" altLang="zh-CN" b="1" i="1" smtClean="0">
                          <a:latin typeface="Cambria Math"/>
                        </a:rPr>
                        <m:t>𝒁</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𝟐</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𝒏</m:t>
                          </m:r>
                        </m:sub>
                      </m:sSub>
                    </m:oMath>
                  </m:oMathPara>
                </a14:m>
                <a:endParaRPr lang="en-US" altLang="zh-CN" dirty="0"/>
              </a:p>
              <a:p>
                <a:pPr>
                  <a:spcBef>
                    <a:spcPct val="30000"/>
                  </a:spcBef>
                </a:pPr>
                <a:r>
                  <a:rPr lang="zh-CN" altLang="en-US" sz="3040" dirty="0">
                    <a:latin typeface="隶书" pitchFamily="1" charset="-122"/>
                    <a:ea typeface="隶书" pitchFamily="1" charset="-122"/>
                  </a:rPr>
                  <a:t>约束条件</a:t>
                </a:r>
                <a:endParaRPr lang="en-US" altLang="zh-CN" sz="3040" dirty="0">
                  <a:latin typeface="隶书" pitchFamily="1" charset="-122"/>
                  <a:ea typeface="隶书" pitchFamily="1" charset="-122"/>
                </a:endParaRPr>
              </a:p>
              <a:p>
                <a:pPr marL="0" indent="0" algn="ctr">
                  <a:spcBef>
                    <a:spcPct val="30000"/>
                  </a:spcBef>
                  <a:buNone/>
                </a:pPr>
                <a:r>
                  <a:rPr lang="en-US" altLang="zh-CN" sz="2280" dirty="0">
                    <a:ea typeface="隶书" pitchFamily="1" charset="-122"/>
                  </a:rPr>
                  <a:t>              </a:t>
                </a:r>
                <a14:m>
                  <m:oMath xmlns:m="http://schemas.openxmlformats.org/officeDocument/2006/math">
                    <m:d>
                      <m:dPr>
                        <m:begChr m:val="{"/>
                        <m:endChr m:val=""/>
                        <m:ctrlPr>
                          <a:rPr lang="en-US" altLang="zh-CN" sz="2280" i="1">
                            <a:latin typeface="Cambria Math" panose="02040503050406030204" pitchFamily="18" charset="0"/>
                            <a:ea typeface="隶书" pitchFamily="1" charset="-122"/>
                          </a:rPr>
                        </m:ctrlPr>
                      </m:dPr>
                      <m:e>
                        <m:m>
                          <m:mPr>
                            <m:mcs>
                              <m:mc>
                                <m:mcPr>
                                  <m:count m:val="1"/>
                                  <m:mcJc m:val="center"/>
                                </m:mcPr>
                              </m:mc>
                            </m:mcs>
                            <m:ctrlPr>
                              <a:rPr lang="en-US" altLang="zh-CN" sz="2280" i="1">
                                <a:latin typeface="Cambria Math" panose="02040503050406030204" pitchFamily="18" charset="0"/>
                                <a:ea typeface="隶书" pitchFamily="1" charset="-122"/>
                              </a:rPr>
                            </m:ctrlPr>
                          </m:mPr>
                          <m:mr>
                            <m:e>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𝒂</m:t>
                                  </m:r>
                                </m:e>
                                <m:sub>
                                  <m:r>
                                    <m:rPr>
                                      <m:brk m:alnAt="7"/>
                                    </m:rPr>
                                    <a:rPr lang="en-US" altLang="zh-CN" sz="2280" b="1" i="1">
                                      <a:latin typeface="Cambria Math"/>
                                      <a:ea typeface="隶书" pitchFamily="1" charset="-122"/>
                                    </a:rPr>
                                    <m:t>𝟏</m:t>
                                  </m:r>
                                  <m:r>
                                    <a:rPr lang="en-US" altLang="zh-CN" sz="2280" b="1" i="1">
                                      <a:latin typeface="Cambria Math"/>
                                      <a:ea typeface="隶书" pitchFamily="1" charset="-122"/>
                                    </a:rPr>
                                    <m:t>𝟏</m:t>
                                  </m:r>
                                </m:sub>
                              </m:sSub>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𝒙</m:t>
                                  </m:r>
                                </m:e>
                                <m:sub>
                                  <m:r>
                                    <m:rPr>
                                      <m:brk m:alnAt="7"/>
                                    </m:rPr>
                                    <a:rPr lang="en-US" altLang="zh-CN" sz="2280" b="1" i="1">
                                      <a:latin typeface="Cambria Math"/>
                                      <a:ea typeface="隶书" pitchFamily="1" charset="-122"/>
                                    </a:rPr>
                                    <m:t>𝟏</m:t>
                                  </m:r>
                                </m:sub>
                              </m:sSub>
                              <m:r>
                                <m:rPr>
                                  <m:brk m:alnAt="7"/>
                                </m:rP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𝒂</m:t>
                                  </m:r>
                                </m:e>
                                <m:sub>
                                  <m:r>
                                    <m:rPr>
                                      <m:brk m:alnAt="7"/>
                                    </m:rPr>
                                    <a:rPr lang="en-US" altLang="zh-CN" sz="2280" b="1" i="1">
                                      <a:latin typeface="Cambria Math"/>
                                      <a:ea typeface="隶书" pitchFamily="1" charset="-122"/>
                                    </a:rPr>
                                    <m:t>𝟏</m:t>
                                  </m:r>
                                  <m:r>
                                    <a:rPr lang="en-US" altLang="zh-CN" sz="2280" b="1" i="1">
                                      <a:latin typeface="Cambria Math"/>
                                      <a:ea typeface="隶书" pitchFamily="1" charset="-122"/>
                                    </a:rPr>
                                    <m:t>𝟐</m:t>
                                  </m:r>
                                </m:sub>
                              </m:sSub>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𝒙</m:t>
                                  </m:r>
                                </m:e>
                                <m:sub>
                                  <m:r>
                                    <m:rPr>
                                      <m:brk m:alnAt="7"/>
                                    </m:rPr>
                                    <a:rPr lang="en-US" altLang="zh-CN" sz="2280" b="1" i="1">
                                      <a:latin typeface="Cambria Math"/>
                                      <a:ea typeface="隶书" pitchFamily="1" charset="-122"/>
                                    </a:rPr>
                                    <m:t>𝟐</m:t>
                                  </m:r>
                                </m:sub>
                              </m:sSub>
                              <m:r>
                                <m:rPr>
                                  <m:brk m:alnAt="7"/>
                                </m:rPr>
                                <a:rPr lang="en-US" altLang="zh-CN" sz="2280" b="1" i="1">
                                  <a:latin typeface="Cambria Math"/>
                                  <a:ea typeface="隶书" pitchFamily="1" charset="-122"/>
                                </a:rPr>
                                <m:t>+</m:t>
                              </m:r>
                              <m: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𝒂</m:t>
                                  </m:r>
                                </m:e>
                                <m:sub>
                                  <m:r>
                                    <a:rPr lang="en-US" altLang="zh-CN" sz="2280" b="1" i="1">
                                      <a:latin typeface="Cambria Math"/>
                                      <a:ea typeface="隶书" pitchFamily="1" charset="-122"/>
                                    </a:rPr>
                                    <m:t>𝟏</m:t>
                                  </m:r>
                                  <m:r>
                                    <a:rPr lang="en-US" altLang="zh-CN" sz="2280" b="1" i="1">
                                      <a:latin typeface="Cambria Math"/>
                                      <a:ea typeface="隶书" pitchFamily="1" charset="-122"/>
                                    </a:rPr>
                                    <m:t>𝒏</m:t>
                                  </m:r>
                                </m:sub>
                              </m:sSub>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𝒏</m:t>
                                  </m:r>
                                </m:sub>
                              </m:sSub>
                              <m:r>
                                <a:rPr lang="en-US" altLang="zh-CN" sz="2280" b="1" i="1">
                                  <a:latin typeface="Cambria Math"/>
                                  <a:ea typeface="隶书" pitchFamily="1" charset="-122"/>
                                </a:rPr>
                                <m:t>≤</m:t>
                              </m:r>
                              <m:d>
                                <m:dPr>
                                  <m:ctrlPr>
                                    <a:rPr lang="en-US" altLang="zh-CN" sz="2280" b="1" i="1">
                                      <a:latin typeface="Cambria Math" panose="02040503050406030204" pitchFamily="18" charset="0"/>
                                      <a:ea typeface="隶书" pitchFamily="1" charset="-122"/>
                                    </a:rPr>
                                  </m:ctrlPr>
                                </m:dPr>
                                <m:e>
                                  <m:r>
                                    <a:rPr lang="en-US" altLang="zh-CN" sz="2280" b="1" i="1">
                                      <a:latin typeface="Cambria Math"/>
                                      <a:ea typeface="隶书" pitchFamily="1" charset="-122"/>
                                    </a:rPr>
                                    <m:t>=,≥</m:t>
                                  </m:r>
                                </m:e>
                              </m:d>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𝒃</m:t>
                                  </m:r>
                                </m:e>
                                <m:sub>
                                  <m:r>
                                    <a:rPr lang="en-US" altLang="zh-CN" sz="2280" b="1" i="1">
                                      <a:latin typeface="Cambria Math"/>
                                      <a:ea typeface="隶书" pitchFamily="1" charset="-122"/>
                                    </a:rPr>
                                    <m:t>𝟏</m:t>
                                  </m:r>
                                </m:sub>
                              </m:sSub>
                            </m:e>
                          </m:mr>
                          <m:mr>
                            <m:e>
                              <m:r>
                                <a:rPr lang="en-US" altLang="zh-CN" sz="2280" b="1" i="1">
                                  <a:latin typeface="Cambria Math"/>
                                  <a:ea typeface="隶书" pitchFamily="1" charset="-122"/>
                                </a:rPr>
                                <m:t>⋮</m:t>
                              </m:r>
                            </m:e>
                          </m:mr>
                          <m:mr>
                            <m:e>
                              <m:eqArr>
                                <m:eqArrPr>
                                  <m:ctrlPr>
                                    <a:rPr lang="en-US" altLang="zh-CN" sz="2280" i="1">
                                      <a:latin typeface="Cambria Math" panose="02040503050406030204" pitchFamily="18" charset="0"/>
                                      <a:ea typeface="隶书" pitchFamily="1" charset="-122"/>
                                    </a:rPr>
                                  </m:ctrlPr>
                                </m:eqArrPr>
                                <m:e>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𝟏</m:t>
                                      </m:r>
                                    </m:sub>
                                  </m:sSub>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𝒙</m:t>
                                      </m:r>
                                    </m:e>
                                    <m:sub>
                                      <m:r>
                                        <m:rPr>
                                          <m:brk m:alnAt="7"/>
                                        </m:rPr>
                                        <a:rPr lang="en-US" altLang="zh-CN" sz="2280" i="1">
                                          <a:latin typeface="Cambria Math"/>
                                          <a:ea typeface="隶书" pitchFamily="1" charset="-122"/>
                                        </a:rPr>
                                        <m:t>𝟏</m:t>
                                      </m:r>
                                    </m:sub>
                                  </m:sSub>
                                  <m:r>
                                    <m:rPr>
                                      <m:brk m:alnAt="7"/>
                                    </m:rPr>
                                    <a:rPr lang="en-US" altLang="zh-CN" sz="2280" i="1">
                                      <a:latin typeface="Cambria Math"/>
                                      <a:ea typeface="隶书" pitchFamily="1" charset="-122"/>
                                    </a:rPr>
                                    <m:t>+</m:t>
                                  </m:r>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𝟐</m:t>
                                      </m:r>
                                    </m:sub>
                                  </m:sSub>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𝒙</m:t>
                                      </m:r>
                                    </m:e>
                                    <m:sub>
                                      <m:r>
                                        <m:rPr>
                                          <m:brk m:alnAt="7"/>
                                        </m:rPr>
                                        <a:rPr lang="en-US" altLang="zh-CN" sz="2280" i="1">
                                          <a:latin typeface="Cambria Math"/>
                                          <a:ea typeface="隶书" pitchFamily="1" charset="-122"/>
                                        </a:rPr>
                                        <m:t>𝟐</m:t>
                                      </m:r>
                                    </m:sub>
                                  </m:sSub>
                                  <m:r>
                                    <m:rPr>
                                      <m:brk m:alnAt="7"/>
                                    </m:rPr>
                                    <a:rPr lang="en-US" altLang="zh-CN" sz="2280" i="1">
                                      <a:latin typeface="Cambria Math"/>
                                      <a:ea typeface="隶书" pitchFamily="1" charset="-122"/>
                                    </a:rPr>
                                    <m:t>+</m:t>
                                  </m:r>
                                  <m:r>
                                    <a:rPr lang="en-US" altLang="zh-CN" sz="2280" i="1">
                                      <a:latin typeface="Cambria Math"/>
                                      <a:ea typeface="隶书" pitchFamily="1" charset="-122"/>
                                    </a:rPr>
                                    <m:t>⋯</m:t>
                                  </m:r>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𝒏</m:t>
                                      </m:r>
                                    </m:sub>
                                  </m:sSub>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𝒙</m:t>
                                      </m:r>
                                    </m:e>
                                    <m:sub>
                                      <m:r>
                                        <a:rPr lang="en-US" altLang="zh-CN" sz="2280" i="1">
                                          <a:latin typeface="Cambria Math"/>
                                          <a:ea typeface="隶书" pitchFamily="1" charset="-122"/>
                                        </a:rPr>
                                        <m:t>𝒏</m:t>
                                      </m:r>
                                    </m:sub>
                                  </m:sSub>
                                  <m:r>
                                    <a:rPr lang="en-US" altLang="zh-CN" sz="2280" i="1">
                                      <a:latin typeface="Cambria Math"/>
                                      <a:ea typeface="隶书" pitchFamily="1" charset="-122"/>
                                    </a:rPr>
                                    <m:t>≤</m:t>
                                  </m:r>
                                  <m:d>
                                    <m:dPr>
                                      <m:ctrlPr>
                                        <a:rPr lang="en-US" altLang="zh-CN" sz="2280" i="1">
                                          <a:latin typeface="Cambria Math" panose="02040503050406030204" pitchFamily="18" charset="0"/>
                                          <a:ea typeface="隶书" pitchFamily="1" charset="-122"/>
                                        </a:rPr>
                                      </m:ctrlPr>
                                    </m:dPr>
                                    <m:e>
                                      <m:r>
                                        <a:rPr lang="en-US" altLang="zh-CN" sz="2280" i="1">
                                          <a:latin typeface="Cambria Math"/>
                                          <a:ea typeface="隶书" pitchFamily="1" charset="-122"/>
                                        </a:rPr>
                                        <m:t>=,≥</m:t>
                                      </m:r>
                                    </m:e>
                                  </m:d>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𝒃</m:t>
                                      </m:r>
                                    </m:e>
                                    <m:sub>
                                      <m:r>
                                        <a:rPr lang="en-US" altLang="zh-CN" sz="2280" b="1" i="1">
                                          <a:latin typeface="Cambria Math"/>
                                          <a:ea typeface="隶书" pitchFamily="1" charset="-122"/>
                                        </a:rPr>
                                        <m:t>𝒊</m:t>
                                      </m:r>
                                    </m:sub>
                                  </m:sSub>
                                </m:e>
                                <m:e>
                                  <m:r>
                                    <a:rPr lang="en-US" altLang="zh-CN" sz="2280" b="1" i="1">
                                      <a:latin typeface="Cambria Math"/>
                                      <a:ea typeface="隶书" pitchFamily="1" charset="-122"/>
                                    </a:rPr>
                                    <m:t>⋮</m:t>
                                  </m:r>
                                </m:e>
                                <m:e>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𝟏</m:t>
                                      </m:r>
                                    </m:sub>
                                  </m:sSub>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𝒙</m:t>
                                      </m:r>
                                    </m:e>
                                    <m:sub>
                                      <m:r>
                                        <m:rPr>
                                          <m:brk m:alnAt="7"/>
                                        </m:rPr>
                                        <a:rPr lang="en-US" altLang="zh-CN" sz="2660" i="1">
                                          <a:latin typeface="Cambria Math"/>
                                          <a:ea typeface="隶书" pitchFamily="1" charset="-122"/>
                                        </a:rPr>
                                        <m:t>𝟏</m:t>
                                      </m:r>
                                    </m:sub>
                                  </m:sSub>
                                  <m:r>
                                    <m:rPr>
                                      <m:brk m:alnAt="7"/>
                                    </m:rPr>
                                    <a:rPr lang="en-US" altLang="zh-CN" sz="2660" i="1">
                                      <a:latin typeface="Cambria Math"/>
                                      <a:ea typeface="隶书" pitchFamily="1" charset="-122"/>
                                    </a:rPr>
                                    <m:t>+</m:t>
                                  </m:r>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𝟐</m:t>
                                      </m:r>
                                    </m:sub>
                                  </m:sSub>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𝒙</m:t>
                                      </m:r>
                                    </m:e>
                                    <m:sub>
                                      <m:r>
                                        <m:rPr>
                                          <m:brk m:alnAt="7"/>
                                        </m:rPr>
                                        <a:rPr lang="en-US" altLang="zh-CN" sz="2660" i="1">
                                          <a:latin typeface="Cambria Math"/>
                                          <a:ea typeface="隶书" pitchFamily="1" charset="-122"/>
                                        </a:rPr>
                                        <m:t>𝟐</m:t>
                                      </m:r>
                                    </m:sub>
                                  </m:sSub>
                                  <m:r>
                                    <m:rPr>
                                      <m:brk m:alnAt="7"/>
                                    </m:rPr>
                                    <a:rPr lang="en-US" altLang="zh-CN" sz="2660" i="1">
                                      <a:latin typeface="Cambria Math"/>
                                      <a:ea typeface="隶书" pitchFamily="1" charset="-122"/>
                                    </a:rPr>
                                    <m:t>+</m:t>
                                  </m:r>
                                  <m:r>
                                    <a:rPr lang="en-US" altLang="zh-CN" sz="2660" i="1">
                                      <a:latin typeface="Cambria Math"/>
                                      <a:ea typeface="隶书" pitchFamily="1" charset="-122"/>
                                    </a:rPr>
                                    <m:t>⋯</m:t>
                                  </m:r>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𝒏</m:t>
                                      </m:r>
                                    </m:sub>
                                  </m:sSub>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𝒙</m:t>
                                      </m:r>
                                    </m:e>
                                    <m:sub>
                                      <m:r>
                                        <a:rPr lang="en-US" altLang="zh-CN" sz="2660" i="1">
                                          <a:latin typeface="Cambria Math"/>
                                          <a:ea typeface="隶书" pitchFamily="1" charset="-122"/>
                                        </a:rPr>
                                        <m:t>𝒏</m:t>
                                      </m:r>
                                    </m:sub>
                                  </m:sSub>
                                  <m:r>
                                    <a:rPr lang="en-US" altLang="zh-CN" sz="2660" i="1">
                                      <a:latin typeface="Cambria Math"/>
                                      <a:ea typeface="隶书" pitchFamily="1" charset="-122"/>
                                    </a:rPr>
                                    <m:t>≤</m:t>
                                  </m:r>
                                  <m:d>
                                    <m:dPr>
                                      <m:ctrlPr>
                                        <a:rPr lang="en-US" altLang="zh-CN" sz="2660" i="1">
                                          <a:latin typeface="Cambria Math" panose="02040503050406030204" pitchFamily="18" charset="0"/>
                                          <a:ea typeface="隶书" pitchFamily="1" charset="-122"/>
                                        </a:rPr>
                                      </m:ctrlPr>
                                    </m:dPr>
                                    <m:e>
                                      <m:r>
                                        <a:rPr lang="en-US" altLang="zh-CN" sz="2660" i="1">
                                          <a:latin typeface="Cambria Math"/>
                                          <a:ea typeface="隶书" pitchFamily="1" charset="-122"/>
                                        </a:rPr>
                                        <m:t>=,≥</m:t>
                                      </m:r>
                                    </m:e>
                                  </m:d>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𝒃</m:t>
                                      </m:r>
                                    </m:e>
                                    <m:sub>
                                      <m:r>
                                        <a:rPr lang="en-US" altLang="zh-CN" sz="2660" b="1" i="1">
                                          <a:latin typeface="Cambria Math"/>
                                          <a:ea typeface="隶书" pitchFamily="1" charset="-122"/>
                                        </a:rPr>
                                        <m:t>𝒎</m:t>
                                      </m:r>
                                    </m:sub>
                                  </m:sSub>
                                </m:e>
                                <m:e>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𝟏</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𝟐</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𝟑</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𝒏</m:t>
                                      </m:r>
                                    </m:sub>
                                  </m:sSub>
                                  <m:r>
                                    <a:rPr lang="en-US" altLang="zh-CN" sz="2660" b="1" i="1">
                                      <a:latin typeface="Cambria Math"/>
                                      <a:ea typeface="隶书" pitchFamily="1" charset="-122"/>
                                    </a:rPr>
                                    <m:t>≥</m:t>
                                  </m:r>
                                  <m:r>
                                    <a:rPr lang="en-US" altLang="zh-CN" sz="2660" b="1" i="1">
                                      <a:latin typeface="Cambria Math"/>
                                      <a:ea typeface="隶书" pitchFamily="1" charset="-122"/>
                                    </a:rPr>
                                    <m:t>𝟎</m:t>
                                  </m:r>
                                </m:e>
                              </m:eqArr>
                            </m:e>
                          </m:mr>
                        </m:m>
                      </m:e>
                    </m:d>
                  </m:oMath>
                </a14:m>
                <a:endParaRPr lang="en-US" altLang="zh-CN" sz="304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73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280" dirty="0">
                <a:latin typeface="隶书" panose="02010509060101010101" pitchFamily="1" charset="-122"/>
              </a:rPr>
              <a:t>-</a:t>
            </a:r>
            <a:r>
              <a:rPr lang="zh-CN" altLang="en-US" sz="2280" dirty="0">
                <a:latin typeface="隶书" panose="02010509060101010101" pitchFamily="1" charset="-122"/>
              </a:rPr>
              <a:t>模型的标准形式</a:t>
            </a:r>
            <a:endParaRPr lang="zh-CN" alt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lstStyle/>
              <a:p>
                <a:r>
                  <a:rPr lang="zh-CN" altLang="en-US" dirty="0"/>
                  <a:t>目标函数</a:t>
                </a:r>
                <a:r>
                  <a:rPr lang="en-US" altLang="zh-CN" dirty="0"/>
                  <a:t>:</a:t>
                </a:r>
                <a14:m>
                  <m:oMath xmlns:m="http://schemas.openxmlformats.org/officeDocument/2006/math">
                    <m:r>
                      <a:rPr lang="en-US" altLang="zh-CN" b="1" i="1" smtClean="0">
                        <a:latin typeface="Cambria Math"/>
                      </a:rPr>
                      <m:t>𝑴𝒂𝒙</m:t>
                    </m:r>
                    <m:r>
                      <a:rPr lang="en-US" altLang="zh-CN" b="1" i="1" smtClean="0">
                        <a:latin typeface="Cambria Math"/>
                      </a:rPr>
                      <m:t>(</m:t>
                    </m:r>
                    <m:r>
                      <a:rPr lang="en-US" altLang="zh-CN" b="1" i="1" smtClean="0">
                        <a:latin typeface="Cambria Math"/>
                      </a:rPr>
                      <m:t>𝑴𝒊𝒏</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𝟐</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𝒏</m:t>
                        </m:r>
                      </m:sub>
                    </m:sSub>
                  </m:oMath>
                </a14:m>
                <a:endParaRPr lang="en-US" altLang="zh-CN" dirty="0"/>
              </a:p>
              <a:p>
                <a:pPr>
                  <a:spcBef>
                    <a:spcPct val="30000"/>
                  </a:spcBef>
                </a:pPr>
                <a:r>
                  <a:rPr lang="zh-CN" altLang="en-US" sz="3040" dirty="0">
                    <a:latin typeface="隶书" pitchFamily="1" charset="-122"/>
                    <a:ea typeface="隶书" pitchFamily="1" charset="-122"/>
                  </a:rPr>
                  <a:t>约束条件</a:t>
                </a:r>
                <a:endParaRPr lang="en-US" altLang="zh-CN" sz="3040" dirty="0">
                  <a:latin typeface="隶书" pitchFamily="1" charset="-122"/>
                  <a:ea typeface="隶书" pitchFamily="1" charset="-122"/>
                </a:endParaRPr>
              </a:p>
              <a:p>
                <a:pPr marL="0" indent="0" algn="ctr">
                  <a:spcBef>
                    <a:spcPct val="30000"/>
                  </a:spcBef>
                  <a:buNone/>
                </a:pPr>
                <a14:m>
                  <m:oMathPara xmlns:m="http://schemas.openxmlformats.org/officeDocument/2006/math">
                    <m:oMathParaPr>
                      <m:jc m:val="left"/>
                    </m:oMathParaPr>
                    <m:oMath xmlns:m="http://schemas.openxmlformats.org/officeDocument/2006/math">
                      <m:d>
                        <m:dPr>
                          <m:begChr m:val="{"/>
                          <m:endChr m:val=""/>
                          <m:ctrlPr>
                            <a:rPr lang="en-US" altLang="zh-CN" sz="2280" i="1">
                              <a:latin typeface="Cambria Math" panose="02040503050406030204" pitchFamily="18" charset="0"/>
                              <a:ea typeface="隶书" pitchFamily="1" charset="-122"/>
                            </a:rPr>
                          </m:ctrlPr>
                        </m:dPr>
                        <m:e>
                          <m:m>
                            <m:mPr>
                              <m:mcs>
                                <m:mc>
                                  <m:mcPr>
                                    <m:count m:val="1"/>
                                    <m:mcJc m:val="center"/>
                                  </m:mcPr>
                                </m:mc>
                              </m:mcs>
                              <m:ctrlPr>
                                <a:rPr lang="en-US" altLang="zh-CN" sz="2280" i="1">
                                  <a:latin typeface="Cambria Math" panose="02040503050406030204" pitchFamily="18" charset="0"/>
                                  <a:ea typeface="隶书" pitchFamily="1" charset="-122"/>
                                </a:rPr>
                              </m:ctrlPr>
                            </m:mPr>
                            <m:mr>
                              <m:e>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𝒂</m:t>
                                    </m:r>
                                  </m:e>
                                  <m:sub>
                                    <m:r>
                                      <m:rPr>
                                        <m:brk m:alnAt="7"/>
                                      </m:rPr>
                                      <a:rPr lang="en-US" altLang="zh-CN" sz="2280" b="1" i="1">
                                        <a:latin typeface="Cambria Math"/>
                                        <a:ea typeface="隶书" pitchFamily="1" charset="-122"/>
                                      </a:rPr>
                                      <m:t>𝟏</m:t>
                                    </m:r>
                                    <m:r>
                                      <a:rPr lang="en-US" altLang="zh-CN" sz="2280" b="1" i="1">
                                        <a:latin typeface="Cambria Math"/>
                                        <a:ea typeface="隶书" pitchFamily="1" charset="-122"/>
                                      </a:rPr>
                                      <m:t>𝟏</m:t>
                                    </m:r>
                                  </m:sub>
                                </m:sSub>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𝒙</m:t>
                                    </m:r>
                                  </m:e>
                                  <m:sub>
                                    <m:r>
                                      <m:rPr>
                                        <m:brk m:alnAt="7"/>
                                      </m:rPr>
                                      <a:rPr lang="en-US" altLang="zh-CN" sz="2280" b="1" i="1">
                                        <a:latin typeface="Cambria Math"/>
                                        <a:ea typeface="隶书" pitchFamily="1" charset="-122"/>
                                      </a:rPr>
                                      <m:t>𝟏</m:t>
                                    </m:r>
                                  </m:sub>
                                </m:sSub>
                                <m:r>
                                  <m:rPr>
                                    <m:brk m:alnAt="7"/>
                                  </m:rP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𝒂</m:t>
                                    </m:r>
                                  </m:e>
                                  <m:sub>
                                    <m:r>
                                      <m:rPr>
                                        <m:brk m:alnAt="7"/>
                                      </m:rPr>
                                      <a:rPr lang="en-US" altLang="zh-CN" sz="2280" b="1" i="1">
                                        <a:latin typeface="Cambria Math"/>
                                        <a:ea typeface="隶书" pitchFamily="1" charset="-122"/>
                                      </a:rPr>
                                      <m:t>𝟏</m:t>
                                    </m:r>
                                    <m:r>
                                      <a:rPr lang="en-US" altLang="zh-CN" sz="2280" b="1" i="1">
                                        <a:latin typeface="Cambria Math"/>
                                        <a:ea typeface="隶书" pitchFamily="1" charset="-122"/>
                                      </a:rPr>
                                      <m:t>𝟐</m:t>
                                    </m:r>
                                  </m:sub>
                                </m:sSub>
                                <m:sSub>
                                  <m:sSubPr>
                                    <m:ctrlPr>
                                      <a:rPr lang="en-US" altLang="zh-CN" sz="2280" b="1" i="1">
                                        <a:latin typeface="Cambria Math" panose="02040503050406030204" pitchFamily="18" charset="0"/>
                                        <a:ea typeface="隶书" pitchFamily="1" charset="-122"/>
                                      </a:rPr>
                                    </m:ctrlPr>
                                  </m:sSubPr>
                                  <m:e>
                                    <m:r>
                                      <m:rPr>
                                        <m:brk m:alnAt="7"/>
                                      </m:rPr>
                                      <a:rPr lang="en-US" altLang="zh-CN" sz="2280" b="1" i="1">
                                        <a:latin typeface="Cambria Math"/>
                                        <a:ea typeface="隶书" pitchFamily="1" charset="-122"/>
                                      </a:rPr>
                                      <m:t>𝒙</m:t>
                                    </m:r>
                                  </m:e>
                                  <m:sub>
                                    <m:r>
                                      <m:rPr>
                                        <m:brk m:alnAt="7"/>
                                      </m:rPr>
                                      <a:rPr lang="en-US" altLang="zh-CN" sz="2280" b="1" i="1">
                                        <a:latin typeface="Cambria Math"/>
                                        <a:ea typeface="隶书" pitchFamily="1" charset="-122"/>
                                      </a:rPr>
                                      <m:t>𝟐</m:t>
                                    </m:r>
                                  </m:sub>
                                </m:sSub>
                                <m:r>
                                  <m:rPr>
                                    <m:brk m:alnAt="7"/>
                                  </m:rPr>
                                  <a:rPr lang="en-US" altLang="zh-CN" sz="2280" b="1" i="1">
                                    <a:latin typeface="Cambria Math"/>
                                    <a:ea typeface="隶书" pitchFamily="1" charset="-122"/>
                                  </a:rPr>
                                  <m:t>+</m:t>
                                </m:r>
                                <m: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𝒂</m:t>
                                    </m:r>
                                  </m:e>
                                  <m:sub>
                                    <m:r>
                                      <a:rPr lang="en-US" altLang="zh-CN" sz="2280" b="1" i="1">
                                        <a:latin typeface="Cambria Math"/>
                                        <a:ea typeface="隶书" pitchFamily="1" charset="-122"/>
                                      </a:rPr>
                                      <m:t>𝟏</m:t>
                                    </m:r>
                                    <m:r>
                                      <a:rPr lang="en-US" altLang="zh-CN" sz="2280" b="1" i="1">
                                        <a:latin typeface="Cambria Math"/>
                                        <a:ea typeface="隶书" pitchFamily="1" charset="-122"/>
                                      </a:rPr>
                                      <m:t>𝒏</m:t>
                                    </m:r>
                                  </m:sub>
                                </m:sSub>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𝒏</m:t>
                                    </m:r>
                                  </m:sub>
                                </m:sSub>
                                <m: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𝒃</m:t>
                                    </m:r>
                                  </m:e>
                                  <m:sub>
                                    <m:r>
                                      <a:rPr lang="en-US" altLang="zh-CN" sz="2280" b="1" i="1">
                                        <a:latin typeface="Cambria Math"/>
                                        <a:ea typeface="隶书" pitchFamily="1" charset="-122"/>
                                      </a:rPr>
                                      <m:t>𝟏</m:t>
                                    </m:r>
                                  </m:sub>
                                </m:sSub>
                              </m:e>
                            </m:mr>
                            <m:mr>
                              <m:e>
                                <m:r>
                                  <a:rPr lang="en-US" altLang="zh-CN" sz="2280" b="1" i="1">
                                    <a:latin typeface="Cambria Math"/>
                                    <a:ea typeface="隶书" pitchFamily="1" charset="-122"/>
                                  </a:rPr>
                                  <m:t>⋮</m:t>
                                </m:r>
                              </m:e>
                            </m:mr>
                            <m:mr>
                              <m:e>
                                <m:eqArr>
                                  <m:eqArrPr>
                                    <m:ctrlPr>
                                      <a:rPr lang="en-US" altLang="zh-CN" sz="2280" i="1">
                                        <a:latin typeface="Cambria Math" panose="02040503050406030204" pitchFamily="18" charset="0"/>
                                        <a:ea typeface="隶书" pitchFamily="1" charset="-122"/>
                                      </a:rPr>
                                    </m:ctrlPr>
                                  </m:eqArrPr>
                                  <m:e>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𝟏</m:t>
                                        </m:r>
                                      </m:sub>
                                    </m:sSub>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𝒙</m:t>
                                        </m:r>
                                      </m:e>
                                      <m:sub>
                                        <m:r>
                                          <m:rPr>
                                            <m:brk m:alnAt="7"/>
                                          </m:rPr>
                                          <a:rPr lang="en-US" altLang="zh-CN" sz="2280" i="1">
                                            <a:latin typeface="Cambria Math"/>
                                            <a:ea typeface="隶书" pitchFamily="1" charset="-122"/>
                                          </a:rPr>
                                          <m:t>𝟏</m:t>
                                        </m:r>
                                      </m:sub>
                                    </m:sSub>
                                    <m:r>
                                      <m:rPr>
                                        <m:brk m:alnAt="7"/>
                                      </m:rPr>
                                      <a:rPr lang="en-US" altLang="zh-CN" sz="2280" i="1">
                                        <a:latin typeface="Cambria Math"/>
                                        <a:ea typeface="隶书" pitchFamily="1" charset="-122"/>
                                      </a:rPr>
                                      <m:t>+</m:t>
                                    </m:r>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𝟐</m:t>
                                        </m:r>
                                      </m:sub>
                                    </m:sSub>
                                    <m:sSub>
                                      <m:sSubPr>
                                        <m:ctrlPr>
                                          <a:rPr lang="en-US" altLang="zh-CN" sz="2280" i="1">
                                            <a:latin typeface="Cambria Math" panose="02040503050406030204" pitchFamily="18" charset="0"/>
                                            <a:ea typeface="隶书" pitchFamily="1" charset="-122"/>
                                          </a:rPr>
                                        </m:ctrlPr>
                                      </m:sSubPr>
                                      <m:e>
                                        <m:r>
                                          <m:rPr>
                                            <m:brk m:alnAt="7"/>
                                          </m:rPr>
                                          <a:rPr lang="en-US" altLang="zh-CN" sz="2280" i="1">
                                            <a:latin typeface="Cambria Math"/>
                                            <a:ea typeface="隶书" pitchFamily="1" charset="-122"/>
                                          </a:rPr>
                                          <m:t>𝒙</m:t>
                                        </m:r>
                                      </m:e>
                                      <m:sub>
                                        <m:r>
                                          <m:rPr>
                                            <m:brk m:alnAt="7"/>
                                          </m:rPr>
                                          <a:rPr lang="en-US" altLang="zh-CN" sz="2280" i="1">
                                            <a:latin typeface="Cambria Math"/>
                                            <a:ea typeface="隶书" pitchFamily="1" charset="-122"/>
                                          </a:rPr>
                                          <m:t>𝟐</m:t>
                                        </m:r>
                                      </m:sub>
                                    </m:sSub>
                                    <m:r>
                                      <m:rPr>
                                        <m:brk m:alnAt="7"/>
                                      </m:rPr>
                                      <a:rPr lang="en-US" altLang="zh-CN" sz="2280" i="1">
                                        <a:latin typeface="Cambria Math"/>
                                        <a:ea typeface="隶书" pitchFamily="1" charset="-122"/>
                                      </a:rPr>
                                      <m:t>+</m:t>
                                    </m:r>
                                    <m:r>
                                      <a:rPr lang="en-US" altLang="zh-CN" sz="2280" i="1">
                                        <a:latin typeface="Cambria Math"/>
                                        <a:ea typeface="隶书" pitchFamily="1" charset="-122"/>
                                      </a:rPr>
                                      <m:t>⋯</m:t>
                                    </m:r>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𝒂</m:t>
                                        </m:r>
                                      </m:e>
                                      <m:sub>
                                        <m:r>
                                          <a:rPr lang="en-US" altLang="zh-CN" sz="2280" b="1" i="1">
                                            <a:latin typeface="Cambria Math"/>
                                            <a:ea typeface="隶书" pitchFamily="1" charset="-122"/>
                                          </a:rPr>
                                          <m:t>𝒊</m:t>
                                        </m:r>
                                        <m:r>
                                          <a:rPr lang="en-US" altLang="zh-CN" sz="2280" i="1">
                                            <a:latin typeface="Cambria Math"/>
                                            <a:ea typeface="隶书" pitchFamily="1" charset="-122"/>
                                          </a:rPr>
                                          <m:t>𝒏</m:t>
                                        </m:r>
                                      </m:sub>
                                    </m:sSub>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𝒙</m:t>
                                        </m:r>
                                      </m:e>
                                      <m:sub>
                                        <m:r>
                                          <a:rPr lang="en-US" altLang="zh-CN" sz="2280" i="1">
                                            <a:latin typeface="Cambria Math"/>
                                            <a:ea typeface="隶书" pitchFamily="1" charset="-122"/>
                                          </a:rPr>
                                          <m:t>𝒏</m:t>
                                        </m:r>
                                      </m:sub>
                                    </m:sSub>
                                    <m:r>
                                      <a:rPr lang="en-US" altLang="zh-CN" sz="2280" b="1" i="1">
                                        <a:latin typeface="Cambria Math"/>
                                        <a:ea typeface="隶书" pitchFamily="1" charset="-122"/>
                                      </a:rPr>
                                      <m:t>=</m:t>
                                    </m:r>
                                    <m:sSub>
                                      <m:sSubPr>
                                        <m:ctrlPr>
                                          <a:rPr lang="en-US" altLang="zh-CN" sz="2280" i="1">
                                            <a:latin typeface="Cambria Math" panose="02040503050406030204" pitchFamily="18" charset="0"/>
                                            <a:ea typeface="隶书" pitchFamily="1" charset="-122"/>
                                          </a:rPr>
                                        </m:ctrlPr>
                                      </m:sSubPr>
                                      <m:e>
                                        <m:r>
                                          <a:rPr lang="en-US" altLang="zh-CN" sz="2280" i="1">
                                            <a:latin typeface="Cambria Math"/>
                                            <a:ea typeface="隶书" pitchFamily="1" charset="-122"/>
                                          </a:rPr>
                                          <m:t>𝒃</m:t>
                                        </m:r>
                                      </m:e>
                                      <m:sub>
                                        <m:r>
                                          <a:rPr lang="en-US" altLang="zh-CN" sz="2280" b="1" i="1">
                                            <a:latin typeface="Cambria Math"/>
                                            <a:ea typeface="隶书" pitchFamily="1" charset="-122"/>
                                          </a:rPr>
                                          <m:t>𝒊</m:t>
                                        </m:r>
                                      </m:sub>
                                    </m:sSub>
                                  </m:e>
                                  <m:e>
                                    <m:r>
                                      <a:rPr lang="en-US" altLang="zh-CN" sz="2280" b="1" i="1">
                                        <a:latin typeface="Cambria Math"/>
                                        <a:ea typeface="隶书" pitchFamily="1" charset="-122"/>
                                      </a:rPr>
                                      <m:t>⋮</m:t>
                                    </m:r>
                                  </m:e>
                                  <m:e>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𝟏</m:t>
                                        </m:r>
                                      </m:sub>
                                    </m:sSub>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𝒙</m:t>
                                        </m:r>
                                      </m:e>
                                      <m:sub>
                                        <m:r>
                                          <m:rPr>
                                            <m:brk m:alnAt="7"/>
                                          </m:rPr>
                                          <a:rPr lang="en-US" altLang="zh-CN" sz="2660" i="1">
                                            <a:latin typeface="Cambria Math"/>
                                            <a:ea typeface="隶书" pitchFamily="1" charset="-122"/>
                                          </a:rPr>
                                          <m:t>𝟏</m:t>
                                        </m:r>
                                      </m:sub>
                                    </m:sSub>
                                    <m:r>
                                      <m:rPr>
                                        <m:brk m:alnAt="7"/>
                                      </m:rPr>
                                      <a:rPr lang="en-US" altLang="zh-CN" sz="2660" i="1">
                                        <a:latin typeface="Cambria Math"/>
                                        <a:ea typeface="隶书" pitchFamily="1" charset="-122"/>
                                      </a:rPr>
                                      <m:t>+</m:t>
                                    </m:r>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𝟐</m:t>
                                        </m:r>
                                      </m:sub>
                                    </m:sSub>
                                    <m:sSub>
                                      <m:sSubPr>
                                        <m:ctrlPr>
                                          <a:rPr lang="en-US" altLang="zh-CN" sz="2660" i="1">
                                            <a:latin typeface="Cambria Math" panose="02040503050406030204" pitchFamily="18" charset="0"/>
                                            <a:ea typeface="隶书" pitchFamily="1" charset="-122"/>
                                          </a:rPr>
                                        </m:ctrlPr>
                                      </m:sSubPr>
                                      <m:e>
                                        <m:r>
                                          <m:rPr>
                                            <m:brk m:alnAt="7"/>
                                          </m:rPr>
                                          <a:rPr lang="en-US" altLang="zh-CN" sz="2660" i="1">
                                            <a:latin typeface="Cambria Math"/>
                                            <a:ea typeface="隶书" pitchFamily="1" charset="-122"/>
                                          </a:rPr>
                                          <m:t>𝒙</m:t>
                                        </m:r>
                                      </m:e>
                                      <m:sub>
                                        <m:r>
                                          <m:rPr>
                                            <m:brk m:alnAt="7"/>
                                          </m:rPr>
                                          <a:rPr lang="en-US" altLang="zh-CN" sz="2660" i="1">
                                            <a:latin typeface="Cambria Math"/>
                                            <a:ea typeface="隶书" pitchFamily="1" charset="-122"/>
                                          </a:rPr>
                                          <m:t>𝟐</m:t>
                                        </m:r>
                                      </m:sub>
                                    </m:sSub>
                                    <m:r>
                                      <m:rPr>
                                        <m:brk m:alnAt="7"/>
                                      </m:rPr>
                                      <a:rPr lang="en-US" altLang="zh-CN" sz="2660" i="1">
                                        <a:latin typeface="Cambria Math"/>
                                        <a:ea typeface="隶书" pitchFamily="1" charset="-122"/>
                                      </a:rPr>
                                      <m:t>+</m:t>
                                    </m:r>
                                    <m:r>
                                      <a:rPr lang="en-US" altLang="zh-CN" sz="2660" i="1">
                                        <a:latin typeface="Cambria Math"/>
                                        <a:ea typeface="隶书" pitchFamily="1" charset="-122"/>
                                      </a:rPr>
                                      <m:t>⋯</m:t>
                                    </m:r>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𝒂</m:t>
                                        </m:r>
                                      </m:e>
                                      <m:sub>
                                        <m:r>
                                          <a:rPr lang="en-US" altLang="zh-CN" sz="2660" b="1" i="1">
                                            <a:latin typeface="Cambria Math"/>
                                            <a:ea typeface="隶书" pitchFamily="1" charset="-122"/>
                                          </a:rPr>
                                          <m:t>𝒎</m:t>
                                        </m:r>
                                        <m:r>
                                          <a:rPr lang="en-US" altLang="zh-CN" sz="2660" i="1">
                                            <a:latin typeface="Cambria Math"/>
                                            <a:ea typeface="隶书" pitchFamily="1" charset="-122"/>
                                          </a:rPr>
                                          <m:t>𝒏</m:t>
                                        </m:r>
                                      </m:sub>
                                    </m:sSub>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𝒙</m:t>
                                        </m:r>
                                      </m:e>
                                      <m:sub>
                                        <m:r>
                                          <a:rPr lang="en-US" altLang="zh-CN" sz="2660" i="1">
                                            <a:latin typeface="Cambria Math"/>
                                            <a:ea typeface="隶书" pitchFamily="1" charset="-122"/>
                                          </a:rPr>
                                          <m:t>𝒏</m:t>
                                        </m:r>
                                      </m:sub>
                                    </m:sSub>
                                    <m:r>
                                      <a:rPr lang="en-US" altLang="zh-CN" sz="2660" i="1">
                                        <a:latin typeface="Cambria Math" panose="02040503050406030204" pitchFamily="18" charset="0"/>
                                        <a:ea typeface="隶书" pitchFamily="1" charset="-122"/>
                                      </a:rPr>
                                      <m:t>=</m:t>
                                    </m:r>
                                    <m:sSub>
                                      <m:sSubPr>
                                        <m:ctrlPr>
                                          <a:rPr lang="en-US" altLang="zh-CN" sz="2660" i="1">
                                            <a:latin typeface="Cambria Math" panose="02040503050406030204" pitchFamily="18" charset="0"/>
                                            <a:ea typeface="隶书" pitchFamily="1" charset="-122"/>
                                          </a:rPr>
                                        </m:ctrlPr>
                                      </m:sSubPr>
                                      <m:e>
                                        <m:r>
                                          <a:rPr lang="en-US" altLang="zh-CN" sz="2660" i="1">
                                            <a:latin typeface="Cambria Math"/>
                                            <a:ea typeface="隶书" pitchFamily="1" charset="-122"/>
                                          </a:rPr>
                                          <m:t>𝒃</m:t>
                                        </m:r>
                                      </m:e>
                                      <m:sub>
                                        <m:r>
                                          <a:rPr lang="en-US" altLang="zh-CN" sz="2660" b="1" i="1">
                                            <a:latin typeface="Cambria Math"/>
                                            <a:ea typeface="隶书" pitchFamily="1" charset="-122"/>
                                          </a:rPr>
                                          <m:t>𝒎</m:t>
                                        </m:r>
                                      </m:sub>
                                    </m:sSub>
                                  </m:e>
                                  <m:e>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𝟏</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𝟐</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𝟑</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𝒏</m:t>
                                        </m:r>
                                      </m:sub>
                                    </m:sSub>
                                    <m:r>
                                      <a:rPr lang="en-US" altLang="zh-CN" sz="2660" b="1" i="1">
                                        <a:latin typeface="Cambria Math"/>
                                        <a:ea typeface="隶书" pitchFamily="1" charset="-122"/>
                                      </a:rPr>
                                      <m:t>≥</m:t>
                                    </m:r>
                                    <m:r>
                                      <a:rPr lang="en-US" altLang="zh-CN" sz="2660" b="1" i="1">
                                        <a:latin typeface="Cambria Math"/>
                                        <a:ea typeface="隶书" pitchFamily="1" charset="-122"/>
                                      </a:rPr>
                                      <m:t>𝟎</m:t>
                                    </m:r>
                                  </m:e>
                                </m:eqArr>
                              </m:e>
                            </m:mr>
                          </m:m>
                        </m:e>
                      </m:d>
                    </m:oMath>
                  </m:oMathPara>
                </a14:m>
                <a:endParaRPr lang="en-US" altLang="zh-CN" sz="3040" dirty="0">
                  <a:latin typeface="隶书" pitchFamily="1" charset="-122"/>
                  <a:ea typeface="隶书" pitchFamily="1" charset="-122"/>
                </a:endParaRPr>
              </a:p>
              <a:p>
                <a:endParaRPr lang="zh-CN" alt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a:blip r:embed="rId2"/>
                <a:stretch>
                  <a:fillRect l="-1217" t="-1401"/>
                </a:stretch>
              </a:blipFill>
            </p:spPr>
            <p:txBody>
              <a:bodyPr/>
              <a:lstStyle/>
              <a:p>
                <a:r>
                  <a:rPr lang="zh-CN" altLang="en-US">
                    <a:noFill/>
                  </a:rPr>
                  <a:t> </a:t>
                </a:r>
              </a:p>
            </p:txBody>
          </p:sp>
        </mc:Fallback>
      </mc:AlternateContent>
      <p:sp>
        <p:nvSpPr>
          <p:cNvPr id="5" name="TextBox 4"/>
          <p:cNvSpPr txBox="1"/>
          <p:nvPr/>
        </p:nvSpPr>
        <p:spPr>
          <a:xfrm>
            <a:off x="2264864" y="5826798"/>
            <a:ext cx="7388619" cy="369332"/>
          </a:xfrm>
          <a:prstGeom prst="rect">
            <a:avLst/>
          </a:prstGeom>
          <a:noFill/>
        </p:spPr>
        <p:txBody>
          <a:bodyPr wrap="square" rtlCol="0">
            <a:spAutoFit/>
          </a:bodyPr>
          <a:lstStyle/>
          <a:p>
            <a:r>
              <a:rPr lang="zh-CN" altLang="en-US" dirty="0">
                <a:solidFill>
                  <a:srgbClr val="CC00CC"/>
                </a:solidFill>
              </a:rPr>
              <a:t>松弛变量</a:t>
            </a:r>
            <a:r>
              <a:rPr lang="en-US" altLang="zh-CN" dirty="0">
                <a:solidFill>
                  <a:srgbClr val="CC00CC"/>
                </a:solidFill>
              </a:rPr>
              <a:t>(Slack Variable)</a:t>
            </a:r>
            <a:r>
              <a:rPr lang="zh-CN" altLang="en-US" dirty="0">
                <a:solidFill>
                  <a:srgbClr val="CC00CC"/>
                </a:solidFill>
              </a:rPr>
              <a:t>：化不等式为等式约束</a:t>
            </a:r>
          </a:p>
        </p:txBody>
      </p:sp>
      <p:sp>
        <p:nvSpPr>
          <p:cNvPr id="6" name="TextBox 5"/>
          <p:cNvSpPr txBox="1"/>
          <p:nvPr/>
        </p:nvSpPr>
        <p:spPr>
          <a:xfrm>
            <a:off x="3633127" y="5388180"/>
            <a:ext cx="4515267" cy="400110"/>
          </a:xfrm>
          <a:prstGeom prst="rect">
            <a:avLst/>
          </a:prstGeom>
          <a:noFill/>
        </p:spPr>
        <p:txBody>
          <a:bodyPr wrap="square" rtlCol="0">
            <a:spAutoFit/>
          </a:bodyPr>
          <a:lstStyle/>
          <a:p>
            <a:r>
              <a:rPr lang="zh-CN" altLang="en-US" sz="2000" dirty="0">
                <a:solidFill>
                  <a:srgbClr val="FF0000"/>
                </a:solidFill>
              </a:rPr>
              <a:t>注意：右端项要求非负</a:t>
            </a:r>
          </a:p>
        </p:txBody>
      </p:sp>
      <p:sp>
        <p:nvSpPr>
          <p:cNvPr id="7" name="Rectangle 3"/>
          <p:cNvSpPr txBox="1">
            <a:spLocks noChangeArrowheads="1"/>
          </p:cNvSpPr>
          <p:nvPr/>
        </p:nvSpPr>
        <p:spPr bwMode="auto">
          <a:xfrm>
            <a:off x="9306767" y="2419907"/>
            <a:ext cx="2513942" cy="327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745" tIns="41873" rIns="83745" bIns="418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buFont typeface="Wingdings" panose="05000000000000000000" pitchFamily="2" charset="2"/>
              <a:buNone/>
            </a:pPr>
            <a:r>
              <a:rPr lang="zh-CN" altLang="en-US" sz="1600" kern="0" dirty="0"/>
              <a:t>把一般的</a:t>
            </a:r>
            <a:r>
              <a:rPr lang="en-US" altLang="zh-CN" sz="1600" kern="0" dirty="0"/>
              <a:t>LP</a:t>
            </a:r>
            <a:r>
              <a:rPr lang="zh-CN" altLang="en-US" sz="1600" kern="0" dirty="0"/>
              <a:t>化成标准型的过程称为线性规划问题的标准化 </a:t>
            </a:r>
          </a:p>
          <a:p>
            <a:pPr>
              <a:buFont typeface="Wingdings" panose="05000000000000000000" pitchFamily="2" charset="2"/>
              <a:buNone/>
            </a:pPr>
            <a:r>
              <a:rPr lang="zh-CN" altLang="en-US" sz="1600" kern="0" dirty="0"/>
              <a:t>方法：</a:t>
            </a:r>
          </a:p>
          <a:p>
            <a:pPr>
              <a:buFont typeface="Wingdings" panose="05000000000000000000" pitchFamily="2" charset="2"/>
              <a:buNone/>
            </a:pPr>
            <a:r>
              <a:rPr lang="zh-CN" altLang="en-US" sz="1600" kern="0" dirty="0"/>
              <a:t>    1  目标标准化         </a:t>
            </a:r>
            <a:r>
              <a:rPr lang="en-US" altLang="zh-CN" sz="1600" kern="0" dirty="0"/>
              <a:t>max </a:t>
            </a:r>
            <a:r>
              <a:rPr lang="en-US" altLang="zh-CN" sz="1600" i="1" kern="0" dirty="0"/>
              <a:t>Z</a:t>
            </a:r>
            <a:r>
              <a:rPr lang="en-US" altLang="zh-CN" sz="1600" kern="0" dirty="0"/>
              <a:t> </a:t>
            </a:r>
            <a:r>
              <a:rPr lang="zh-CN" altLang="en-US" sz="1600" kern="0" dirty="0"/>
              <a:t>等价于 </a:t>
            </a:r>
            <a:r>
              <a:rPr lang="en-US" altLang="zh-CN" sz="1600" kern="0" dirty="0"/>
              <a:t>min ( - </a:t>
            </a:r>
            <a:r>
              <a:rPr lang="en-US" altLang="zh-CN" sz="1600" i="1" kern="0" dirty="0"/>
              <a:t>Z</a:t>
            </a:r>
            <a:r>
              <a:rPr lang="en-US" altLang="zh-CN" sz="1600" kern="0" dirty="0"/>
              <a:t> )</a:t>
            </a:r>
          </a:p>
          <a:p>
            <a:pPr>
              <a:buFont typeface="Wingdings" panose="05000000000000000000" pitchFamily="2" charset="2"/>
              <a:buNone/>
            </a:pPr>
            <a:r>
              <a:rPr lang="en-US" altLang="zh-CN" sz="1600" kern="0" dirty="0"/>
              <a:t>         min</a:t>
            </a:r>
            <a:r>
              <a:rPr lang="en-US" altLang="zh-CN" sz="1600" i="1" kern="0" dirty="0"/>
              <a:t> Z=</a:t>
            </a:r>
            <a:r>
              <a:rPr lang="en-US" altLang="zh-CN" sz="1600" kern="0" dirty="0"/>
              <a:t>-</a:t>
            </a:r>
            <a:r>
              <a:rPr lang="en-US" altLang="zh-CN" sz="1600" kern="0" dirty="0">
                <a:cs typeface="Times New Roman" panose="02020603050405020304" pitchFamily="18" charset="0"/>
              </a:rPr>
              <a:t>∑</a:t>
            </a:r>
            <a:r>
              <a:rPr lang="en-US" altLang="zh-CN" sz="1600" i="1" kern="0" dirty="0" err="1">
                <a:cs typeface="Times New Roman" panose="02020603050405020304" pitchFamily="18" charset="0"/>
              </a:rPr>
              <a:t>c</a:t>
            </a:r>
            <a:r>
              <a:rPr lang="en-US" altLang="zh-CN" sz="1600" i="1" kern="0" baseline="-25000" dirty="0" err="1">
                <a:cs typeface="Times New Roman" panose="02020603050405020304" pitchFamily="18" charset="0"/>
              </a:rPr>
              <a:t>j</a:t>
            </a:r>
            <a:r>
              <a:rPr lang="en-US" altLang="zh-CN" sz="1600" i="1" kern="0" dirty="0" err="1">
                <a:cs typeface="Times New Roman" panose="02020603050405020304" pitchFamily="18" charset="0"/>
              </a:rPr>
              <a:t>x</a:t>
            </a:r>
            <a:r>
              <a:rPr lang="en-US" altLang="zh-CN" sz="1600" i="1" kern="0" baseline="-25000" dirty="0" err="1">
                <a:cs typeface="Times New Roman" panose="02020603050405020304" pitchFamily="18" charset="0"/>
              </a:rPr>
              <a:t>j</a:t>
            </a:r>
            <a:endParaRPr lang="en-US" altLang="zh-CN" sz="1600" i="1" kern="0" dirty="0">
              <a:cs typeface="Times New Roman" panose="02020603050405020304" pitchFamily="18" charset="0"/>
            </a:endParaRPr>
          </a:p>
          <a:p>
            <a:pPr>
              <a:buFont typeface="Wingdings" panose="05000000000000000000" pitchFamily="2" charset="2"/>
              <a:buNone/>
            </a:pPr>
            <a:r>
              <a:rPr lang="zh-CN" altLang="en-US" sz="1600" kern="0" dirty="0"/>
              <a:t>    2  化约束为等式</a:t>
            </a:r>
            <a:r>
              <a:rPr lang="en-US" altLang="zh-CN" sz="1600" kern="0" dirty="0"/>
              <a:t>,</a:t>
            </a:r>
            <a:r>
              <a:rPr lang="zh-CN" altLang="en-US" sz="1600" kern="0" dirty="0"/>
              <a:t>加松弛变量、减剩余变量</a:t>
            </a:r>
            <a:endParaRPr lang="en-US" altLang="zh-CN" sz="1600" kern="0" dirty="0"/>
          </a:p>
          <a:p>
            <a:pPr>
              <a:buFont typeface="Wingdings" panose="05000000000000000000" pitchFamily="2" charset="2"/>
              <a:buNone/>
            </a:pPr>
            <a:r>
              <a:rPr lang="zh-CN" altLang="en-US" sz="1600" kern="0" dirty="0"/>
              <a:t>    3  变量非负化</a:t>
            </a:r>
          </a:p>
          <a:p>
            <a:pPr>
              <a:buFont typeface="Wingdings" panose="05000000000000000000" pitchFamily="2" charset="2"/>
              <a:buNone/>
            </a:pPr>
            <a:r>
              <a:rPr lang="zh-CN" altLang="en-US" sz="1600" kern="0" dirty="0"/>
              <a:t>    4  右端非负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slide(fromTop)">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slide(fromTop)">
                                      <p:cBhvr>
                                        <p:cTn id="43" dur="500"/>
                                        <p:tgtEl>
                                          <p:spTgt spid="7">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slide(fromTop)">
                                      <p:cBhvr>
                                        <p:cTn id="48" dur="500"/>
                                        <p:tgtEl>
                                          <p:spTgt spid="7">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slide(fromTop)">
                                      <p:cBhvr>
                                        <p:cTn id="53" dur="500"/>
                                        <p:tgtEl>
                                          <p:spTgt spid="7">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grpId="0" nodeType="clickEffect">
                                  <p:stCondLst>
                                    <p:cond delay="0"/>
                                  </p:stCondLst>
                                  <p:childTnLst>
                                    <p:set>
                                      <p:cBhvr>
                                        <p:cTn id="57" dur="1" fill="hold">
                                          <p:stCondLst>
                                            <p:cond delay="0"/>
                                          </p:stCondLst>
                                        </p:cTn>
                                        <p:tgtEl>
                                          <p:spTgt spid="7">
                                            <p:txEl>
                                              <p:pRg st="4" end="4"/>
                                            </p:txEl>
                                          </p:spTgt>
                                        </p:tgtEl>
                                        <p:attrNameLst>
                                          <p:attrName>style.visibility</p:attrName>
                                        </p:attrNameLst>
                                      </p:cBhvr>
                                      <p:to>
                                        <p:strVal val="visible"/>
                                      </p:to>
                                    </p:set>
                                    <p:animEffect transition="in" filter="slide(fromTop)">
                                      <p:cBhvr>
                                        <p:cTn id="58" dur="500"/>
                                        <p:tgtEl>
                                          <p:spTgt spid="7">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animEffect transition="in" filter="slide(fromTop)">
                                      <p:cBhvr>
                                        <p:cTn id="63" dur="500"/>
                                        <p:tgtEl>
                                          <p:spTgt spid="7">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grpId="0" nodeType="clickEffect">
                                  <p:stCondLst>
                                    <p:cond delay="0"/>
                                  </p:stCondLst>
                                  <p:childTnLst>
                                    <p:set>
                                      <p:cBhvr>
                                        <p:cTn id="67" dur="1" fill="hold">
                                          <p:stCondLst>
                                            <p:cond delay="0"/>
                                          </p:stCondLst>
                                        </p:cTn>
                                        <p:tgtEl>
                                          <p:spTgt spid="7">
                                            <p:txEl>
                                              <p:pRg st="6" end="6"/>
                                            </p:txEl>
                                          </p:spTgt>
                                        </p:tgtEl>
                                        <p:attrNameLst>
                                          <p:attrName>style.visibility</p:attrName>
                                        </p:attrNameLst>
                                      </p:cBhvr>
                                      <p:to>
                                        <p:strVal val="visible"/>
                                      </p:to>
                                    </p:set>
                                    <p:animEffect transition="in" filter="slide(fromTop)">
                                      <p:cBhvr>
                                        <p:cTn id="6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uiExpand="1"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280" dirty="0">
                <a:latin typeface="隶书" panose="02010509060101010101" pitchFamily="1" charset="-122"/>
              </a:rPr>
              <a:t>-</a:t>
            </a:r>
            <a:r>
              <a:rPr lang="zh-CN" altLang="en-US" sz="2280" dirty="0">
                <a:latin typeface="隶书" panose="02010509060101010101" pitchFamily="1" charset="-122"/>
              </a:rPr>
              <a:t>模型的标准形式</a:t>
            </a:r>
            <a:endParaRPr lang="zh-CN" altLang="en-US" sz="228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lnSpc>
                    <a:spcPct val="90000"/>
                  </a:lnSpc>
                  <a:spcBef>
                    <a:spcPct val="30000"/>
                  </a:spcBef>
                </a:pPr>
                <a:r>
                  <a:rPr lang="zh-CN" altLang="en-US" sz="2660" dirty="0">
                    <a:latin typeface="隶书" pitchFamily="1" charset="-122"/>
                    <a:ea typeface="隶书" pitchFamily="1" charset="-122"/>
                  </a:rPr>
                  <a:t>将下述问题转化为标准形式</a:t>
                </a:r>
                <a:endParaRPr lang="en-US" altLang="zh-CN" sz="2660"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280" i="1" dirty="0">
                        <a:latin typeface="Cambria Math"/>
                        <a:ea typeface="隶书" pitchFamily="1" charset="-122"/>
                      </a:rPr>
                      <m:t>𝑀</m:t>
                    </m:r>
                    <m:r>
                      <a:rPr lang="en-US" altLang="zh-CN" sz="2280" b="1" i="1" dirty="0">
                        <a:latin typeface="Cambria Math"/>
                        <a:ea typeface="隶书" pitchFamily="1" charset="-122"/>
                      </a:rPr>
                      <m:t>𝒊𝒏</m:t>
                    </m:r>
                    <m:r>
                      <a:rPr lang="en-US" altLang="zh-CN" sz="2280" i="1" dirty="0">
                        <a:latin typeface="Cambria Math"/>
                        <a:ea typeface="隶书" pitchFamily="1" charset="-122"/>
                      </a:rPr>
                      <m:t>   </m:t>
                    </m:r>
                    <m:r>
                      <a:rPr lang="en-US" altLang="zh-CN" sz="2280" i="1" dirty="0">
                        <a:latin typeface="Cambria Math"/>
                        <a:ea typeface="隶书" pitchFamily="1" charset="-122"/>
                      </a:rPr>
                      <m:t>𝑓</m:t>
                    </m:r>
                    <m:r>
                      <a:rPr lang="en-US" altLang="zh-CN" sz="2280" i="1" dirty="0">
                        <a:latin typeface="Cambria Math"/>
                        <a:ea typeface="隶书" pitchFamily="1" charset="-122"/>
                      </a:rPr>
                      <m:t>  =</m:t>
                    </m:r>
                    <m:r>
                      <a:rPr lang="en-US" altLang="zh-CN" sz="2280" b="1" i="1" dirty="0">
                        <a:latin typeface="Cambria Math"/>
                        <a:ea typeface="隶书" pitchFamily="1" charset="-122"/>
                      </a:rPr>
                      <m:t>−</m:t>
                    </m:r>
                    <m:r>
                      <a:rPr lang="en-US" altLang="zh-CN" sz="2280" i="1" dirty="0">
                        <a:latin typeface="Cambria Math"/>
                        <a:ea typeface="隶书" pitchFamily="1" charset="-122"/>
                      </a:rPr>
                      <m:t>3.6 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m:t>
                    </m:r>
                    <m:r>
                      <a:rPr lang="en-US" altLang="zh-CN" sz="2280" b="1" i="1" dirty="0">
                        <a:latin typeface="Cambria Math"/>
                        <a:ea typeface="隶书" pitchFamily="1" charset="-122"/>
                      </a:rPr>
                      <m:t>+</m:t>
                    </m:r>
                    <m:r>
                      <a:rPr lang="en-US" altLang="zh-CN" sz="2280" i="1" dirty="0">
                        <a:latin typeface="Cambria Math"/>
                        <a:ea typeface="隶书" pitchFamily="1" charset="-122"/>
                      </a:rPr>
                      <m:t> 5.2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m:t>
                    </m:r>
                    <m:r>
                      <a:rPr lang="en-US" altLang="zh-CN" sz="2280" b="1" i="1" dirty="0">
                        <a:latin typeface="Cambria Math"/>
                        <a:ea typeface="隶书" pitchFamily="1" charset="-122"/>
                      </a:rPr>
                      <m:t>−</m:t>
                    </m:r>
                    <m:r>
                      <a:rPr lang="en-US" altLang="zh-CN" sz="2280" i="1" dirty="0">
                        <a:latin typeface="Cambria Math"/>
                        <a:ea typeface="隶书" pitchFamily="1" charset="-122"/>
                      </a:rPr>
                      <m:t> 1.8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m:t>
                    </m:r>
                  </m:oMath>
                </a14:m>
                <a:endParaRPr lang="en-US" altLang="zh-CN" sz="2280" i="1"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𝑠</m:t>
                    </m:r>
                    <m:r>
                      <a:rPr lang="en-US" altLang="zh-CN" sz="2280" i="1" dirty="0">
                        <a:latin typeface="Cambria Math"/>
                        <a:ea typeface="隶书" pitchFamily="1" charset="-122"/>
                      </a:rPr>
                      <m:t>. </m:t>
                    </m:r>
                    <m:r>
                      <a:rPr lang="en-US" altLang="zh-CN" sz="2280" i="1" dirty="0">
                        <a:latin typeface="Cambria Math"/>
                        <a:ea typeface="隶书" pitchFamily="1" charset="-122"/>
                      </a:rPr>
                      <m:t>𝑡</m:t>
                    </m:r>
                    <m:r>
                      <a:rPr lang="en-US" altLang="zh-CN" sz="2280" i="1" dirty="0">
                        <a:latin typeface="Cambria Math"/>
                        <a:ea typeface="隶书" pitchFamily="1" charset="-122"/>
                      </a:rPr>
                      <m:t>.  2.3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+ 5.2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− 6.1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i="1" dirty="0">
                        <a:latin typeface="Cambria Math"/>
                        <a:ea typeface="隶书" pitchFamily="1" charset="-122"/>
                      </a:rPr>
                      <m:t>≤15.7</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4.1 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+ 3.3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i="1" dirty="0">
                        <a:latin typeface="Cambria Math"/>
                        <a:ea typeface="隶书" pitchFamily="1" charset="-122"/>
                      </a:rPr>
                      <m:t>≥8.9</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i="1" dirty="0">
                        <a:latin typeface="Cambria Math"/>
                        <a:ea typeface="隶书" pitchFamily="1" charset="-122"/>
                      </a:rPr>
                      <m:t>= 38</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i="1" dirty="0">
                        <a:latin typeface="Cambria Math"/>
                        <a:ea typeface="隶书" pitchFamily="1" charset="-122"/>
                      </a:rPr>
                      <m:t>≥ 0</m:t>
                    </m:r>
                  </m:oMath>
                </a14:m>
                <a:r>
                  <a:rPr lang="en-US" altLang="zh-CN" sz="2280" dirty="0">
                    <a:ea typeface="隶书" pitchFamily="1" charset="-122"/>
                  </a:rPr>
                  <a:t> </a:t>
                </a:r>
                <a:r>
                  <a:rPr lang="en-US" altLang="zh-CN" sz="2660" dirty="0">
                    <a:latin typeface="隶书" pitchFamily="1" charset="-122"/>
                    <a:ea typeface="隶书" pitchFamily="1" charset="-122"/>
                  </a:rPr>
                  <a:t> </a:t>
                </a:r>
              </a:p>
              <a:p>
                <a:pPr algn="just">
                  <a:lnSpc>
                    <a:spcPct val="90000"/>
                  </a:lnSpc>
                  <a:spcBef>
                    <a:spcPct val="30000"/>
                  </a:spcBef>
                </a:pPr>
                <a:r>
                  <a:rPr lang="zh-CN" altLang="en-US" sz="2660" dirty="0">
                    <a:latin typeface="隶书" pitchFamily="1" charset="-122"/>
                    <a:ea typeface="隶书" pitchFamily="1" charset="-122"/>
                  </a:rPr>
                  <a:t>将下述问题转化为标准形式</a:t>
                </a:r>
                <a:endParaRPr lang="en-US" altLang="zh-CN" sz="2660"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280" i="1" dirty="0">
                        <a:latin typeface="Cambria Math"/>
                        <a:ea typeface="隶书" pitchFamily="1" charset="-122"/>
                      </a:rPr>
                      <m:t>𝑀</m:t>
                    </m:r>
                    <m:r>
                      <a:rPr lang="en-US" altLang="zh-CN" sz="2280" b="1" i="1" dirty="0">
                        <a:latin typeface="Cambria Math"/>
                        <a:ea typeface="隶书" pitchFamily="1" charset="-122"/>
                      </a:rPr>
                      <m:t>𝒊𝒏</m:t>
                    </m:r>
                    <m:r>
                      <a:rPr lang="en-US" altLang="zh-CN" sz="2280" i="1" dirty="0">
                        <a:latin typeface="Cambria Math"/>
                        <a:ea typeface="隶书" pitchFamily="1" charset="-122"/>
                      </a:rPr>
                      <m:t>  </m:t>
                    </m:r>
                    <m:r>
                      <a:rPr lang="en-US" altLang="zh-CN" sz="2280" i="1" dirty="0">
                        <a:latin typeface="Cambria Math"/>
                        <a:ea typeface="隶书" pitchFamily="1" charset="-122"/>
                      </a:rPr>
                      <m:t>𝑓</m:t>
                    </m:r>
                    <m:r>
                      <a:rPr lang="en-US" altLang="zh-CN" sz="2280" i="1" dirty="0">
                        <a:latin typeface="Cambria Math"/>
                        <a:ea typeface="隶书" pitchFamily="1" charset="-122"/>
                      </a:rPr>
                      <m:t>= 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b="1" i="1" dirty="0">
                        <a:latin typeface="Cambria Math"/>
                        <a:ea typeface="隶书" pitchFamily="1" charset="-122"/>
                      </a:rPr>
                      <m:t>−</m:t>
                    </m:r>
                    <m:r>
                      <a:rPr lang="en-US" altLang="zh-CN" sz="2280" i="1" dirty="0">
                        <a:latin typeface="Cambria Math"/>
                        <a:ea typeface="隶书" pitchFamily="1" charset="-122"/>
                      </a:rPr>
                      <m:t> 5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m:t>
                    </m:r>
                    <m:r>
                      <a:rPr lang="en-US" altLang="zh-CN" sz="2280" b="1" i="1" dirty="0">
                        <a:latin typeface="Cambria Math"/>
                        <a:ea typeface="隶书" pitchFamily="1" charset="-122"/>
                      </a:rPr>
                      <m:t>−</m:t>
                    </m:r>
                    <m:r>
                      <a:rPr lang="en-US" altLang="zh-CN" sz="2280" i="1" dirty="0">
                        <a:latin typeface="Cambria Math"/>
                        <a:ea typeface="隶书" pitchFamily="1" charset="-122"/>
                      </a:rPr>
                      <m:t> 8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b="1" i="1" dirty="0">
                        <a:latin typeface="Cambria Math"/>
                        <a:ea typeface="隶书" pitchFamily="1" charset="-122"/>
                      </a:rPr>
                      <m:t>+</m:t>
                    </m:r>
                    <m:r>
                      <a:rPr lang="en-US" altLang="zh-CN" sz="2280" i="1" dirty="0">
                        <a:latin typeface="Cambria Math"/>
                        <a:ea typeface="隶书" pitchFamily="1" charset="-122"/>
                      </a:rPr>
                      <m:t> 7 </m:t>
                    </m:r>
                    <m:r>
                      <a:rPr lang="en-US" altLang="zh-CN" sz="2280" i="1" dirty="0">
                        <a:latin typeface="Cambria Math"/>
                        <a:ea typeface="隶书" pitchFamily="1" charset="-122"/>
                      </a:rPr>
                      <m:t>𝑥</m:t>
                    </m:r>
                    <m:r>
                      <a:rPr lang="en-US" altLang="zh-CN" sz="2280" i="1" baseline="-30000" dirty="0">
                        <a:latin typeface="Cambria Math"/>
                        <a:ea typeface="隶书" pitchFamily="1" charset="-122"/>
                      </a:rPr>
                      <m:t>4</m:t>
                    </m:r>
                  </m:oMath>
                </a14:m>
                <a:endParaRPr lang="en-US" altLang="zh-CN" sz="2280" i="1"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280" i="1" dirty="0">
                        <a:latin typeface="Cambria Math"/>
                        <a:ea typeface="隶书" pitchFamily="1" charset="-122"/>
                      </a:rPr>
                      <m:t>𝑠</m:t>
                    </m:r>
                    <m:r>
                      <a:rPr lang="en-US" altLang="zh-CN" sz="2280" i="1" dirty="0">
                        <a:latin typeface="Cambria Math"/>
                        <a:ea typeface="隶书" pitchFamily="1" charset="-122"/>
                      </a:rPr>
                      <m:t>.</m:t>
                    </m:r>
                    <m:r>
                      <a:rPr lang="en-US" altLang="zh-CN" sz="2280" i="1" dirty="0">
                        <a:latin typeface="Cambria Math"/>
                        <a:ea typeface="隶书" pitchFamily="1" charset="-122"/>
                      </a:rPr>
                      <m:t>𝑡</m:t>
                    </m:r>
                    <m:r>
                      <a:rPr lang="en-US" altLang="zh-CN" sz="2280" i="1" dirty="0">
                        <a:latin typeface="Cambria Math"/>
                        <a:ea typeface="隶书" pitchFamily="1" charset="-122"/>
                      </a:rPr>
                      <m:t>. </m:t>
                    </m:r>
                    <m:r>
                      <a:rPr lang="en-US" altLang="zh-CN" sz="2280" b="1" i="1" dirty="0">
                        <a:latin typeface="Cambria Math"/>
                        <a:ea typeface="隶书" pitchFamily="1" charset="-122"/>
                      </a:rPr>
                      <m:t> </m:t>
                    </m:r>
                    <m:r>
                      <a:rPr lang="en-US" altLang="zh-CN" sz="2280" i="1" dirty="0">
                        <a:latin typeface="Cambria Math"/>
                        <a:ea typeface="隶书" pitchFamily="1" charset="-122"/>
                      </a:rPr>
                      <m:t>2 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+ 5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m:t>
                    </m:r>
                    <m:r>
                      <a:rPr lang="en-US" altLang="zh-CN" sz="2280" i="1" dirty="0">
                        <a:latin typeface="Cambria Math"/>
                        <a:ea typeface="隶书" pitchFamily="1" charset="-122"/>
                      </a:rPr>
                      <m:t> + 6 </m:t>
                    </m:r>
                    <m:r>
                      <a:rPr lang="en-US" altLang="zh-CN" sz="2280" i="1" dirty="0">
                        <a:latin typeface="Cambria Math"/>
                        <a:ea typeface="隶书" pitchFamily="1" charset="-122"/>
                      </a:rPr>
                      <m:t>𝑥</m:t>
                    </m:r>
                    <m:r>
                      <a:rPr lang="en-US" altLang="zh-CN" sz="2280" i="1" baseline="-30000" dirty="0">
                        <a:latin typeface="Cambria Math"/>
                        <a:ea typeface="隶书" pitchFamily="1" charset="-122"/>
                      </a:rPr>
                      <m:t>4 </m:t>
                    </m:r>
                    <m:r>
                      <a:rPr lang="en-US" altLang="zh-CN" sz="2280" i="1" dirty="0">
                        <a:latin typeface="Cambria Math"/>
                        <a:ea typeface="隶书" pitchFamily="1" charset="-122"/>
                      </a:rPr>
                      <m:t>≤ 28</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4 </m:t>
                    </m:r>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+ 2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m:t>
                    </m:r>
                    <m:r>
                      <a:rPr lang="en-US" altLang="zh-CN" sz="2280" i="1" dirty="0">
                        <a:latin typeface="Cambria Math"/>
                        <a:ea typeface="隶书" pitchFamily="1" charset="-122"/>
                      </a:rPr>
                      <m:t> −  9 </m:t>
                    </m:r>
                    <m:r>
                      <a:rPr lang="en-US" altLang="zh-CN" sz="2280" i="1" dirty="0">
                        <a:latin typeface="Cambria Math"/>
                        <a:ea typeface="隶书" pitchFamily="1" charset="-122"/>
                      </a:rPr>
                      <m:t>𝑥</m:t>
                    </m:r>
                    <m:r>
                      <a:rPr lang="en-US" altLang="zh-CN" sz="2280" i="1" baseline="-30000" dirty="0">
                        <a:latin typeface="Cambria Math"/>
                        <a:ea typeface="隶书" pitchFamily="1" charset="-122"/>
                      </a:rPr>
                      <m:t>4 </m:t>
                    </m:r>
                    <m:r>
                      <a:rPr lang="en-US" altLang="zh-CN" sz="2280" i="1" dirty="0">
                        <a:latin typeface="Cambria Math"/>
                        <a:ea typeface="隶书" pitchFamily="1" charset="-122"/>
                      </a:rPr>
                      <m:t>≥ 39</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6 </m:t>
                    </m:r>
                    <m:r>
                      <a:rPr lang="en-US" altLang="zh-CN" sz="2280" i="1" dirty="0">
                        <a:latin typeface="Cambria Math"/>
                        <a:ea typeface="隶书" pitchFamily="1" charset="-122"/>
                      </a:rPr>
                      <m:t>𝑥</m:t>
                    </m:r>
                    <m:r>
                      <a:rPr lang="en-US" altLang="zh-CN" sz="2280" i="1" baseline="-30000" dirty="0">
                        <a:latin typeface="Cambria Math"/>
                        <a:ea typeface="隶书" pitchFamily="1" charset="-122"/>
                      </a:rPr>
                      <m:t>2</m:t>
                    </m:r>
                    <m:r>
                      <a:rPr lang="en-US" altLang="zh-CN" sz="2280" i="1" dirty="0">
                        <a:latin typeface="Cambria Math"/>
                        <a:ea typeface="隶书" pitchFamily="1" charset="-122"/>
                      </a:rPr>
                      <m:t> + 2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m:t>
                    </m:r>
                    <m:r>
                      <a:rPr lang="en-US" altLang="zh-CN" sz="2280" i="1" dirty="0">
                        <a:latin typeface="Cambria Math"/>
                        <a:ea typeface="隶书" pitchFamily="1" charset="-122"/>
                      </a:rPr>
                      <m:t> + 3 </m:t>
                    </m:r>
                    <m:r>
                      <a:rPr lang="en-US" altLang="zh-CN" sz="2280" i="1" dirty="0">
                        <a:latin typeface="Cambria Math"/>
                        <a:ea typeface="隶书" pitchFamily="1" charset="-122"/>
                      </a:rPr>
                      <m:t>𝑥</m:t>
                    </m:r>
                    <m:r>
                      <a:rPr lang="en-US" altLang="zh-CN" sz="2280" i="1" baseline="-30000" dirty="0">
                        <a:latin typeface="Cambria Math"/>
                        <a:ea typeface="隶书" pitchFamily="1" charset="-122"/>
                      </a:rPr>
                      <m:t>4</m:t>
                    </m:r>
                    <m:r>
                      <a:rPr lang="en-US" altLang="zh-CN" sz="2280" i="1" dirty="0">
                        <a:latin typeface="Cambria Math"/>
                        <a:ea typeface="隶书" pitchFamily="1" charset="-122"/>
                      </a:rPr>
                      <m:t>  ≤ − 58</m:t>
                    </m:r>
                  </m:oMath>
                </a14:m>
                <a:endParaRPr lang="en-US" altLang="zh-CN" sz="2280" dirty="0">
                  <a:latin typeface="隶书" pitchFamily="1" charset="-122"/>
                  <a:ea typeface="隶书" pitchFamily="1" charset="-122"/>
                </a:endParaRPr>
              </a:p>
              <a:p>
                <a:pPr lvl="1" algn="just">
                  <a:lnSpc>
                    <a:spcPct val="90000"/>
                  </a:lnSpc>
                  <a:spcBef>
                    <a:spcPct val="30000"/>
                  </a:spcBef>
                </a:pPr>
                <a:r>
                  <a:rPr lang="en-US" altLang="zh-CN" sz="2280" dirty="0">
                    <a:latin typeface="隶书" pitchFamily="1" charset="-122"/>
                    <a:ea typeface="隶书" pitchFamily="1" charset="-122"/>
                  </a:rPr>
                  <a:t>     </a:t>
                </a:r>
                <a14:m>
                  <m:oMath xmlns:m="http://schemas.openxmlformats.org/officeDocument/2006/math">
                    <m:r>
                      <a:rPr lang="en-US" altLang="zh-CN" sz="2280" i="1" dirty="0">
                        <a:latin typeface="Cambria Math"/>
                        <a:ea typeface="隶书" pitchFamily="1" charset="-122"/>
                      </a:rPr>
                      <m:t>𝑥</m:t>
                    </m:r>
                    <m:r>
                      <a:rPr lang="en-US" altLang="zh-CN" sz="2280" i="1" baseline="-30000" dirty="0">
                        <a:latin typeface="Cambria Math"/>
                        <a:ea typeface="隶书" pitchFamily="1" charset="-122"/>
                      </a:rPr>
                      <m:t>1 </m:t>
                    </m:r>
                    <m:r>
                      <a:rPr lang="en-US" altLang="zh-CN" sz="2280" i="1" dirty="0">
                        <a:latin typeface="Cambria Math"/>
                        <a:ea typeface="隶书" pitchFamily="1" charset="-122"/>
                      </a:rPr>
                      <m:t>, </m:t>
                    </m:r>
                    <m:r>
                      <a:rPr lang="en-US" altLang="zh-CN" sz="2280" i="1" dirty="0">
                        <a:latin typeface="Cambria Math"/>
                        <a:ea typeface="隶书" pitchFamily="1" charset="-122"/>
                      </a:rPr>
                      <m:t>𝑥</m:t>
                    </m:r>
                    <m:r>
                      <a:rPr lang="en-US" altLang="zh-CN" sz="2280" i="1" baseline="-30000" dirty="0">
                        <a:latin typeface="Cambria Math"/>
                        <a:ea typeface="隶书" pitchFamily="1" charset="-122"/>
                      </a:rPr>
                      <m:t>3  </m:t>
                    </m:r>
                    <m:r>
                      <a:rPr lang="en-US" altLang="zh-CN" sz="2280" i="1" dirty="0">
                        <a:latin typeface="Cambria Math"/>
                        <a:ea typeface="隶书" pitchFamily="1" charset="-122"/>
                      </a:rPr>
                      <m:t>, </m:t>
                    </m:r>
                    <m:r>
                      <a:rPr lang="en-US" altLang="zh-CN" sz="2280" i="1" dirty="0">
                        <a:latin typeface="Cambria Math"/>
                        <a:ea typeface="隶书" pitchFamily="1" charset="-122"/>
                      </a:rPr>
                      <m:t>𝑥</m:t>
                    </m:r>
                    <m:r>
                      <a:rPr lang="en-US" altLang="zh-CN" sz="2280" i="1" baseline="-30000" dirty="0">
                        <a:latin typeface="Cambria Math"/>
                        <a:ea typeface="隶书" pitchFamily="1" charset="-122"/>
                      </a:rPr>
                      <m:t>4 </m:t>
                    </m:r>
                    <m:r>
                      <a:rPr lang="en-US" altLang="zh-CN" sz="2280" i="1" dirty="0">
                        <a:latin typeface="Cambria Math"/>
                        <a:ea typeface="隶书" pitchFamily="1" charset="-122"/>
                      </a:rPr>
                      <m:t>≥ 0</m:t>
                    </m:r>
                  </m:oMath>
                </a14:m>
                <a:endParaRPr lang="en-US" altLang="zh-CN" sz="228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t="-378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280" dirty="0">
                <a:latin typeface="隶书" panose="02010509060101010101" pitchFamily="1" charset="-122"/>
              </a:rPr>
              <a:t>-</a:t>
            </a:r>
            <a:r>
              <a:rPr lang="zh-CN" altLang="en-US" sz="2280" dirty="0">
                <a:latin typeface="隶书" panose="02010509060101010101" pitchFamily="1" charset="-122"/>
              </a:rPr>
              <a:t>模型的标准形式</a:t>
            </a:r>
            <a:endParaRPr lang="zh-CN" altLang="en-US" sz="2280" dirty="0"/>
          </a:p>
        </p:txBody>
      </p:sp>
      <p:sp>
        <p:nvSpPr>
          <p:cNvPr id="3" name="Content Placeholder 2"/>
          <p:cNvSpPr>
            <a:spLocks noGrp="1"/>
          </p:cNvSpPr>
          <p:nvPr>
            <p:ph idx="1"/>
          </p:nvPr>
        </p:nvSpPr>
        <p:spPr/>
        <p:txBody>
          <a:bodyPr/>
          <a:lstStyle/>
          <a:p>
            <a:r>
              <a:rPr lang="zh-CN" altLang="en-US" dirty="0"/>
              <a:t>例子</a:t>
            </a:r>
          </a:p>
        </p:txBody>
      </p:sp>
      <p:graphicFrame>
        <p:nvGraphicFramePr>
          <p:cNvPr id="4" name="Object 3"/>
          <p:cNvGraphicFramePr>
            <a:graphicFrameLocks noChangeAspect="1"/>
          </p:cNvGraphicFramePr>
          <p:nvPr/>
        </p:nvGraphicFramePr>
        <p:xfrm>
          <a:off x="3838367" y="1694940"/>
          <a:ext cx="3751011" cy="1965247"/>
        </p:xfrm>
        <a:graphic>
          <a:graphicData uri="http://schemas.openxmlformats.org/presentationml/2006/ole">
            <mc:AlternateContent xmlns:mc="http://schemas.openxmlformats.org/markup-compatibility/2006">
              <mc:Choice xmlns:v="urn:schemas-microsoft-com:vml" Requires="v">
                <p:oleObj spid="_x0000_s2134" r:id="rId3" imgW="1803400" imgH="939800" progId="Equation.3">
                  <p:embed/>
                </p:oleObj>
              </mc:Choice>
              <mc:Fallback>
                <p:oleObj r:id="rId3" imgW="1803400" imgH="93980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367" y="1694940"/>
                        <a:ext cx="3751011" cy="196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4162428" y="1102530"/>
          <a:ext cx="2659040" cy="484147"/>
        </p:xfrm>
        <a:graphic>
          <a:graphicData uri="http://schemas.openxmlformats.org/presentationml/2006/ole">
            <mc:AlternateContent xmlns:mc="http://schemas.openxmlformats.org/markup-compatibility/2006">
              <mc:Choice xmlns:v="urn:schemas-microsoft-com:vml" Requires="v">
                <p:oleObj spid="_x0000_s2135" name="Equation" r:id="rId5" imgW="30175200" imgH="5486400" progId="Equation.DSMT4">
                  <p:embed/>
                </p:oleObj>
              </mc:Choice>
              <mc:Fallback>
                <p:oleObj name="Equation" r:id="rId5" imgW="30175200" imgH="5486400" progId="Equation.DSMT4">
                  <p:embed/>
                  <p:pic>
                    <p:nvPicPr>
                      <p:cNvPr id="5" name="Object 4"/>
                      <p:cNvPicPr>
                        <a:picLocks noChangeAspect="1" noChangeArrowheads="1"/>
                      </p:cNvPicPr>
                      <p:nvPr/>
                    </p:nvPicPr>
                    <p:blipFill>
                      <a:blip r:embed="rId6"/>
                      <a:srcRect/>
                      <a:stretch>
                        <a:fillRect/>
                      </a:stretch>
                    </p:blipFill>
                    <p:spPr bwMode="auto">
                      <a:xfrm>
                        <a:off x="4162428" y="1102530"/>
                        <a:ext cx="2659040" cy="48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3768776" y="3907869"/>
          <a:ext cx="5099383" cy="506771"/>
        </p:xfrm>
        <a:graphic>
          <a:graphicData uri="http://schemas.openxmlformats.org/presentationml/2006/ole">
            <mc:AlternateContent xmlns:mc="http://schemas.openxmlformats.org/markup-compatibility/2006">
              <mc:Choice xmlns:v="urn:schemas-microsoft-com:vml" Requires="v">
                <p:oleObj spid="_x0000_s2136" name="Equation" r:id="rId7" imgW="59740800" imgH="5486400" progId="Equation.DSMT4">
                  <p:embed/>
                </p:oleObj>
              </mc:Choice>
              <mc:Fallback>
                <p:oleObj name="Equation" r:id="rId7" imgW="59740800" imgH="5486400" progId="Equation.DSMT4">
                  <p:embed/>
                  <p:pic>
                    <p:nvPicPr>
                      <p:cNvPr id="6" name="Object 5"/>
                      <p:cNvPicPr>
                        <a:picLocks noChangeAspect="1" noChangeArrowheads="1"/>
                      </p:cNvPicPr>
                      <p:nvPr/>
                    </p:nvPicPr>
                    <p:blipFill>
                      <a:blip r:embed="rId8"/>
                      <a:srcRect/>
                      <a:stretch>
                        <a:fillRect/>
                      </a:stretch>
                    </p:blipFill>
                    <p:spPr bwMode="auto">
                      <a:xfrm>
                        <a:off x="3768776" y="3907869"/>
                        <a:ext cx="5099383" cy="50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858280" y="4484490"/>
          <a:ext cx="4560940" cy="1954688"/>
        </p:xfrm>
        <a:graphic>
          <a:graphicData uri="http://schemas.openxmlformats.org/presentationml/2006/ole">
            <mc:AlternateContent xmlns:mc="http://schemas.openxmlformats.org/markup-compatibility/2006">
              <mc:Choice xmlns:v="urn:schemas-microsoft-com:vml" Requires="v">
                <p:oleObj spid="_x0000_s2137" r:id="rId9" imgW="2057400" imgH="939800" progId="Equation.3">
                  <p:embed/>
                </p:oleObj>
              </mc:Choice>
              <mc:Fallback>
                <p:oleObj r:id="rId9" imgW="2057400" imgH="93980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280" y="4484490"/>
                        <a:ext cx="4560940" cy="19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normAutofit/>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280" dirty="0">
                <a:latin typeface="隶书" panose="02010509060101010101" pitchFamily="1" charset="-122"/>
              </a:rPr>
              <a:t>-</a:t>
            </a:r>
            <a:r>
              <a:rPr lang="zh-CN" altLang="en-US" sz="2280" dirty="0">
                <a:latin typeface="隶书" panose="02010509060101010101" pitchFamily="1" charset="-122"/>
              </a:rPr>
              <a:t>模型的标准形式</a:t>
            </a:r>
            <a:endParaRPr lang="zh-CN" altLang="en-US" sz="2280" dirty="0">
              <a:solidFill>
                <a:srgbClr val="FFFF00"/>
              </a:solidFill>
              <a:latin typeface="隶书" panose="02010509060101010101" pitchFamily="1" charset="-122"/>
            </a:endParaRPr>
          </a:p>
        </p:txBody>
      </p:sp>
      <mc:AlternateContent xmlns:mc="http://schemas.openxmlformats.org/markup-compatibility/2006" xmlns:a14="http://schemas.microsoft.com/office/drawing/2010/main">
        <mc:Choice Requires="a14">
          <p:sp>
            <p:nvSpPr>
              <p:cNvPr id="2051" name="Rectangle 3"/>
              <p:cNvSpPr>
                <a:spLocks noGrp="1" noChangeArrowheads="1"/>
              </p:cNvSpPr>
              <p:nvPr>
                <p:ph idx="1"/>
              </p:nvPr>
            </p:nvSpPr>
            <p:spPr/>
            <p:txBody>
              <a:bodyPr>
                <a:noAutofit/>
              </a:bodyPr>
              <a:lstStyle/>
              <a:p>
                <a:pPr>
                  <a:buFontTx/>
                  <a:buNone/>
                </a:pPr>
                <a:r>
                  <a:rPr lang="zh-CN" altLang="en-US" sz="4000" dirty="0"/>
                  <a:t>线性规划的标准形式：</a:t>
                </a:r>
              </a:p>
              <a:p>
                <a:pPr>
                  <a:spcBef>
                    <a:spcPct val="0"/>
                  </a:spcBef>
                  <a:buFontTx/>
                  <a:buNone/>
                </a:pPr>
                <a:r>
                  <a:rPr lang="zh-CN" altLang="en-US" sz="4000" dirty="0">
                    <a:solidFill>
                      <a:schemeClr val="tx2"/>
                    </a:solidFill>
                  </a:rPr>
                  <a:t>                </a:t>
                </a:r>
                <a14:m>
                  <m:oMath xmlns:m="http://schemas.openxmlformats.org/officeDocument/2006/math">
                    <m:r>
                      <a:rPr lang="en-US" altLang="zh-CN" sz="4000" b="1" i="1" dirty="0">
                        <a:solidFill>
                          <a:schemeClr val="tx2"/>
                        </a:solidFill>
                        <a:latin typeface="Cambria Math"/>
                      </a:rPr>
                      <m:t>𝑴𝒂𝒙</m:t>
                    </m:r>
                    <m:r>
                      <a:rPr lang="en-US" altLang="zh-CN" sz="4000" b="1" i="1" dirty="0">
                        <a:solidFill>
                          <a:schemeClr val="tx2"/>
                        </a:solidFill>
                        <a:latin typeface="Cambria Math"/>
                      </a:rPr>
                      <m:t>(</m:t>
                    </m:r>
                    <m:r>
                      <a:rPr lang="en-US" altLang="zh-CN" sz="4000" b="1" i="1" dirty="0">
                        <a:solidFill>
                          <a:schemeClr val="tx2"/>
                        </a:solidFill>
                        <a:latin typeface="Cambria Math"/>
                      </a:rPr>
                      <m:t>𝑴𝒊𝒏</m:t>
                    </m:r>
                    <m:r>
                      <a:rPr lang="en-US" altLang="zh-CN" sz="4000" b="1" i="1" dirty="0">
                        <a:solidFill>
                          <a:schemeClr val="tx2"/>
                        </a:solidFill>
                        <a:latin typeface="Cambria Math"/>
                      </a:rPr>
                      <m:t>)</m:t>
                    </m:r>
                    <m:r>
                      <a:rPr lang="en-US" altLang="zh-CN" sz="4000" i="1" dirty="0">
                        <a:solidFill>
                          <a:schemeClr val="tx2"/>
                        </a:solidFill>
                        <a:latin typeface="Cambria Math"/>
                      </a:rPr>
                      <m:t>  </m:t>
                    </m:r>
                    <m:r>
                      <a:rPr lang="en-US" altLang="zh-CN" sz="4000" i="1" dirty="0" err="1">
                        <a:solidFill>
                          <a:schemeClr val="tx2"/>
                        </a:solidFill>
                        <a:latin typeface="Cambria Math"/>
                      </a:rPr>
                      <m:t>𝑐</m:t>
                    </m:r>
                    <m:r>
                      <a:rPr lang="en-US" altLang="zh-CN" sz="4000" i="1" baseline="30000" dirty="0" err="1">
                        <a:solidFill>
                          <a:schemeClr val="tx2"/>
                        </a:solidFill>
                        <a:latin typeface="Cambria Math"/>
                      </a:rPr>
                      <m:t>𝑇</m:t>
                    </m:r>
                    <m:r>
                      <a:rPr lang="en-US" altLang="zh-CN" sz="4000" i="1" dirty="0" err="1">
                        <a:solidFill>
                          <a:schemeClr val="tx2"/>
                        </a:solidFill>
                        <a:latin typeface="Cambria Math"/>
                      </a:rPr>
                      <m:t>𝑥</m:t>
                    </m:r>
                  </m:oMath>
                </a14:m>
                <a:endParaRPr lang="en-US" altLang="zh-CN" sz="4000" i="1" dirty="0">
                  <a:solidFill>
                    <a:schemeClr val="tx2"/>
                  </a:solidFill>
                </a:endParaRPr>
              </a:p>
              <a:p>
                <a:pPr>
                  <a:spcBef>
                    <a:spcPct val="0"/>
                  </a:spcBef>
                  <a:buFontTx/>
                  <a:buNone/>
                </a:pPr>
                <a:r>
                  <a:rPr lang="en-US" altLang="zh-CN" sz="4000" dirty="0">
                    <a:solidFill>
                      <a:schemeClr val="tx2"/>
                    </a:solidFill>
                  </a:rPr>
                  <a:t>(LP)        </a:t>
                </a:r>
                <a14:m>
                  <m:oMath xmlns:m="http://schemas.openxmlformats.org/officeDocument/2006/math">
                    <m:r>
                      <a:rPr lang="en-US" altLang="zh-CN" sz="4000" i="1" dirty="0">
                        <a:solidFill>
                          <a:schemeClr val="tx2"/>
                        </a:solidFill>
                        <a:latin typeface="Cambria Math"/>
                      </a:rPr>
                      <m:t>𝑠</m:t>
                    </m:r>
                    <m:r>
                      <a:rPr lang="en-US" altLang="zh-CN" sz="4000" i="1" dirty="0">
                        <a:solidFill>
                          <a:schemeClr val="tx2"/>
                        </a:solidFill>
                        <a:latin typeface="Cambria Math"/>
                      </a:rPr>
                      <m:t>.</m:t>
                    </m:r>
                    <m:r>
                      <a:rPr lang="en-US" altLang="zh-CN" sz="4000" i="1" dirty="0">
                        <a:solidFill>
                          <a:schemeClr val="tx2"/>
                        </a:solidFill>
                        <a:latin typeface="Cambria Math"/>
                      </a:rPr>
                      <m:t>𝑡</m:t>
                    </m:r>
                    <m:r>
                      <a:rPr lang="en-US" altLang="zh-CN" sz="4000" i="1" dirty="0">
                        <a:solidFill>
                          <a:schemeClr val="tx2"/>
                        </a:solidFill>
                        <a:latin typeface="Cambria Math"/>
                      </a:rPr>
                      <m:t>.    </m:t>
                    </m:r>
                    <m:r>
                      <a:rPr lang="en-US" altLang="zh-CN" sz="4000" i="1" dirty="0">
                        <a:solidFill>
                          <a:schemeClr val="tx2"/>
                        </a:solidFill>
                        <a:latin typeface="Cambria Math"/>
                      </a:rPr>
                      <m:t>𝐴𝑥</m:t>
                    </m:r>
                    <m:r>
                      <a:rPr lang="en-US" altLang="zh-CN" sz="4000" i="1" dirty="0">
                        <a:solidFill>
                          <a:schemeClr val="tx2"/>
                        </a:solidFill>
                        <a:latin typeface="Cambria Math"/>
                      </a:rPr>
                      <m:t> = </m:t>
                    </m:r>
                    <m:r>
                      <a:rPr lang="en-US" altLang="zh-CN" sz="4000" i="1" dirty="0">
                        <a:solidFill>
                          <a:schemeClr val="tx2"/>
                        </a:solidFill>
                        <a:latin typeface="Cambria Math"/>
                      </a:rPr>
                      <m:t>𝑏</m:t>
                    </m:r>
                  </m:oMath>
                </a14:m>
                <a:endParaRPr lang="en-US" altLang="zh-CN" sz="4000" i="1" dirty="0">
                  <a:solidFill>
                    <a:schemeClr val="tx2"/>
                  </a:solidFill>
                </a:endParaRPr>
              </a:p>
              <a:p>
                <a:pPr>
                  <a:spcBef>
                    <a:spcPct val="0"/>
                  </a:spcBef>
                  <a:buFontTx/>
                  <a:buNone/>
                </a:pPr>
                <a:r>
                  <a:rPr lang="en-US" altLang="zh-CN" sz="4000" dirty="0">
                    <a:solidFill>
                      <a:schemeClr val="tx2"/>
                    </a:solidFill>
                  </a:rPr>
                  <a:t>                         </a:t>
                </a:r>
                <a14:m>
                  <m:oMath xmlns:m="http://schemas.openxmlformats.org/officeDocument/2006/math">
                    <m:r>
                      <a:rPr lang="en-US" altLang="zh-CN" sz="4000" i="1" dirty="0">
                        <a:solidFill>
                          <a:schemeClr val="tx2"/>
                        </a:solidFill>
                        <a:latin typeface="Cambria Math"/>
                      </a:rPr>
                      <m:t>𝑥</m:t>
                    </m:r>
                    <m:r>
                      <a:rPr lang="en-US" altLang="zh-CN" sz="4000" i="1" dirty="0">
                        <a:solidFill>
                          <a:schemeClr val="tx2"/>
                        </a:solidFill>
                        <a:latin typeface="Cambria Math"/>
                      </a:rPr>
                      <m:t>≥</m:t>
                    </m:r>
                    <m:r>
                      <a:rPr lang="en-US" altLang="zh-CN" sz="4000" i="1" dirty="0">
                        <a:solidFill>
                          <a:schemeClr val="tx2"/>
                        </a:solidFill>
                        <a:latin typeface="Cambria Math"/>
                      </a:rPr>
                      <m:t>0</m:t>
                    </m:r>
                  </m:oMath>
                </a14:m>
                <a:endParaRPr lang="en-US" altLang="zh-CN" sz="4000" dirty="0">
                  <a:solidFill>
                    <a:schemeClr val="tx2"/>
                  </a:solidFill>
                </a:endParaRPr>
              </a:p>
              <a:p>
                <a:pPr>
                  <a:spcBef>
                    <a:spcPct val="0"/>
                  </a:spcBef>
                  <a:buFontTx/>
                  <a:buNone/>
                </a:pPr>
                <a:r>
                  <a:rPr lang="zh-CN" altLang="en-US" sz="4000" dirty="0"/>
                  <a:t>其中</a:t>
                </a:r>
                <a:r>
                  <a:rPr lang="en-US" altLang="zh-CN" sz="4000" dirty="0"/>
                  <a:t>, </a:t>
                </a:r>
                <a14:m>
                  <m:oMath xmlns:m="http://schemas.openxmlformats.org/officeDocument/2006/math">
                    <m:r>
                      <a:rPr lang="en-US" altLang="zh-CN" sz="4000" i="1" dirty="0">
                        <a:latin typeface="Cambria Math"/>
                      </a:rPr>
                      <m:t>𝑐</m:t>
                    </m:r>
                    <m:r>
                      <a:rPr lang="en-US" altLang="zh-CN" sz="4000" i="1" dirty="0">
                        <a:latin typeface="Cambria Math"/>
                      </a:rPr>
                      <m:t> , </m:t>
                    </m:r>
                    <m:r>
                      <a:rPr lang="en-US" altLang="zh-CN" sz="4000" i="1" dirty="0">
                        <a:latin typeface="Cambria Math"/>
                      </a:rPr>
                      <m:t>𝑥</m:t>
                    </m:r>
                    <m:r>
                      <a:rPr lang="en-US" altLang="zh-CN" sz="4000" b="1" i="1" dirty="0">
                        <a:latin typeface="Cambria Math"/>
                      </a:rPr>
                      <m:t>∈</m:t>
                    </m:r>
                    <m:r>
                      <a:rPr lang="en-US" altLang="zh-CN" sz="4000" i="1" dirty="0" err="1">
                        <a:latin typeface="Cambria Math"/>
                        <a:sym typeface="Symbol" pitchFamily="18" charset="2"/>
                      </a:rPr>
                      <m:t>𝑅</m:t>
                    </m:r>
                    <m:r>
                      <a:rPr lang="en-US" altLang="zh-CN" sz="4000" i="1" baseline="50000" dirty="0" err="1">
                        <a:latin typeface="Cambria Math"/>
                        <a:sym typeface="Symbol" pitchFamily="18" charset="2"/>
                      </a:rPr>
                      <m:t>𝑛</m:t>
                    </m:r>
                    <m:r>
                      <a:rPr lang="en-US" altLang="zh-CN" sz="4000" i="1" baseline="50000" dirty="0">
                        <a:latin typeface="Cambria Math"/>
                        <a:sym typeface="Symbol" pitchFamily="18" charset="2"/>
                      </a:rPr>
                      <m:t> </m:t>
                    </m:r>
                  </m:oMath>
                </a14:m>
                <a:r>
                  <a:rPr lang="zh-CN" altLang="en-US" sz="4000" i="1" dirty="0"/>
                  <a:t>；</a:t>
                </a:r>
                <a:r>
                  <a:rPr lang="zh-CN" altLang="en-US" sz="4000" baseline="50000" dirty="0">
                    <a:sym typeface="Symbol" pitchFamily="18" charset="2"/>
                  </a:rPr>
                  <a:t> </a:t>
                </a:r>
                <a14:m>
                  <m:oMath xmlns:m="http://schemas.openxmlformats.org/officeDocument/2006/math">
                    <m:r>
                      <a:rPr lang="en-US" altLang="zh-CN" sz="4000" i="1" dirty="0">
                        <a:latin typeface="Cambria Math"/>
                      </a:rPr>
                      <m:t>𝑏</m:t>
                    </m:r>
                    <m:r>
                      <a:rPr lang="en-US" altLang="zh-CN" sz="4000" b="1" i="1" dirty="0">
                        <a:latin typeface="Cambria Math"/>
                      </a:rPr>
                      <m:t>∈</m:t>
                    </m:r>
                    <m:r>
                      <a:rPr lang="en-US" altLang="zh-CN" sz="4000" i="1" dirty="0" err="1">
                        <a:latin typeface="Cambria Math"/>
                        <a:sym typeface="Symbol" pitchFamily="18" charset="2"/>
                      </a:rPr>
                      <m:t>𝑅</m:t>
                    </m:r>
                    <m:r>
                      <a:rPr lang="en-US" altLang="zh-CN" sz="4000" i="1" baseline="50000" dirty="0" err="1">
                        <a:latin typeface="Cambria Math"/>
                        <a:sym typeface="Symbol" pitchFamily="18" charset="2"/>
                      </a:rPr>
                      <m:t>𝑚</m:t>
                    </m:r>
                    <m:r>
                      <a:rPr lang="en-US" altLang="zh-CN" sz="4000" i="1" baseline="50000" dirty="0">
                        <a:latin typeface="Cambria Math"/>
                        <a:sym typeface="Symbol" pitchFamily="18" charset="2"/>
                      </a:rPr>
                      <m:t> </m:t>
                    </m:r>
                  </m:oMath>
                </a14:m>
                <a:r>
                  <a:rPr lang="zh-CN" altLang="en-US" sz="4000" i="1" dirty="0"/>
                  <a:t>；</a:t>
                </a:r>
                <a:r>
                  <a:rPr lang="zh-CN" altLang="en-US" sz="4000" dirty="0"/>
                  <a:t> </a:t>
                </a:r>
                <a14:m>
                  <m:oMath xmlns:m="http://schemas.openxmlformats.org/officeDocument/2006/math">
                    <m:r>
                      <a:rPr lang="en-US" altLang="zh-CN" sz="4000" i="1" dirty="0">
                        <a:latin typeface="Cambria Math"/>
                      </a:rPr>
                      <m:t>𝐴</m:t>
                    </m:r>
                  </m:oMath>
                </a14:m>
                <a:r>
                  <a:rPr lang="zh-CN" altLang="en-US" sz="4000" dirty="0"/>
                  <a:t>为</a:t>
                </a:r>
                <a:r>
                  <a:rPr lang="zh-CN" altLang="en-US" sz="4000" i="1" dirty="0"/>
                  <a:t> </a:t>
                </a:r>
                <a14:m>
                  <m:oMath xmlns:m="http://schemas.openxmlformats.org/officeDocument/2006/math">
                    <m:r>
                      <a:rPr lang="en-US" altLang="zh-CN" sz="4000" i="1" dirty="0">
                        <a:latin typeface="Cambria Math"/>
                      </a:rPr>
                      <m:t>𝑚</m:t>
                    </m:r>
                    <m:r>
                      <a:rPr lang="en-US" altLang="zh-CN" sz="4000" i="1" dirty="0" err="1">
                        <a:latin typeface="Cambria Math"/>
                        <a:sym typeface="Symbol" pitchFamily="18" charset="2"/>
                      </a:rPr>
                      <m:t></m:t>
                    </m:r>
                    <m:r>
                      <a:rPr lang="en-US" altLang="zh-CN" sz="4000" i="1" dirty="0" err="1">
                        <a:latin typeface="Cambria Math"/>
                      </a:rPr>
                      <m:t>𝑛</m:t>
                    </m:r>
                  </m:oMath>
                </a14:m>
                <a:r>
                  <a:rPr lang="en-US" altLang="zh-CN" sz="4000" dirty="0"/>
                  <a:t> </a:t>
                </a:r>
                <a:r>
                  <a:rPr lang="zh-CN" altLang="en-US" sz="4000" dirty="0"/>
                  <a:t>矩阵，</a:t>
                </a:r>
                <a:r>
                  <a:rPr lang="zh-CN" altLang="en-US" sz="4000" dirty="0">
                    <a:solidFill>
                      <a:srgbClr val="FF0000"/>
                    </a:solidFill>
                  </a:rPr>
                  <a:t>且一般假设</a:t>
                </a:r>
                <a14:m>
                  <m:oMath xmlns:m="http://schemas.openxmlformats.org/officeDocument/2006/math">
                    <m:r>
                      <a:rPr lang="en-US" altLang="zh-CN" sz="4000" b="1" i="1">
                        <a:solidFill>
                          <a:srgbClr val="FF0000"/>
                        </a:solidFill>
                        <a:latin typeface="Cambria Math"/>
                      </a:rPr>
                      <m:t>𝒓𝒂𝒏𝒌</m:t>
                    </m:r>
                    <m:d>
                      <m:dPr>
                        <m:ctrlPr>
                          <a:rPr lang="en-US" altLang="zh-CN" sz="4000" b="1" i="1">
                            <a:solidFill>
                              <a:srgbClr val="FF0000"/>
                            </a:solidFill>
                            <a:latin typeface="Cambria Math" panose="02040503050406030204" pitchFamily="18" charset="0"/>
                          </a:rPr>
                        </m:ctrlPr>
                      </m:dPr>
                      <m:e>
                        <m:r>
                          <a:rPr lang="en-US" altLang="zh-CN" sz="4000" b="1" i="1">
                            <a:solidFill>
                              <a:srgbClr val="FF0000"/>
                            </a:solidFill>
                            <a:latin typeface="Cambria Math"/>
                          </a:rPr>
                          <m:t>𝑨</m:t>
                        </m:r>
                      </m:e>
                    </m:d>
                    <m:r>
                      <a:rPr lang="en-US" altLang="zh-CN" sz="4000" b="1" i="1">
                        <a:solidFill>
                          <a:srgbClr val="FF0000"/>
                        </a:solidFill>
                        <a:latin typeface="Cambria Math"/>
                      </a:rPr>
                      <m:t>=</m:t>
                    </m:r>
                    <m:r>
                      <a:rPr lang="en-US" altLang="zh-CN" sz="4000" b="1" i="1">
                        <a:solidFill>
                          <a:srgbClr val="FF0000"/>
                        </a:solidFill>
                        <a:latin typeface="Cambria Math"/>
                      </a:rPr>
                      <m:t>𝒎</m:t>
                    </m:r>
                  </m:oMath>
                </a14:m>
                <a:endParaRPr lang="zh-CN" altLang="en-US" sz="4000" dirty="0">
                  <a:solidFill>
                    <a:srgbClr val="FF0000"/>
                  </a:solidFill>
                </a:endParaRPr>
              </a:p>
            </p:txBody>
          </p:sp>
        </mc:Choice>
        <mc:Fallback xmlns="">
          <p:sp>
            <p:nvSpPr>
              <p:cNvPr id="2051" name="Rectangle 3"/>
              <p:cNvSpPr>
                <a:spLocks noGrp="1" noRot="1" noChangeAspect="1" noMove="1" noResize="1" noEditPoints="1" noAdjustHandles="1" noChangeArrowheads="1" noChangeShapeType="1" noTextEdit="1"/>
              </p:cNvSpPr>
              <p:nvPr>
                <p:ph idx="1"/>
              </p:nvPr>
            </p:nvSpPr>
            <p:spPr>
              <a:blipFill>
                <a:blip r:embed="rId2"/>
                <a:stretch>
                  <a:fillRect l="-2087" t="-2521" r="-1449"/>
                </a:stretch>
              </a:blipFill>
            </p:spPr>
            <p:txBody>
              <a:bodyPr/>
              <a:lstStyle/>
              <a:p>
                <a:r>
                  <a:rPr lang="zh-CN" altLang="en-US">
                    <a:noFill/>
                  </a:rPr>
                  <a:t> </a:t>
                </a:r>
              </a:p>
            </p:txBody>
          </p:sp>
        </mc:Fallback>
      </mc:AlternateContent>
      <p:sp>
        <p:nvSpPr>
          <p:cNvPr id="2052" name="AutoShape 4"/>
          <p:cNvSpPr/>
          <p:nvPr/>
        </p:nvSpPr>
        <p:spPr bwMode="auto">
          <a:xfrm>
            <a:off x="3712068" y="3115054"/>
            <a:ext cx="235287" cy="1295401"/>
          </a:xfrm>
          <a:prstGeom prst="leftBrace">
            <a:avLst>
              <a:gd name="adj1" fmla="val 47222"/>
              <a:gd name="adj2" fmla="val 50000"/>
            </a:avLst>
          </a:prstGeom>
          <a:noFill/>
          <a:ln w="381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65" tIns="46483" rIns="92965" bIns="46483" anchor="ctr"/>
          <a:lstStyle/>
          <a:p>
            <a:endParaRPr lang="zh-CN" altLang="en-US" sz="171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52"/>
                                        </p:tgtEl>
                                        <p:attrNameLst>
                                          <p:attrName>style.visibility</p:attrName>
                                        </p:attrNameLst>
                                      </p:cBhvr>
                                      <p:to>
                                        <p:strVal val="visible"/>
                                      </p:to>
                                    </p:set>
                                    <p:anim calcmode="lin" valueType="num">
                                      <p:cBhvr additive="base">
                                        <p:cTn id="23" dur="500" fill="hold"/>
                                        <p:tgtEl>
                                          <p:spTgt spid="2052"/>
                                        </p:tgtEl>
                                        <p:attrNameLst>
                                          <p:attrName>ppt_x</p:attrName>
                                        </p:attrNameLst>
                                      </p:cBhvr>
                                      <p:tavLst>
                                        <p:tav tm="0">
                                          <p:val>
                                            <p:strVal val="#ppt_x"/>
                                          </p:val>
                                        </p:tav>
                                        <p:tav tm="100000">
                                          <p:val>
                                            <p:strVal val="#ppt_x"/>
                                          </p:val>
                                        </p:tav>
                                      </p:tavLst>
                                    </p:anim>
                                    <p:anim calcmode="lin" valueType="num">
                                      <p:cBhvr additive="base">
                                        <p:cTn id="2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51">
                                            <p:txEl>
                                              <p:pRg st="3" end="3"/>
                                            </p:txEl>
                                          </p:spTgt>
                                        </p:tgtEl>
                                        <p:attrNameLst>
                                          <p:attrName>style.visibility</p:attrName>
                                        </p:attrNameLst>
                                      </p:cBhvr>
                                      <p:to>
                                        <p:strVal val="visible"/>
                                      </p:to>
                                    </p:set>
                                    <p:anim calcmode="lin" valueType="num">
                                      <p:cBhvr additive="base">
                                        <p:cTn id="29"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51">
                                            <p:txEl>
                                              <p:pRg st="4" end="4"/>
                                            </p:txEl>
                                          </p:spTgt>
                                        </p:tgtEl>
                                        <p:attrNameLst>
                                          <p:attrName>style.visibility</p:attrName>
                                        </p:attrNameLst>
                                      </p:cBhvr>
                                      <p:to>
                                        <p:strVal val="visible"/>
                                      </p:to>
                                    </p:set>
                                    <p:anim calcmode="lin" valueType="num">
                                      <p:cBhvr additive="base">
                                        <p:cTn id="35" dur="500" fill="hold"/>
                                        <p:tgtEl>
                                          <p:spTgt spid="205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uiExpand="1" build="p"/>
      <p:bldP spid="20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latin typeface="隶书" panose="02010509060101010101" pitchFamily="1" charset="-122"/>
              </a:rPr>
              <a:t>6.1 </a:t>
            </a:r>
            <a:r>
              <a:rPr lang="zh-CN" altLang="en-US" sz="304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2280" dirty="0"/>
              <a:t>解的基本概念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348627" indent="-348627"/>
                <a:r>
                  <a:rPr lang="zh-CN" altLang="en-US" sz="2660" dirty="0">
                    <a:latin typeface="隶书" pitchFamily="1" charset="-122"/>
                    <a:ea typeface="隶书" pitchFamily="1" charset="-122"/>
                  </a:rPr>
                  <a:t>可行解</a:t>
                </a:r>
                <a:r>
                  <a:rPr lang="en-US" altLang="zh-CN" sz="2660" dirty="0">
                    <a:latin typeface="隶书" pitchFamily="1" charset="-122"/>
                    <a:ea typeface="隶书" pitchFamily="1" charset="-122"/>
                  </a:rPr>
                  <a:t>(Feasible solution</a:t>
                </a:r>
                <a14:m>
                  <m:oMath xmlns:m="http://schemas.openxmlformats.org/officeDocument/2006/math">
                    <m:r>
                      <a:rPr lang="en-US" altLang="zh-CN" sz="2660" i="1" dirty="0">
                        <a:latin typeface="Cambria Math"/>
                        <a:ea typeface="隶书" pitchFamily="1" charset="-122"/>
                      </a:rPr>
                      <m:t>)</m:t>
                    </m:r>
                  </m:oMath>
                </a14:m>
                <a:r>
                  <a:rPr lang="zh-CN" altLang="en-US" sz="2660" dirty="0">
                    <a:latin typeface="Cambria Math"/>
                    <a:ea typeface="隶书" pitchFamily="1" charset="-122"/>
                  </a:rPr>
                  <a:t>有时也称为可行域</a:t>
                </a:r>
                <a:endParaRPr lang="en-US" altLang="zh-CN" sz="2660" dirty="0">
                  <a:latin typeface="Cambria Math"/>
                  <a:ea typeface="隶书" pitchFamily="1" charset="-122"/>
                </a:endParaRPr>
              </a:p>
              <a:p>
                <a:pPr marL="715140" lvl="1" indent="-348627"/>
                <a14:m>
                  <m:oMath xmlns:m="http://schemas.openxmlformats.org/officeDocument/2006/math">
                    <m:r>
                      <a:rPr lang="en-US" altLang="zh-CN" sz="2280" i="1" dirty="0">
                        <a:latin typeface="Cambria Math"/>
                        <a:ea typeface="隶书" pitchFamily="1" charset="-122"/>
                      </a:rPr>
                      <m:t>{</m:t>
                    </m:r>
                    <m:r>
                      <a:rPr lang="en-US" altLang="zh-CN" sz="2280" i="1" dirty="0">
                        <a:latin typeface="Cambria Math"/>
                        <a:ea typeface="隶书" pitchFamily="1" charset="-122"/>
                      </a:rPr>
                      <m:t>𝑥</m:t>
                    </m:r>
                    <m:r>
                      <a:rPr lang="en-US" altLang="zh-CN" sz="2280" i="1" dirty="0">
                        <a:latin typeface="Cambria Math"/>
                        <a:ea typeface="隶书" pitchFamily="1" charset="-122"/>
                      </a:rPr>
                      <m:t> | </m:t>
                    </m:r>
                    <m:r>
                      <a:rPr lang="en-US" altLang="zh-CN" sz="2280" i="1" dirty="0">
                        <a:latin typeface="Cambria Math"/>
                        <a:ea typeface="隶书" pitchFamily="1" charset="-122"/>
                      </a:rPr>
                      <m:t>𝐴𝑥</m:t>
                    </m:r>
                    <m:r>
                      <a:rPr lang="en-US" altLang="zh-CN" sz="2280" i="1" dirty="0">
                        <a:latin typeface="Cambria Math"/>
                        <a:ea typeface="隶书" pitchFamily="1" charset="-122"/>
                      </a:rPr>
                      <m:t> = </m:t>
                    </m:r>
                    <m:r>
                      <a:rPr lang="en-US" altLang="zh-CN" sz="2280" i="1" dirty="0">
                        <a:latin typeface="Cambria Math"/>
                        <a:ea typeface="隶书" pitchFamily="1" charset="-122"/>
                      </a:rPr>
                      <m:t>𝑏</m:t>
                    </m:r>
                    <m:r>
                      <a:rPr lang="en-US" altLang="zh-CN" sz="2280" i="1" dirty="0">
                        <a:latin typeface="Cambria Math"/>
                        <a:ea typeface="隶书" pitchFamily="1" charset="-122"/>
                      </a:rPr>
                      <m:t>, </m:t>
                    </m:r>
                    <m:r>
                      <a:rPr lang="en-US" altLang="zh-CN" sz="2280" i="1" dirty="0">
                        <a:latin typeface="Cambria Math"/>
                        <a:ea typeface="隶书" pitchFamily="1" charset="-122"/>
                      </a:rPr>
                      <m:t>𝑥</m:t>
                    </m:r>
                    <m:r>
                      <a:rPr lang="en-US" altLang="zh-CN" sz="2280" i="1" dirty="0">
                        <a:latin typeface="Cambria Math"/>
                        <a:ea typeface="隶书" pitchFamily="1" charset="-122"/>
                      </a:rPr>
                      <m:t>≥0}</m:t>
                    </m:r>
                  </m:oMath>
                </a14:m>
                <a:endParaRPr lang="en-US" altLang="zh-CN" sz="2280" dirty="0">
                  <a:latin typeface="隶书" pitchFamily="1" charset="-122"/>
                  <a:ea typeface="隶书" pitchFamily="1" charset="-122"/>
                </a:endParaRPr>
              </a:p>
              <a:p>
                <a:pPr marL="348627" indent="-348627"/>
                <a:r>
                  <a:rPr lang="zh-CN" altLang="en-US" sz="2660" dirty="0">
                    <a:latin typeface="隶书" pitchFamily="1" charset="-122"/>
                    <a:ea typeface="隶书" pitchFamily="1" charset="-122"/>
                  </a:rPr>
                  <a:t>最优解</a:t>
                </a:r>
                <a:r>
                  <a:rPr lang="en-US" altLang="zh-CN" sz="2660" dirty="0">
                    <a:latin typeface="隶书" pitchFamily="1" charset="-122"/>
                    <a:ea typeface="隶书" pitchFamily="1" charset="-122"/>
                  </a:rPr>
                  <a:t>:</a:t>
                </a:r>
                <a:r>
                  <a:rPr lang="zh-CN" altLang="en-US" sz="2660" dirty="0">
                    <a:latin typeface="隶书" pitchFamily="1" charset="-122"/>
                    <a:ea typeface="隶书" pitchFamily="1" charset="-122"/>
                  </a:rPr>
                  <a:t>使目标函数取最优的可行解</a:t>
                </a:r>
                <a:endParaRPr lang="en-US" altLang="zh-CN" sz="2660" dirty="0">
                  <a:latin typeface="隶书" pitchFamily="1" charset="-122"/>
                  <a:ea typeface="隶书" pitchFamily="1" charset="-122"/>
                </a:endParaRPr>
              </a:p>
              <a:p>
                <a:pPr marL="348627" indent="-348627"/>
                <a:r>
                  <a:rPr lang="zh-CN" altLang="en-US" sz="2660" dirty="0">
                    <a:latin typeface="隶书" pitchFamily="1" charset="-122"/>
                    <a:ea typeface="隶书" pitchFamily="1" charset="-122"/>
                  </a:rPr>
                  <a:t>基</a:t>
                </a:r>
                <a:r>
                  <a:rPr lang="en-US" altLang="zh-CN" sz="2660" dirty="0">
                    <a:latin typeface="隶书" pitchFamily="1" charset="-122"/>
                    <a:ea typeface="隶书" pitchFamily="1" charset="-122"/>
                  </a:rPr>
                  <a:t>(basis)</a:t>
                </a:r>
                <a:r>
                  <a:rPr lang="zh-CN" altLang="en-US" sz="2660" dirty="0">
                    <a:latin typeface="隶书" pitchFamily="1" charset="-122"/>
                    <a:ea typeface="隶书" pitchFamily="1" charset="-122"/>
                  </a:rPr>
                  <a:t>，基变量</a:t>
                </a:r>
                <a:r>
                  <a:rPr lang="en-US" altLang="zh-CN" sz="2660" dirty="0">
                    <a:latin typeface="隶书" pitchFamily="1" charset="-122"/>
                    <a:ea typeface="隶书" pitchFamily="1" charset="-122"/>
                  </a:rPr>
                  <a:t>(basic Var.)</a:t>
                </a:r>
                <a:r>
                  <a:rPr lang="zh-CN" altLang="en-US" sz="2660" dirty="0">
                    <a:latin typeface="隶书" pitchFamily="1" charset="-122"/>
                    <a:ea typeface="隶书" pitchFamily="1" charset="-122"/>
                  </a:rPr>
                  <a:t>，非基变量</a:t>
                </a:r>
                <a:r>
                  <a:rPr lang="en-US" altLang="zh-CN" sz="2660" dirty="0">
                    <a:latin typeface="隶书" pitchFamily="1" charset="-122"/>
                    <a:ea typeface="隶书" pitchFamily="1" charset="-122"/>
                  </a:rPr>
                  <a:t>(non-basic var.)</a:t>
                </a:r>
              </a:p>
              <a:p>
                <a:pPr marL="715140" lvl="1" indent="-348627"/>
                <a:r>
                  <a:rPr lang="zh-CN" altLang="en-US" sz="2280" dirty="0">
                    <a:latin typeface="隶书" pitchFamily="1" charset="-122"/>
                    <a:ea typeface="隶书" pitchFamily="1" charset="-122"/>
                  </a:rPr>
                  <a:t>若</a:t>
                </a:r>
                <a14:m>
                  <m:oMath xmlns:m="http://schemas.openxmlformats.org/officeDocument/2006/math">
                    <m:r>
                      <a:rPr lang="en-US" altLang="zh-CN" sz="2280" i="1" dirty="0">
                        <a:latin typeface="Cambria Math"/>
                        <a:ea typeface="隶书" pitchFamily="1" charset="-122"/>
                      </a:rPr>
                      <m:t>𝐵</m:t>
                    </m:r>
                    <m:r>
                      <a:rPr lang="en-US" altLang="zh-CN" sz="2280" i="1" dirty="0">
                        <a:latin typeface="Cambria Math"/>
                        <a:ea typeface="隶书" pitchFamily="1" charset="-122"/>
                      </a:rPr>
                      <m:t>=[</m:t>
                    </m:r>
                    <m:sSub>
                      <m:sSubPr>
                        <m:ctrlPr>
                          <a:rPr lang="en-US" altLang="zh-CN" sz="2280" b="1"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𝑃</m:t>
                        </m:r>
                      </m:e>
                      <m:sub>
                        <m:r>
                          <a:rPr lang="en-US" altLang="zh-CN" sz="2280" i="1" dirty="0">
                            <a:latin typeface="Cambria Math"/>
                            <a:ea typeface="隶书" pitchFamily="1" charset="-122"/>
                          </a:rPr>
                          <m:t>1</m:t>
                        </m:r>
                      </m:sub>
                    </m:sSub>
                    <m:r>
                      <a:rPr lang="en-US" altLang="zh-CN" sz="2280" i="1" dirty="0">
                        <a:latin typeface="Cambria Math"/>
                        <a:ea typeface="隶书" pitchFamily="1" charset="-122"/>
                      </a:rPr>
                      <m:t> </m:t>
                    </m:r>
                    <m:sSub>
                      <m:sSubPr>
                        <m:ctrlPr>
                          <a:rPr lang="en-US" altLang="zh-CN" sz="2280" b="1"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𝑃</m:t>
                        </m:r>
                      </m:e>
                      <m:sub>
                        <m:r>
                          <a:rPr lang="en-US" altLang="zh-CN" sz="2280" i="1" dirty="0">
                            <a:latin typeface="Cambria Math"/>
                            <a:ea typeface="隶书" pitchFamily="1" charset="-122"/>
                          </a:rPr>
                          <m:t>2</m:t>
                        </m:r>
                      </m:sub>
                    </m:sSub>
                    <m:r>
                      <a:rPr lang="en-US" altLang="zh-CN" sz="2280" i="1" dirty="0">
                        <a:latin typeface="Cambria Math"/>
                        <a:ea typeface="隶书" pitchFamily="1" charset="-122"/>
                      </a:rPr>
                      <m:t> … </m:t>
                    </m:r>
                    <m:sSub>
                      <m:sSubPr>
                        <m:ctrlPr>
                          <a:rPr lang="en-US" altLang="zh-CN" sz="2280" b="1"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𝑃</m:t>
                        </m:r>
                      </m:e>
                      <m:sub>
                        <m:r>
                          <a:rPr lang="en-US" altLang="zh-CN" sz="2280" i="1" dirty="0">
                            <a:latin typeface="Cambria Math"/>
                            <a:ea typeface="隶书" pitchFamily="1" charset="-122"/>
                          </a:rPr>
                          <m:t>𝑚</m:t>
                        </m:r>
                      </m:sub>
                    </m:sSub>
                    <m:r>
                      <a:rPr lang="en-US" altLang="zh-CN" sz="2280" i="1" dirty="0">
                        <a:latin typeface="Cambria Math"/>
                        <a:ea typeface="隶书" pitchFamily="1" charset="-122"/>
                      </a:rPr>
                      <m:t>]</m:t>
                    </m:r>
                  </m:oMath>
                </a14:m>
                <a:r>
                  <a:rPr lang="zh-CN" altLang="en-US" sz="2280" dirty="0">
                    <a:latin typeface="隶书" pitchFamily="1" charset="-122"/>
                    <a:ea typeface="隶书" pitchFamily="1" charset="-122"/>
                  </a:rPr>
                  <a:t>为</a:t>
                </a:r>
                <a14:m>
                  <m:oMath xmlns:m="http://schemas.openxmlformats.org/officeDocument/2006/math">
                    <m:r>
                      <a:rPr lang="en-US" altLang="zh-CN" sz="2280" i="1" dirty="0">
                        <a:latin typeface="Cambria Math"/>
                        <a:ea typeface="隶书" pitchFamily="1" charset="-122"/>
                      </a:rPr>
                      <m:t>𝐴</m:t>
                    </m:r>
                  </m:oMath>
                </a14:m>
                <a:r>
                  <a:rPr lang="zh-CN" altLang="en-US" sz="2280" dirty="0">
                    <a:latin typeface="隶书" pitchFamily="1" charset="-122"/>
                    <a:ea typeface="隶书" pitchFamily="1" charset="-122"/>
                  </a:rPr>
                  <a:t>的一个</a:t>
                </a:r>
                <a14:m>
                  <m:oMath xmlns:m="http://schemas.openxmlformats.org/officeDocument/2006/math">
                    <m:r>
                      <a:rPr lang="en-US" altLang="zh-CN" sz="2280" i="1" dirty="0">
                        <a:latin typeface="Cambria Math"/>
                        <a:ea typeface="隶书" pitchFamily="1" charset="-122"/>
                      </a:rPr>
                      <m:t>𝑚</m:t>
                    </m:r>
                  </m:oMath>
                </a14:m>
                <a:r>
                  <a:rPr lang="zh-CN" altLang="en-US" sz="2280" dirty="0">
                    <a:latin typeface="隶书" pitchFamily="1" charset="-122"/>
                    <a:ea typeface="隶书" pitchFamily="1" charset="-122"/>
                  </a:rPr>
                  <a:t>阶可逆矩阵，</a:t>
                </a:r>
                <a14:m>
                  <m:oMath xmlns:m="http://schemas.openxmlformats.org/officeDocument/2006/math">
                    <m:r>
                      <a:rPr lang="en-US" altLang="zh-CN" sz="2280" i="1" dirty="0">
                        <a:latin typeface="Cambria Math"/>
                        <a:ea typeface="隶书" pitchFamily="1" charset="-122"/>
                      </a:rPr>
                      <m:t>𝐴</m:t>
                    </m:r>
                    <m:r>
                      <a:rPr lang="en-US" altLang="zh-CN" sz="2280" i="1" dirty="0">
                        <a:latin typeface="Cambria Math"/>
                        <a:ea typeface="隶书" pitchFamily="1" charset="-122"/>
                      </a:rPr>
                      <m:t>=</m:t>
                    </m:r>
                    <m:d>
                      <m:dPr>
                        <m:begChr m:val="["/>
                        <m:endChr m:val="]"/>
                        <m:ctrlPr>
                          <a:rPr lang="en-US" altLang="zh-CN" sz="2280" i="1" dirty="0">
                            <a:latin typeface="Cambria Math" panose="02040503050406030204" pitchFamily="18" charset="0"/>
                            <a:ea typeface="隶书" pitchFamily="1" charset="-122"/>
                          </a:rPr>
                        </m:ctrlPr>
                      </m:dPr>
                      <m:e>
                        <m:r>
                          <a:rPr lang="en-US" altLang="zh-CN" sz="2280" i="1" dirty="0">
                            <a:latin typeface="Cambria Math"/>
                            <a:ea typeface="隶书" pitchFamily="1" charset="-122"/>
                          </a:rPr>
                          <m:t>𝐵</m:t>
                        </m:r>
                        <m:r>
                          <a:rPr lang="en-US" altLang="zh-CN" sz="2280" i="1" dirty="0">
                            <a:latin typeface="Cambria Math"/>
                            <a:ea typeface="隶书" pitchFamily="1" charset="-122"/>
                          </a:rPr>
                          <m:t> </m:t>
                        </m:r>
                        <m:r>
                          <a:rPr lang="en-US" altLang="zh-CN" sz="2280" i="1" dirty="0">
                            <a:latin typeface="Cambria Math"/>
                            <a:ea typeface="隶书" pitchFamily="1" charset="-122"/>
                          </a:rPr>
                          <m:t>𝑁</m:t>
                        </m:r>
                      </m:e>
                    </m:d>
                    <m:r>
                      <a:rPr lang="en-US" altLang="zh-CN" sz="2280" i="1" dirty="0">
                        <a:latin typeface="Cambria Math"/>
                        <a:ea typeface="隶书" pitchFamily="1" charset="-122"/>
                      </a:rPr>
                      <m:t>,</m:t>
                    </m:r>
                    <m:r>
                      <a:rPr lang="en-US" altLang="zh-CN" sz="2280" b="1" i="1" dirty="0">
                        <a:latin typeface="Cambria Math"/>
                        <a:ea typeface="隶书" pitchFamily="1" charset="-122"/>
                      </a:rPr>
                      <m:t> </m:t>
                    </m:r>
                    <m:r>
                      <a:rPr lang="en-US" altLang="zh-CN" sz="2280" i="1" dirty="0">
                        <a:latin typeface="Cambria Math"/>
                        <a:ea typeface="隶书" pitchFamily="1" charset="-122"/>
                      </a:rPr>
                      <m:t>𝒙</m:t>
                    </m:r>
                    <m:r>
                      <a:rPr lang="en-US" altLang="zh-CN" sz="2280" i="1" dirty="0">
                        <a:latin typeface="Cambria Math"/>
                        <a:ea typeface="隶书" pitchFamily="1" charset="-122"/>
                      </a:rPr>
                      <m:t>=</m:t>
                    </m:r>
                    <m:sSup>
                      <m:sSupPr>
                        <m:ctrlPr>
                          <a:rPr lang="en-US" altLang="zh-CN" sz="2280" i="1" dirty="0">
                            <a:latin typeface="Cambria Math" panose="02040503050406030204" pitchFamily="18" charset="0"/>
                            <a:ea typeface="隶书" pitchFamily="1" charset="-122"/>
                          </a:rPr>
                        </m:ctrlPr>
                      </m:sSupPr>
                      <m:e>
                        <m:d>
                          <m:dPr>
                            <m:begChr m:val="["/>
                            <m:endChr m:val="]"/>
                            <m:ctrlPr>
                              <a:rPr lang="en-US" altLang="zh-CN" sz="2280" i="1" dirty="0">
                                <a:latin typeface="Cambria Math" panose="02040503050406030204" pitchFamily="18" charset="0"/>
                                <a:ea typeface="隶书" pitchFamily="1" charset="-122"/>
                              </a:rPr>
                            </m:ctrlPr>
                          </m:dPr>
                          <m:e>
                            <m:sSub>
                              <m:sSubPr>
                                <m:ctrlPr>
                                  <a:rPr lang="en-US" altLang="zh-CN" sz="2280"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𝒙</m:t>
                                </m:r>
                              </m:e>
                              <m:sub>
                                <m:r>
                                  <a:rPr lang="en-US" altLang="zh-CN" sz="2280" i="1" dirty="0">
                                    <a:latin typeface="Cambria Math"/>
                                    <a:ea typeface="隶书" pitchFamily="1" charset="-122"/>
                                  </a:rPr>
                                  <m:t>𝑩</m:t>
                                </m:r>
                              </m:sub>
                            </m:sSub>
                            <m:r>
                              <a:rPr lang="en-US" altLang="zh-CN" sz="2280" i="1" dirty="0">
                                <a:latin typeface="Cambria Math"/>
                                <a:ea typeface="隶书" pitchFamily="1" charset="-122"/>
                              </a:rPr>
                              <m:t> </m:t>
                            </m:r>
                            <m:sSub>
                              <m:sSubPr>
                                <m:ctrlPr>
                                  <a:rPr lang="en-US" altLang="zh-CN" sz="2280"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𝒙</m:t>
                                </m:r>
                              </m:e>
                              <m:sub>
                                <m:r>
                                  <a:rPr lang="en-US" altLang="zh-CN" sz="2280" i="1" dirty="0">
                                    <a:latin typeface="Cambria Math"/>
                                    <a:ea typeface="隶书" pitchFamily="1" charset="-122"/>
                                  </a:rPr>
                                  <m:t>𝑵</m:t>
                                </m:r>
                              </m:sub>
                            </m:sSub>
                          </m:e>
                        </m:d>
                      </m:e>
                      <m:sup>
                        <m:r>
                          <a:rPr lang="en-US" altLang="zh-CN" sz="2280" i="1" dirty="0">
                            <a:latin typeface="Cambria Math"/>
                            <a:ea typeface="隶书" pitchFamily="1" charset="-122"/>
                          </a:rPr>
                          <m:t>𝑻</m:t>
                        </m:r>
                      </m:sup>
                    </m:sSup>
                  </m:oMath>
                </a14:m>
                <a:r>
                  <a:rPr lang="en-US" altLang="zh-CN" sz="2280" dirty="0">
                    <a:latin typeface="隶书" pitchFamily="1" charset="-122"/>
                    <a:ea typeface="隶书" pitchFamily="1" charset="-122"/>
                  </a:rPr>
                  <a:t>,</a:t>
                </a:r>
                <a:r>
                  <a:rPr lang="zh-CN" altLang="en-US" sz="2280" dirty="0">
                    <a:latin typeface="隶书" pitchFamily="1" charset="-122"/>
                    <a:ea typeface="隶书" pitchFamily="1" charset="-122"/>
                  </a:rPr>
                  <a:t>则称</a:t>
                </a:r>
                <a14:m>
                  <m:oMath xmlns:m="http://schemas.openxmlformats.org/officeDocument/2006/math">
                    <m:r>
                      <a:rPr lang="en-US" altLang="zh-CN" sz="2280" i="1" dirty="0">
                        <a:latin typeface="Cambria Math"/>
                        <a:ea typeface="隶书" pitchFamily="1" charset="-122"/>
                      </a:rPr>
                      <m:t>𝐵</m:t>
                    </m:r>
                  </m:oMath>
                </a14:m>
                <a:r>
                  <a:rPr lang="zh-CN" altLang="en-US" sz="2280" dirty="0">
                    <a:latin typeface="隶书" pitchFamily="1" charset="-122"/>
                    <a:ea typeface="隶书" pitchFamily="1" charset="-122"/>
                  </a:rPr>
                  <a:t>为一个基或基矩阵，对应</a:t>
                </a:r>
                <a14:m>
                  <m:oMath xmlns:m="http://schemas.openxmlformats.org/officeDocument/2006/math">
                    <m:sSub>
                      <m:sSubPr>
                        <m:ctrlPr>
                          <a:rPr lang="en-US" altLang="zh-CN" sz="2280" b="1" i="1" dirty="0">
                            <a:latin typeface="Cambria Math" panose="02040503050406030204" pitchFamily="18" charset="0"/>
                            <a:ea typeface="隶书" pitchFamily="1" charset="-122"/>
                          </a:rPr>
                        </m:ctrlPr>
                      </m:sSubPr>
                      <m:e>
                        <m:sSub>
                          <m:sSubPr>
                            <m:ctrlPr>
                              <a:rPr lang="en-US" altLang="zh-CN" sz="2280"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𝒙</m:t>
                            </m:r>
                          </m:e>
                          <m:sub>
                            <m:r>
                              <a:rPr lang="en-US" altLang="zh-CN" sz="2280" i="1" dirty="0">
                                <a:latin typeface="Cambria Math"/>
                                <a:ea typeface="隶书" pitchFamily="1" charset="-122"/>
                              </a:rPr>
                              <m:t>𝑩</m:t>
                            </m:r>
                          </m:sub>
                        </m:sSub>
                        <m:r>
                          <a:rPr lang="zh-CN" altLang="en-US" sz="2280" b="1" i="1" dirty="0">
                            <a:latin typeface="Cambria Math"/>
                            <a:ea typeface="隶书" pitchFamily="1" charset="-122"/>
                          </a:rPr>
                          <m:t>：</m:t>
                        </m:r>
                        <m:r>
                          <a:rPr lang="en-US" altLang="zh-CN" sz="2280" i="1" dirty="0">
                            <a:latin typeface="Cambria Math"/>
                            <a:ea typeface="隶书" pitchFamily="1" charset="-122"/>
                          </a:rPr>
                          <m:t>𝑥</m:t>
                        </m:r>
                      </m:e>
                      <m:sub>
                        <m:r>
                          <a:rPr lang="en-US" altLang="zh-CN" sz="2280" i="1" dirty="0">
                            <a:latin typeface="Cambria Math"/>
                            <a:ea typeface="隶书" pitchFamily="1" charset="-122"/>
                          </a:rPr>
                          <m:t>1</m:t>
                        </m:r>
                      </m:sub>
                    </m:sSub>
                    <m:r>
                      <a:rPr lang="en-US" altLang="zh-CN" sz="2280" i="1" dirty="0">
                        <a:latin typeface="Cambria Math"/>
                        <a:ea typeface="隶书" pitchFamily="1" charset="-122"/>
                      </a:rPr>
                      <m:t>,</m:t>
                    </m:r>
                    <m:r>
                      <a:rPr lang="en-US" altLang="zh-CN" sz="2280" b="1" i="1" dirty="0">
                        <a:latin typeface="Cambria Math"/>
                        <a:ea typeface="隶书" pitchFamily="1" charset="-122"/>
                      </a:rPr>
                      <m:t>⋯</m:t>
                    </m:r>
                    <m:r>
                      <a:rPr lang="en-US" altLang="zh-CN" sz="2280" i="1" dirty="0">
                        <a:latin typeface="Cambria Math"/>
                        <a:ea typeface="隶书" pitchFamily="1" charset="-122"/>
                      </a:rPr>
                      <m:t>, </m:t>
                    </m:r>
                    <m:sSub>
                      <m:sSubPr>
                        <m:ctrlPr>
                          <a:rPr lang="en-US" altLang="zh-CN" sz="2280" b="1" i="1" dirty="0">
                            <a:latin typeface="Cambria Math" panose="02040503050406030204" pitchFamily="18" charset="0"/>
                            <a:ea typeface="隶书" pitchFamily="1" charset="-122"/>
                          </a:rPr>
                        </m:ctrlPr>
                      </m:sSubPr>
                      <m:e>
                        <m:r>
                          <a:rPr lang="en-US" altLang="zh-CN" sz="2280" i="1" dirty="0" err="1">
                            <a:latin typeface="Cambria Math"/>
                            <a:ea typeface="隶书" pitchFamily="1" charset="-122"/>
                          </a:rPr>
                          <m:t>𝑥</m:t>
                        </m:r>
                      </m:e>
                      <m:sub>
                        <m:r>
                          <a:rPr lang="en-US" altLang="zh-CN" sz="2280" i="1" dirty="0" err="1">
                            <a:latin typeface="Cambria Math"/>
                            <a:ea typeface="隶书" pitchFamily="1" charset="-122"/>
                          </a:rPr>
                          <m:t>𝑚</m:t>
                        </m:r>
                      </m:sub>
                    </m:sSub>
                  </m:oMath>
                </a14:m>
                <a:r>
                  <a:rPr lang="zh-CN" altLang="en-US" sz="2280" dirty="0">
                    <a:latin typeface="隶书" pitchFamily="1" charset="-122"/>
                    <a:ea typeface="隶书" pitchFamily="1" charset="-122"/>
                  </a:rPr>
                  <a:t>称为基变量，剩余的</a:t>
                </a:r>
                <a14:m>
                  <m:oMath xmlns:m="http://schemas.openxmlformats.org/officeDocument/2006/math">
                    <m:sSub>
                      <m:sSubPr>
                        <m:ctrlPr>
                          <a:rPr lang="en-US" altLang="zh-CN" sz="2280" i="1" dirty="0">
                            <a:latin typeface="Cambria Math" panose="02040503050406030204" pitchFamily="18" charset="0"/>
                            <a:ea typeface="隶书" pitchFamily="1" charset="-122"/>
                          </a:rPr>
                        </m:ctrlPr>
                      </m:sSubPr>
                      <m:e>
                        <m:r>
                          <a:rPr lang="en-US" altLang="zh-CN" sz="2280" i="1" dirty="0">
                            <a:latin typeface="Cambria Math"/>
                            <a:ea typeface="隶书" pitchFamily="1" charset="-122"/>
                          </a:rPr>
                          <m:t>𝒙</m:t>
                        </m:r>
                      </m:e>
                      <m:sub>
                        <m:r>
                          <a:rPr lang="en-US" altLang="zh-CN" sz="2280" i="1" dirty="0">
                            <a:latin typeface="Cambria Math"/>
                            <a:ea typeface="隶书" pitchFamily="1" charset="-122"/>
                          </a:rPr>
                          <m:t>𝑵</m:t>
                        </m:r>
                      </m:sub>
                    </m:sSub>
                    <m:r>
                      <a:rPr lang="zh-CN" altLang="en-US" sz="2280" b="1" i="1" dirty="0">
                        <a:latin typeface="Cambria Math"/>
                        <a:ea typeface="隶书" pitchFamily="1" charset="-122"/>
                      </a:rPr>
                      <m:t>：</m:t>
                    </m:r>
                    <m:r>
                      <a:rPr lang="en-US" altLang="zh-CN" sz="2280" i="1" dirty="0">
                        <a:latin typeface="Cambria Math"/>
                        <a:ea typeface="隶书" pitchFamily="1" charset="-122"/>
                      </a:rPr>
                      <m:t>𝑛</m:t>
                    </m:r>
                    <m:r>
                      <a:rPr lang="en-US" altLang="zh-CN" sz="2280" i="1" dirty="0">
                        <a:latin typeface="Cambria Math"/>
                        <a:ea typeface="隶书" pitchFamily="1" charset="-122"/>
                      </a:rPr>
                      <m:t>−</m:t>
                    </m:r>
                    <m:r>
                      <a:rPr lang="en-US" altLang="zh-CN" sz="2280" i="1" dirty="0">
                        <a:latin typeface="Cambria Math"/>
                        <a:ea typeface="隶书" pitchFamily="1" charset="-122"/>
                      </a:rPr>
                      <m:t>𝑚</m:t>
                    </m:r>
                  </m:oMath>
                </a14:m>
                <a:r>
                  <a:rPr lang="zh-CN" altLang="en-US" sz="2280" dirty="0">
                    <a:latin typeface="隶书" pitchFamily="1" charset="-122"/>
                    <a:ea typeface="隶书" pitchFamily="1" charset="-122"/>
                  </a:rPr>
                  <a:t>个变量称为非基变量。</a:t>
                </a:r>
                <a:endParaRPr lang="en-US" altLang="zh-CN" sz="2280" dirty="0">
                  <a:latin typeface="隶书" pitchFamily="1" charset="-122"/>
                  <a:ea typeface="隶书" pitchFamily="1" charset="-122"/>
                </a:endParaRPr>
              </a:p>
              <a:p>
                <a:pPr marL="348627" indent="-348627"/>
                <a:r>
                  <a:rPr lang="zh-CN" altLang="en-US" sz="2660" dirty="0">
                    <a:latin typeface="隶书" pitchFamily="1" charset="-122"/>
                    <a:ea typeface="隶书" pitchFamily="1" charset="-122"/>
                  </a:rPr>
                  <a:t>基本解</a:t>
                </a:r>
                <a:r>
                  <a:rPr lang="en-US" altLang="zh-CN" sz="2660" dirty="0">
                    <a:latin typeface="隶书" pitchFamily="1" charset="-122"/>
                    <a:ea typeface="隶书" pitchFamily="1" charset="-122"/>
                  </a:rPr>
                  <a:t>:</a:t>
                </a:r>
                <a:r>
                  <a:rPr lang="zh-CN" altLang="en-US" sz="2660" dirty="0">
                    <a:latin typeface="隶书" pitchFamily="1" charset="-122"/>
                    <a:ea typeface="隶书" pitchFamily="1" charset="-122"/>
                  </a:rPr>
                  <a:t>非基变量为</a:t>
                </a:r>
                <a:r>
                  <a:rPr lang="en-US" altLang="zh-CN" sz="2660" dirty="0">
                    <a:latin typeface="隶书" pitchFamily="1" charset="-122"/>
                    <a:ea typeface="隶书" pitchFamily="1" charset="-122"/>
                  </a:rPr>
                  <a:t>0</a:t>
                </a:r>
                <a:r>
                  <a:rPr lang="zh-CN" altLang="en-US" sz="2660" dirty="0">
                    <a:latin typeface="隶书" pitchFamily="1" charset="-122"/>
                    <a:ea typeface="隶书" pitchFamily="1" charset="-122"/>
                  </a:rPr>
                  <a:t>时，满足约束</a:t>
                </a:r>
                <a14:m>
                  <m:oMath xmlns:m="http://schemas.openxmlformats.org/officeDocument/2006/math">
                    <m:r>
                      <a:rPr lang="en-US" altLang="zh-CN" sz="2660" i="1" dirty="0">
                        <a:latin typeface="Cambria Math"/>
                        <a:ea typeface="隶书" pitchFamily="1" charset="-122"/>
                      </a:rPr>
                      <m:t>𝐴𝑥</m:t>
                    </m:r>
                    <m:r>
                      <a:rPr lang="en-US" altLang="zh-CN" sz="2660" i="1" dirty="0">
                        <a:latin typeface="Cambria Math"/>
                        <a:ea typeface="隶书" pitchFamily="1" charset="-122"/>
                      </a:rPr>
                      <m:t>=</m:t>
                    </m:r>
                    <m:r>
                      <a:rPr lang="en-US" altLang="zh-CN" sz="2660" i="1" dirty="0">
                        <a:latin typeface="Cambria Math"/>
                        <a:ea typeface="隶书" pitchFamily="1" charset="-122"/>
                      </a:rPr>
                      <m:t>𝑏</m:t>
                    </m:r>
                  </m:oMath>
                </a14:m>
                <a:r>
                  <a:rPr lang="zh-CN" altLang="en-US" sz="2660" dirty="0">
                    <a:latin typeface="隶书" pitchFamily="1" charset="-122"/>
                    <a:ea typeface="隶书" pitchFamily="1" charset="-122"/>
                  </a:rPr>
                  <a:t>的解</a:t>
                </a:r>
                <a:endParaRPr lang="en-US" altLang="zh-CN" sz="2660" dirty="0">
                  <a:latin typeface="隶书" pitchFamily="1" charset="-122"/>
                  <a:ea typeface="隶书" pitchFamily="1" charset="-122"/>
                </a:endParaRPr>
              </a:p>
              <a:p>
                <a:pPr marL="715140" lvl="1" indent="-348627"/>
                <a:r>
                  <a:rPr lang="zh-CN" altLang="en-US" sz="1900" dirty="0">
                    <a:solidFill>
                      <a:srgbClr val="0000FF"/>
                    </a:solidFill>
                    <a:latin typeface="隶书" pitchFamily="1" charset="-122"/>
                    <a:ea typeface="隶书" pitchFamily="1" charset="-122"/>
                  </a:rPr>
                  <a:t>基本解至少有</a:t>
                </a:r>
                <a14:m>
                  <m:oMath xmlns:m="http://schemas.openxmlformats.org/officeDocument/2006/math">
                    <m:r>
                      <a:rPr lang="en-US" altLang="zh-CN" sz="1900" i="1" dirty="0">
                        <a:solidFill>
                          <a:srgbClr val="0000FF"/>
                        </a:solidFill>
                        <a:latin typeface="Cambria Math"/>
                        <a:ea typeface="隶书" pitchFamily="1" charset="-122"/>
                      </a:rPr>
                      <m:t>𝑛</m:t>
                    </m:r>
                    <m:r>
                      <a:rPr lang="en-US" altLang="zh-CN" sz="1900" i="1" dirty="0">
                        <a:solidFill>
                          <a:srgbClr val="0000FF"/>
                        </a:solidFill>
                        <a:latin typeface="Cambria Math"/>
                        <a:ea typeface="隶书" pitchFamily="1" charset="-122"/>
                      </a:rPr>
                      <m:t>−</m:t>
                    </m:r>
                    <m:r>
                      <a:rPr lang="en-US" altLang="zh-CN" sz="1900" i="1" dirty="0">
                        <a:solidFill>
                          <a:srgbClr val="0000FF"/>
                        </a:solidFill>
                        <a:latin typeface="Cambria Math"/>
                        <a:ea typeface="隶书" pitchFamily="1" charset="-122"/>
                      </a:rPr>
                      <m:t>𝑚</m:t>
                    </m:r>
                  </m:oMath>
                </a14:m>
                <a:r>
                  <a:rPr lang="zh-CN" altLang="en-US" sz="1900" dirty="0">
                    <a:solidFill>
                      <a:srgbClr val="0000FF"/>
                    </a:solidFill>
                    <a:latin typeface="隶书" pitchFamily="1" charset="-122"/>
                    <a:ea typeface="隶书" pitchFamily="1" charset="-122"/>
                  </a:rPr>
                  <a:t>个分量为</a:t>
                </a:r>
                <a:r>
                  <a:rPr lang="en-US" altLang="zh-CN" sz="1900" dirty="0">
                    <a:solidFill>
                      <a:srgbClr val="0000FF"/>
                    </a:solidFill>
                    <a:latin typeface="隶书" pitchFamily="1" charset="-122"/>
                    <a:ea typeface="隶书" pitchFamily="1" charset="-122"/>
                  </a:rPr>
                  <a:t>0</a:t>
                </a:r>
                <a:r>
                  <a:rPr lang="zh-CN" altLang="en-US" sz="1900" dirty="0">
                    <a:solidFill>
                      <a:srgbClr val="0000FF"/>
                    </a:solidFill>
                    <a:latin typeface="隶书" pitchFamily="1" charset="-122"/>
                    <a:ea typeface="隶书" pitchFamily="1" charset="-122"/>
                  </a:rPr>
                  <a:t>，至多有</a:t>
                </a:r>
                <a14:m>
                  <m:oMath xmlns:m="http://schemas.openxmlformats.org/officeDocument/2006/math">
                    <m:r>
                      <a:rPr lang="en-US" altLang="zh-CN" sz="1900" i="1" dirty="0">
                        <a:solidFill>
                          <a:srgbClr val="0000FF"/>
                        </a:solidFill>
                        <a:latin typeface="Cambria Math"/>
                        <a:ea typeface="隶书" pitchFamily="1" charset="-122"/>
                      </a:rPr>
                      <m:t>𝑚</m:t>
                    </m:r>
                  </m:oMath>
                </a14:m>
                <a:r>
                  <a:rPr lang="zh-CN" altLang="en-US" sz="1900" dirty="0">
                    <a:solidFill>
                      <a:srgbClr val="0000FF"/>
                    </a:solidFill>
                    <a:latin typeface="隶书" pitchFamily="1" charset="-122"/>
                    <a:ea typeface="隶书" pitchFamily="1" charset="-122"/>
                  </a:rPr>
                  <a:t>个非零分量</a:t>
                </a:r>
                <a:endParaRPr lang="en-US" altLang="zh-CN" sz="1900" dirty="0">
                  <a:solidFill>
                    <a:srgbClr val="0000FF"/>
                  </a:solidFill>
                  <a:latin typeface="隶书" pitchFamily="1" charset="-122"/>
                  <a:ea typeface="隶书" pitchFamily="1" charset="-122"/>
                </a:endParaRPr>
              </a:p>
              <a:p>
                <a:pPr marL="715140" lvl="1" indent="-348627"/>
                <a:r>
                  <a:rPr lang="zh-CN" altLang="en-US" sz="1900" dirty="0">
                    <a:solidFill>
                      <a:srgbClr val="0000FF"/>
                    </a:solidFill>
                    <a:latin typeface="隶书" pitchFamily="1" charset="-122"/>
                    <a:ea typeface="隶书" pitchFamily="1" charset="-122"/>
                  </a:rPr>
                  <a:t>非零分量的个数少于</a:t>
                </a:r>
                <a14:m>
                  <m:oMath xmlns:m="http://schemas.openxmlformats.org/officeDocument/2006/math">
                    <m:r>
                      <a:rPr lang="en-US" altLang="zh-CN" sz="1900" i="1" dirty="0">
                        <a:solidFill>
                          <a:srgbClr val="0000FF"/>
                        </a:solidFill>
                        <a:latin typeface="Cambria Math"/>
                        <a:ea typeface="隶书" pitchFamily="1" charset="-122"/>
                      </a:rPr>
                      <m:t>𝑚</m:t>
                    </m:r>
                  </m:oMath>
                </a14:m>
                <a:r>
                  <a:rPr lang="zh-CN" altLang="en-US" sz="1900" dirty="0">
                    <a:solidFill>
                      <a:srgbClr val="0000FF"/>
                    </a:solidFill>
                    <a:latin typeface="隶书" pitchFamily="1" charset="-122"/>
                    <a:ea typeface="隶书" pitchFamily="1" charset="-122"/>
                  </a:rPr>
                  <a:t>时，称为退化的基本解</a:t>
                </a:r>
                <a:endParaRPr lang="en-US" altLang="zh-CN" sz="1900" dirty="0">
                  <a:solidFill>
                    <a:srgbClr val="0000FF"/>
                  </a:solidFill>
                  <a:latin typeface="隶书" pitchFamily="1" charset="-122"/>
                  <a:ea typeface="隶书" pitchFamily="1" charset="-122"/>
                </a:endParaRPr>
              </a:p>
              <a:p>
                <a:pPr marL="715140" lvl="1" indent="-348627"/>
                <a:r>
                  <a:rPr lang="zh-CN" altLang="en-US" sz="1900" dirty="0">
                    <a:solidFill>
                      <a:srgbClr val="0000FF"/>
                    </a:solidFill>
                    <a:latin typeface="隶书" pitchFamily="1" charset="-122"/>
                    <a:ea typeface="隶书" pitchFamily="1" charset="-122"/>
                  </a:rPr>
                  <a:t>基本解的个数最多有</a:t>
                </a:r>
                <a14:m>
                  <m:oMath xmlns:m="http://schemas.openxmlformats.org/officeDocument/2006/math">
                    <m:r>
                      <a:rPr lang="en-US" altLang="zh-CN" sz="1900" i="1" dirty="0">
                        <a:solidFill>
                          <a:srgbClr val="0000FF"/>
                        </a:solidFill>
                        <a:latin typeface="Cambria Math"/>
                        <a:ea typeface="隶书" pitchFamily="1" charset="-122"/>
                      </a:rPr>
                      <m:t>𝐶</m:t>
                    </m:r>
                    <m:r>
                      <a:rPr lang="en-US" altLang="zh-CN" sz="1900" i="1" dirty="0">
                        <a:solidFill>
                          <a:srgbClr val="0000FF"/>
                        </a:solidFill>
                        <a:latin typeface="Cambria Math"/>
                        <a:ea typeface="隶书" pitchFamily="1" charset="-122"/>
                      </a:rPr>
                      <m:t>(</m:t>
                    </m:r>
                    <m:r>
                      <a:rPr lang="en-US" altLang="zh-CN" sz="1900" i="1" dirty="0" err="1">
                        <a:solidFill>
                          <a:srgbClr val="0000FF"/>
                        </a:solidFill>
                        <a:latin typeface="Cambria Math"/>
                        <a:ea typeface="隶书" pitchFamily="1" charset="-122"/>
                      </a:rPr>
                      <m:t>𝑛</m:t>
                    </m:r>
                    <m:r>
                      <a:rPr lang="en-US" altLang="zh-CN" sz="1900" i="1" dirty="0" err="1">
                        <a:solidFill>
                          <a:srgbClr val="0000FF"/>
                        </a:solidFill>
                        <a:latin typeface="Cambria Math"/>
                        <a:ea typeface="隶书" pitchFamily="1" charset="-122"/>
                      </a:rPr>
                      <m:t>,</m:t>
                    </m:r>
                    <m:r>
                      <a:rPr lang="en-US" altLang="zh-CN" sz="1900" i="1" dirty="0" err="1">
                        <a:solidFill>
                          <a:srgbClr val="0000FF"/>
                        </a:solidFill>
                        <a:latin typeface="Cambria Math"/>
                        <a:ea typeface="隶书" pitchFamily="1" charset="-122"/>
                      </a:rPr>
                      <m:t>𝑚</m:t>
                    </m:r>
                    <m:r>
                      <a:rPr lang="en-US" altLang="zh-CN" sz="1900" i="1" dirty="0">
                        <a:solidFill>
                          <a:srgbClr val="0000FF"/>
                        </a:solidFill>
                        <a:latin typeface="Cambria Math"/>
                        <a:ea typeface="隶书" pitchFamily="1" charset="-122"/>
                      </a:rPr>
                      <m:t>)=</m:t>
                    </m:r>
                    <m:r>
                      <a:rPr lang="en-US" altLang="zh-CN" sz="1900" i="1" dirty="0">
                        <a:solidFill>
                          <a:srgbClr val="0000FF"/>
                        </a:solidFill>
                        <a:latin typeface="Cambria Math"/>
                        <a:ea typeface="隶书" pitchFamily="1" charset="-122"/>
                      </a:rPr>
                      <m:t>𝑛</m:t>
                    </m:r>
                    <m:r>
                      <a:rPr lang="en-US" altLang="zh-CN" sz="1900" i="1" dirty="0">
                        <a:solidFill>
                          <a:srgbClr val="0000FF"/>
                        </a:solidFill>
                        <a:latin typeface="Cambria Math"/>
                        <a:ea typeface="隶书" pitchFamily="1" charset="-122"/>
                      </a:rPr>
                      <m:t>!/(</m:t>
                    </m:r>
                    <m:r>
                      <a:rPr lang="en-US" altLang="zh-CN" sz="1900" i="1" dirty="0">
                        <a:solidFill>
                          <a:srgbClr val="0000FF"/>
                        </a:solidFill>
                        <a:latin typeface="Cambria Math"/>
                        <a:ea typeface="隶书" pitchFamily="1" charset="-122"/>
                      </a:rPr>
                      <m:t>𝑚</m:t>
                    </m:r>
                    <m:r>
                      <a:rPr lang="en-US" altLang="zh-CN" sz="1900" i="1" dirty="0">
                        <a:solidFill>
                          <a:srgbClr val="0000FF"/>
                        </a:solidFill>
                        <a:latin typeface="Cambria Math"/>
                        <a:ea typeface="隶书" pitchFamily="1" charset="-122"/>
                      </a:rPr>
                      <m:t>!(</m:t>
                    </m:r>
                    <m:r>
                      <a:rPr lang="en-US" altLang="zh-CN" sz="1900" i="1" dirty="0">
                        <a:solidFill>
                          <a:srgbClr val="0000FF"/>
                        </a:solidFill>
                        <a:latin typeface="Cambria Math"/>
                        <a:ea typeface="隶书" pitchFamily="1" charset="-122"/>
                      </a:rPr>
                      <m:t>𝑛</m:t>
                    </m:r>
                    <m:r>
                      <a:rPr lang="en-US" altLang="zh-CN" sz="1900" i="1" dirty="0">
                        <a:solidFill>
                          <a:srgbClr val="0000FF"/>
                        </a:solidFill>
                        <a:latin typeface="Cambria Math"/>
                        <a:ea typeface="隶书" pitchFamily="1" charset="-122"/>
                      </a:rPr>
                      <m:t>−</m:t>
                    </m:r>
                    <m:r>
                      <a:rPr lang="en-US" altLang="zh-CN" sz="1900" i="1" dirty="0">
                        <a:solidFill>
                          <a:srgbClr val="0000FF"/>
                        </a:solidFill>
                        <a:latin typeface="Cambria Math"/>
                        <a:ea typeface="隶书" pitchFamily="1" charset="-122"/>
                      </a:rPr>
                      <m:t>𝑚</m:t>
                    </m:r>
                    <m:r>
                      <a:rPr lang="en-US" altLang="zh-CN" sz="1900" i="1" dirty="0">
                        <a:solidFill>
                          <a:srgbClr val="0000FF"/>
                        </a:solidFill>
                        <a:latin typeface="Cambria Math"/>
                        <a:ea typeface="隶书" pitchFamily="1" charset="-122"/>
                      </a:rPr>
                      <m:t>)!)</m:t>
                    </m:r>
                  </m:oMath>
                </a14:m>
                <a:endParaRPr lang="en-US" altLang="zh-CN" sz="1900" dirty="0">
                  <a:solidFill>
                    <a:srgbClr val="0000FF"/>
                  </a:solidFill>
                  <a:latin typeface="隶书" pitchFamily="1" charset="-122"/>
                  <a:ea typeface="隶书" pitchFamily="1" charset="-122"/>
                </a:endParaRPr>
              </a:p>
              <a:p>
                <a:pPr marL="715140" lvl="1" indent="-348627"/>
                <a:endParaRPr lang="en-US" altLang="zh-CN" sz="2280" dirty="0">
                  <a:latin typeface="隶书" pitchFamily="1" charset="-122"/>
                  <a:ea typeface="隶书" pitchFamily="1"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6" t="-2381" b="-1541"/>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latin typeface="隶书" panose="02010509060101010101" pitchFamily="1" charset="-122"/>
              </a:rPr>
              <a:t>6.1 </a:t>
            </a:r>
            <a:r>
              <a:rPr lang="zh-CN" altLang="en-US" sz="304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2280" dirty="0"/>
              <a:t>解的基本概念</a:t>
            </a:r>
            <a:endParaRPr lang="zh-CN" altLang="en-US" sz="304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sz="2660" dirty="0">
                    <a:latin typeface="隶书" pitchFamily="1" charset="-122"/>
                    <a:ea typeface="隶书" pitchFamily="1" charset="-122"/>
                  </a:rPr>
                  <a:t>基本可行解</a:t>
                </a:r>
                <a:r>
                  <a:rPr lang="en-US" altLang="zh-CN" sz="2660" dirty="0">
                    <a:latin typeface="隶书" pitchFamily="1" charset="-122"/>
                    <a:ea typeface="隶书" pitchFamily="1" charset="-122"/>
                  </a:rPr>
                  <a:t>(basic feasible </a:t>
                </a:r>
                <a:r>
                  <a:rPr lang="en-US" altLang="zh-CN" sz="2660" dirty="0" err="1">
                    <a:latin typeface="隶书" pitchFamily="1" charset="-122"/>
                    <a:ea typeface="隶书" pitchFamily="1" charset="-122"/>
                  </a:rPr>
                  <a:t>solution:BFS</a:t>
                </a:r>
                <a:r>
                  <a:rPr lang="en-US" altLang="zh-CN" sz="2660" dirty="0">
                    <a:latin typeface="隶书" pitchFamily="1" charset="-122"/>
                    <a:ea typeface="隶书" pitchFamily="1" charset="-122"/>
                  </a:rPr>
                  <a:t>)</a:t>
                </a:r>
              </a:p>
              <a:p>
                <a:pPr lvl="1"/>
                <a:r>
                  <a:rPr lang="zh-CN" altLang="en-US" sz="2280" dirty="0">
                    <a:latin typeface="隶书" pitchFamily="1" charset="-122"/>
                    <a:ea typeface="隶书" pitchFamily="1" charset="-122"/>
                  </a:rPr>
                  <a:t>还满足非负约束</a:t>
                </a:r>
                <a:r>
                  <a:rPr lang="en-US" altLang="zh-CN" sz="2280" dirty="0">
                    <a:latin typeface="隶书" pitchFamily="1" charset="-122"/>
                    <a:ea typeface="隶书" pitchFamily="1" charset="-122"/>
                  </a:rPr>
                  <a:t>x≥0</a:t>
                </a:r>
                <a:r>
                  <a:rPr lang="zh-CN" altLang="en-US" sz="2280" dirty="0">
                    <a:latin typeface="隶书" pitchFamily="1" charset="-122"/>
                    <a:ea typeface="隶书" pitchFamily="1" charset="-122"/>
                  </a:rPr>
                  <a:t>的基本解。基本可行解的个数至多为</a:t>
                </a:r>
                <a:r>
                  <a:rPr lang="en-US" altLang="zh-CN" sz="2280" dirty="0">
                    <a:latin typeface="隶书" pitchFamily="1" charset="-122"/>
                    <a:ea typeface="隶书" pitchFamily="1" charset="-122"/>
                  </a:rPr>
                  <a:t>C(</a:t>
                </a:r>
                <a:r>
                  <a:rPr lang="en-US" altLang="zh-CN" sz="2280" dirty="0" err="1">
                    <a:latin typeface="隶书" pitchFamily="1" charset="-122"/>
                    <a:ea typeface="隶书" pitchFamily="1" charset="-122"/>
                  </a:rPr>
                  <a:t>n,m</a:t>
                </a:r>
                <a:r>
                  <a:rPr lang="en-US" altLang="zh-CN" sz="2280" dirty="0">
                    <a:latin typeface="隶书" pitchFamily="1" charset="-122"/>
                    <a:ea typeface="隶书" pitchFamily="1" charset="-122"/>
                  </a:rPr>
                  <a:t>)=n!/(m!(n-m)!)</a:t>
                </a:r>
              </a:p>
              <a:p>
                <a:r>
                  <a:rPr lang="zh-CN" altLang="en-US" sz="2660" dirty="0">
                    <a:latin typeface="隶书" pitchFamily="1" charset="-122"/>
                    <a:ea typeface="隶书" pitchFamily="1" charset="-122"/>
                  </a:rPr>
                  <a:t>最优基本可行解</a:t>
                </a:r>
                <a:endParaRPr lang="en-US" altLang="zh-CN" sz="2660" dirty="0">
                  <a:latin typeface="隶书" pitchFamily="1" charset="-122"/>
                  <a:ea typeface="隶书" pitchFamily="1" charset="-122"/>
                </a:endParaRPr>
              </a:p>
              <a:p>
                <a:pPr lvl="1"/>
                <a:r>
                  <a:rPr lang="zh-CN" altLang="en-US" sz="2280" dirty="0">
                    <a:latin typeface="隶书" pitchFamily="1" charset="-122"/>
                    <a:ea typeface="隶书" pitchFamily="1" charset="-122"/>
                  </a:rPr>
                  <a:t>使目标函数取最优的基本可行解</a:t>
                </a:r>
                <a:endParaRPr lang="en-US" altLang="zh-CN" sz="2280" dirty="0">
                  <a:latin typeface="隶书" pitchFamily="1" charset="-122"/>
                  <a:ea typeface="隶书" pitchFamily="1" charset="-122"/>
                </a:endParaRPr>
              </a:p>
              <a:p>
                <a:pPr lvl="1"/>
                <a:r>
                  <a:rPr lang="zh-CN" altLang="en-US" sz="2280" dirty="0">
                    <a:latin typeface="隶书" pitchFamily="1" charset="-122"/>
                    <a:ea typeface="隶书" pitchFamily="1" charset="-122"/>
                  </a:rPr>
                  <a:t>注：</a:t>
                </a:r>
                <a:r>
                  <a:rPr lang="en-US" altLang="zh-CN" sz="2280" dirty="0">
                    <a:latin typeface="隶书" pitchFamily="1" charset="-122"/>
                    <a:ea typeface="隶书" pitchFamily="1" charset="-122"/>
                  </a:rPr>
                  <a:t>BFS=&gt;</a:t>
                </a:r>
                <a14:m>
                  <m:oMath xmlns:m="http://schemas.openxmlformats.org/officeDocument/2006/math">
                    <m:r>
                      <a:rPr lang="en-US" altLang="zh-CN" sz="2280" b="1" i="1">
                        <a:latin typeface="Cambria Math"/>
                        <a:ea typeface="隶书" pitchFamily="1" charset="-122"/>
                      </a:rPr>
                      <m:t>𝑨</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𝑩</m:t>
                        </m:r>
                      </m:sub>
                    </m:sSub>
                    <m:r>
                      <a:rPr lang="en-US" altLang="zh-CN" sz="2280" b="1" i="1">
                        <a:latin typeface="Cambria Math"/>
                        <a:ea typeface="隶书" pitchFamily="1" charset="-122"/>
                      </a:rPr>
                      <m:t>=</m:t>
                    </m:r>
                    <m:r>
                      <a:rPr lang="en-US" altLang="zh-CN" sz="2280" b="1" i="1">
                        <a:latin typeface="Cambria Math"/>
                        <a:ea typeface="隶书" pitchFamily="1" charset="-122"/>
                      </a:rPr>
                      <m:t>𝒃</m:t>
                    </m:r>
                    <m:r>
                      <a:rPr lang="en-US" altLang="zh-CN" sz="2280" b="1" i="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𝑩</m:t>
                        </m:r>
                      </m:sub>
                    </m:sSub>
                    <m:r>
                      <a:rPr lang="en-US" altLang="zh-CN" sz="2280" b="1" i="1">
                        <a:latin typeface="Cambria Math"/>
                        <a:ea typeface="隶书" pitchFamily="1" charset="-122"/>
                      </a:rPr>
                      <m:t>≥</m:t>
                    </m:r>
                    <m:r>
                      <a:rPr lang="en-US" altLang="zh-CN" sz="2280" b="1" i="1">
                        <a:latin typeface="Cambria Math"/>
                        <a:ea typeface="隶书" pitchFamily="1" charset="-122"/>
                      </a:rPr>
                      <m:t>𝟎</m:t>
                    </m:r>
                  </m:oMath>
                </a14:m>
                <a:r>
                  <a:rPr lang="en-US" altLang="zh-CN" sz="2280" dirty="0">
                    <a:latin typeface="隶书" pitchFamily="1" charset="-122"/>
                    <a:ea typeface="隶书" pitchFamily="1" charset="-122"/>
                  </a:rPr>
                  <a:t>;</a:t>
                </a:r>
                <a14:m>
                  <m:oMath xmlns:m="http://schemas.openxmlformats.org/officeDocument/2006/math">
                    <m:sSup>
                      <m:sSupPr>
                        <m:ctrlPr>
                          <a:rPr lang="en-US" altLang="zh-CN" sz="2280" b="1" i="1" dirty="0">
                            <a:latin typeface="Cambria Math" panose="02040503050406030204" pitchFamily="18" charset="0"/>
                            <a:ea typeface="隶书" pitchFamily="1" charset="-122"/>
                          </a:rPr>
                        </m:ctrlPr>
                      </m:sSupPr>
                      <m:e>
                        <m:r>
                          <a:rPr lang="en-US" altLang="zh-CN" sz="2280" b="1" i="1" dirty="0">
                            <a:latin typeface="Cambria Math"/>
                            <a:ea typeface="隶书" pitchFamily="1" charset="-122"/>
                          </a:rPr>
                          <m:t>𝒙</m:t>
                        </m:r>
                      </m:e>
                      <m:sup>
                        <m:r>
                          <a:rPr lang="en-US" altLang="zh-CN" sz="2280" b="1" i="1" dirty="0">
                            <a:latin typeface="Cambria Math"/>
                            <a:ea typeface="隶书" pitchFamily="1" charset="-122"/>
                          </a:rPr>
                          <m:t>∗</m:t>
                        </m:r>
                      </m:sup>
                    </m:sSup>
                  </m:oMath>
                </a14:m>
                <a:r>
                  <a:rPr lang="zh-CN" altLang="en-US" sz="2280" dirty="0">
                    <a:latin typeface="隶书" pitchFamily="1" charset="-122"/>
                    <a:ea typeface="隶书" pitchFamily="1" charset="-122"/>
                  </a:rPr>
                  <a:t>是最优解，则是一个</a:t>
                </a:r>
                <a:r>
                  <a:rPr lang="en-US" altLang="zh-CN" sz="2280" dirty="0">
                    <a:latin typeface="隶书" pitchFamily="1" charset="-122"/>
                    <a:ea typeface="隶书" pitchFamily="1" charset="-122"/>
                  </a:rPr>
                  <a:t>BFS</a:t>
                </a:r>
                <a:r>
                  <a:rPr lang="zh-CN" altLang="en-US" sz="2280" dirty="0">
                    <a:latin typeface="隶书" pitchFamily="1" charset="-122"/>
                    <a:ea typeface="隶书" pitchFamily="1" charset="-122"/>
                  </a:rPr>
                  <a:t>，且</a:t>
                </a:r>
                <a14:m>
                  <m:oMath xmlns:m="http://schemas.openxmlformats.org/officeDocument/2006/math">
                    <m:sSup>
                      <m:sSupPr>
                        <m:ctrlPr>
                          <a:rPr lang="en-US" altLang="zh-CN" sz="2280" b="1" i="1">
                            <a:latin typeface="Cambria Math" panose="02040503050406030204" pitchFamily="18" charset="0"/>
                            <a:ea typeface="隶书" pitchFamily="1" charset="-122"/>
                          </a:rPr>
                        </m:ctrlPr>
                      </m:sSupPr>
                      <m:e>
                        <m:r>
                          <a:rPr lang="en-US" altLang="zh-CN" sz="2280" b="1" i="1">
                            <a:latin typeface="Cambria Math"/>
                            <a:ea typeface="隶书" pitchFamily="1" charset="-122"/>
                          </a:rPr>
                          <m:t>𝒄</m:t>
                        </m:r>
                      </m:e>
                      <m:sup>
                        <m:r>
                          <a:rPr lang="en-US" altLang="zh-CN" sz="2280" b="1" i="1">
                            <a:latin typeface="Cambria Math"/>
                            <a:ea typeface="隶书" pitchFamily="1" charset="-122"/>
                          </a:rPr>
                          <m:t>𝑻</m:t>
                        </m:r>
                      </m:sup>
                    </m:sSup>
                    <m:sSup>
                      <m:sSupPr>
                        <m:ctrlPr>
                          <a:rPr lang="en-US" altLang="zh-CN" sz="2280" b="1" i="1">
                            <a:latin typeface="Cambria Math" panose="02040503050406030204" pitchFamily="18" charset="0"/>
                            <a:ea typeface="隶书" pitchFamily="1" charset="-122"/>
                          </a:rPr>
                        </m:ctrlPr>
                      </m:sSupPr>
                      <m:e>
                        <m:r>
                          <a:rPr lang="en-US" altLang="zh-CN" sz="2280" b="1" i="1">
                            <a:latin typeface="Cambria Math"/>
                            <a:ea typeface="隶书" pitchFamily="1" charset="-122"/>
                          </a:rPr>
                          <m:t>𝒙</m:t>
                        </m:r>
                      </m:e>
                      <m:sup>
                        <m:r>
                          <a:rPr lang="en-US" altLang="zh-CN" sz="2280" b="1" i="1">
                            <a:latin typeface="Cambria Math"/>
                            <a:ea typeface="隶书" pitchFamily="1" charset="-122"/>
                          </a:rPr>
                          <m:t>∗</m:t>
                        </m:r>
                      </m:sup>
                    </m:sSup>
                    <m:r>
                      <a:rPr lang="en-US" altLang="zh-CN" sz="2280" b="1" i="1">
                        <a:latin typeface="Cambria Math"/>
                        <a:ea typeface="隶书" pitchFamily="1" charset="-122"/>
                      </a:rPr>
                      <m:t>≥</m:t>
                    </m:r>
                    <m:sSup>
                      <m:sSupPr>
                        <m:ctrlPr>
                          <a:rPr lang="en-US" altLang="zh-CN" sz="2280" b="1" i="1">
                            <a:latin typeface="Cambria Math" panose="02040503050406030204" pitchFamily="18" charset="0"/>
                            <a:ea typeface="隶书" pitchFamily="1" charset="-122"/>
                          </a:rPr>
                        </m:ctrlPr>
                      </m:sSupPr>
                      <m:e>
                        <m:r>
                          <a:rPr lang="en-US" altLang="zh-CN" sz="2280" b="1" i="1">
                            <a:latin typeface="Cambria Math"/>
                            <a:ea typeface="隶书" pitchFamily="1" charset="-122"/>
                          </a:rPr>
                          <m:t>𝒄</m:t>
                        </m:r>
                      </m:e>
                      <m:sup>
                        <m:r>
                          <a:rPr lang="en-US" altLang="zh-CN" sz="2280" b="1" i="1">
                            <a:latin typeface="Cambria Math"/>
                            <a:ea typeface="隶书" pitchFamily="1" charset="-122"/>
                          </a:rPr>
                          <m:t>𝑻</m:t>
                        </m:r>
                      </m:sup>
                    </m:sSup>
                    <m:r>
                      <a:rPr lang="en-US" altLang="zh-CN" sz="2280" b="1" i="1">
                        <a:latin typeface="Cambria Math"/>
                        <a:ea typeface="隶书" pitchFamily="1" charset="-122"/>
                      </a:rPr>
                      <m:t>𝒙</m:t>
                    </m:r>
                  </m:oMath>
                </a14:m>
                <a:r>
                  <a:rPr lang="en-US" altLang="zh-CN" sz="2280" dirty="0">
                    <a:latin typeface="隶书" pitchFamily="1" charset="-122"/>
                    <a:ea typeface="隶书" pitchFamily="1" charset="-122"/>
                  </a:rPr>
                  <a:t>,</a:t>
                </a:r>
                <a:r>
                  <a:rPr lang="zh-CN" altLang="en-US" sz="2280" dirty="0">
                    <a:latin typeface="隶书" pitchFamily="1" charset="-122"/>
                    <a:ea typeface="隶书" pitchFamily="1" charset="-122"/>
                  </a:rPr>
                  <a:t>对任意</a:t>
                </a:r>
                <a:r>
                  <a:rPr lang="en-US" altLang="zh-CN" sz="2280" dirty="0">
                    <a:latin typeface="隶书" pitchFamily="1" charset="-122"/>
                    <a:ea typeface="隶书" pitchFamily="1" charset="-122"/>
                  </a:rPr>
                  <a:t>BFS</a:t>
                </a:r>
                <a14:m>
                  <m:oMath xmlns:m="http://schemas.openxmlformats.org/officeDocument/2006/math">
                    <m:r>
                      <a:rPr lang="en-US" altLang="zh-CN" sz="2280" b="1">
                        <a:latin typeface="Cambria Math"/>
                        <a:ea typeface="隶书" pitchFamily="1" charset="-122"/>
                      </a:rPr>
                      <m:t> </m:t>
                    </m:r>
                    <m:r>
                      <a:rPr lang="en-US" altLang="zh-CN" sz="2280" b="1" i="1">
                        <a:latin typeface="Cambria Math"/>
                        <a:ea typeface="隶书" pitchFamily="1" charset="-122"/>
                      </a:rPr>
                      <m:t>𝒙</m:t>
                    </m:r>
                  </m:oMath>
                </a14:m>
                <a:endParaRPr lang="en-US" altLang="zh-CN" sz="2280" dirty="0">
                  <a:latin typeface="隶书" pitchFamily="1" charset="-122"/>
                  <a:ea typeface="隶书" pitchFamily="1" charset="-122"/>
                </a:endParaRPr>
              </a:p>
              <a:p>
                <a14:m>
                  <m:oMath xmlns:m="http://schemas.openxmlformats.org/officeDocument/2006/math">
                    <m:r>
                      <a:rPr lang="en-US" altLang="zh-CN" sz="2660" b="1" i="1">
                        <a:latin typeface="Cambria Math"/>
                        <a:ea typeface="隶书" pitchFamily="1" charset="-122"/>
                      </a:rPr>
                      <m:t>𝑨𝒙</m:t>
                    </m:r>
                    <m:r>
                      <a:rPr lang="en-US" altLang="zh-CN" sz="2660" b="1" i="1">
                        <a:latin typeface="Cambria Math"/>
                        <a:ea typeface="隶书" pitchFamily="1" charset="-122"/>
                      </a:rPr>
                      <m:t>=</m:t>
                    </m:r>
                    <m:r>
                      <a:rPr lang="en-US" altLang="zh-CN" sz="2660" b="1" i="1">
                        <a:latin typeface="Cambria Math"/>
                        <a:ea typeface="隶书" pitchFamily="1" charset="-122"/>
                      </a:rPr>
                      <m:t>𝒃</m:t>
                    </m:r>
                    <m:r>
                      <a:rPr lang="en-US" altLang="zh-CN" sz="2660" b="1" i="1">
                        <a:latin typeface="Cambria Math"/>
                        <a:ea typeface="隶书" pitchFamily="1" charset="-122"/>
                      </a:rPr>
                      <m:t>⇒</m:t>
                    </m:r>
                    <m:d>
                      <m:dPr>
                        <m:ctrlPr>
                          <a:rPr lang="en-US" altLang="zh-CN" sz="2660" b="1" i="1">
                            <a:latin typeface="Cambria Math" panose="02040503050406030204" pitchFamily="18" charset="0"/>
                            <a:ea typeface="隶书" pitchFamily="1" charset="-122"/>
                          </a:rPr>
                        </m:ctrlPr>
                      </m:dPr>
                      <m:e>
                        <m:r>
                          <a:rPr lang="en-US" altLang="zh-CN" sz="2660" b="1" i="1">
                            <a:latin typeface="Cambria Math"/>
                            <a:ea typeface="隶书" pitchFamily="1" charset="-122"/>
                          </a:rPr>
                          <m:t>𝑩</m:t>
                        </m:r>
                        <m:r>
                          <a:rPr lang="en-US" altLang="zh-CN" sz="2660" b="1" i="1">
                            <a:latin typeface="Cambria Math"/>
                            <a:ea typeface="隶书" pitchFamily="1" charset="-122"/>
                          </a:rPr>
                          <m:t>  </m:t>
                        </m:r>
                        <m:r>
                          <a:rPr lang="en-US" altLang="zh-CN" sz="2660" b="1" i="1">
                            <a:latin typeface="Cambria Math"/>
                            <a:ea typeface="隶书" pitchFamily="1" charset="-122"/>
                          </a:rPr>
                          <m:t>𝑵</m:t>
                        </m:r>
                      </m:e>
                    </m:d>
                    <m:d>
                      <m:dPr>
                        <m:ctrlPr>
                          <a:rPr lang="en-US" altLang="zh-CN" sz="2660" b="1" i="1">
                            <a:latin typeface="Cambria Math" panose="02040503050406030204" pitchFamily="18" charset="0"/>
                            <a:ea typeface="隶书" pitchFamily="1" charset="-122"/>
                          </a:rPr>
                        </m:ctrlPr>
                      </m:dPr>
                      <m:e>
                        <m:f>
                          <m:fPr>
                            <m:type m:val="noBar"/>
                            <m:ctrlPr>
                              <a:rPr lang="en-US" altLang="zh-CN" sz="2660" b="1" i="1">
                                <a:latin typeface="Cambria Math" panose="02040503050406030204" pitchFamily="18" charset="0"/>
                                <a:ea typeface="隶书" pitchFamily="1" charset="-122"/>
                              </a:rPr>
                            </m:ctrlPr>
                          </m:fPr>
                          <m:num>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𝑩</m:t>
                                </m:r>
                              </m:sub>
                            </m:sSub>
                          </m:num>
                          <m:den>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𝑵</m:t>
                                </m:r>
                              </m:sub>
                            </m:sSub>
                          </m:den>
                        </m:f>
                      </m:e>
                    </m:d>
                    <m:r>
                      <a:rPr lang="en-US" altLang="zh-CN" sz="2660" b="1" i="1">
                        <a:latin typeface="Cambria Math"/>
                        <a:ea typeface="隶书" pitchFamily="1" charset="-122"/>
                      </a:rPr>
                      <m:t>=</m:t>
                    </m:r>
                    <m:r>
                      <a:rPr lang="en-US" altLang="zh-CN" sz="2660" b="1" i="1">
                        <a:latin typeface="Cambria Math"/>
                        <a:ea typeface="隶书" pitchFamily="1" charset="-122"/>
                      </a:rPr>
                      <m:t>𝑩</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𝑩</m:t>
                        </m:r>
                      </m:sub>
                    </m:sSub>
                    <m:r>
                      <a:rPr lang="en-US" altLang="zh-CN" sz="2660" b="1" i="1">
                        <a:latin typeface="Cambria Math"/>
                        <a:ea typeface="隶书" pitchFamily="1" charset="-122"/>
                      </a:rPr>
                      <m:t>+</m:t>
                    </m:r>
                    <m:r>
                      <a:rPr lang="en-US" altLang="zh-CN" sz="2660" b="1" i="1">
                        <a:latin typeface="Cambria Math"/>
                        <a:ea typeface="隶书" pitchFamily="1" charset="-122"/>
                      </a:rPr>
                      <m:t>𝑵</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𝑵</m:t>
                        </m:r>
                      </m:sub>
                    </m:sSub>
                    <m:r>
                      <a:rPr lang="en-US" altLang="zh-CN" sz="2660" b="1" i="1">
                        <a:latin typeface="Cambria Math"/>
                        <a:ea typeface="隶书" pitchFamily="1" charset="-122"/>
                      </a:rPr>
                      <m:t>=</m:t>
                    </m:r>
                    <m:r>
                      <a:rPr lang="en-US" altLang="zh-CN" sz="2660" b="1" i="1">
                        <a:latin typeface="Cambria Math"/>
                        <a:ea typeface="隶书" pitchFamily="1" charset="-122"/>
                      </a:rPr>
                      <m:t>𝒃</m:t>
                    </m:r>
                  </m:oMath>
                </a14:m>
                <a:r>
                  <a:rPr lang="en-US" altLang="zh-CN" sz="2660" dirty="0">
                    <a:latin typeface="隶书" pitchFamily="1" charset="-122"/>
                    <a:ea typeface="隶书" pitchFamily="1" charset="-122"/>
                  </a:rPr>
                  <a:t>,</a:t>
                </a:r>
                <a:r>
                  <a:rPr lang="zh-CN" altLang="en-US" sz="2660" dirty="0">
                    <a:latin typeface="隶书" pitchFamily="1" charset="-122"/>
                    <a:ea typeface="隶书" pitchFamily="1" charset="-122"/>
                  </a:rPr>
                  <a:t>这时进一步可写为</a:t>
                </a:r>
                <a14:m>
                  <m:oMath xmlns:m="http://schemas.openxmlformats.org/officeDocument/2006/math">
                    <m:r>
                      <a:rPr lang="en-US" altLang="zh-CN" sz="2660" b="1" i="1">
                        <a:latin typeface="Cambria Math"/>
                        <a:ea typeface="隶书" pitchFamily="1" charset="-122"/>
                      </a:rPr>
                      <m:t>𝑩</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𝑩</m:t>
                        </m:r>
                      </m:sub>
                    </m:sSub>
                    <m:r>
                      <a:rPr lang="en-US" altLang="zh-CN" sz="2660" b="1" i="1">
                        <a:latin typeface="Cambria Math"/>
                        <a:ea typeface="隶书" pitchFamily="1" charset="-122"/>
                      </a:rPr>
                      <m:t>=</m:t>
                    </m:r>
                    <m:r>
                      <a:rPr lang="en-US" altLang="zh-CN" sz="2660" b="1" i="1">
                        <a:latin typeface="Cambria Math"/>
                        <a:ea typeface="隶书" pitchFamily="1" charset="-122"/>
                      </a:rPr>
                      <m:t>𝒃</m:t>
                    </m:r>
                    <m:r>
                      <a:rPr lang="en-US" altLang="zh-CN" sz="2660" b="1" i="1">
                        <a:latin typeface="Cambria Math"/>
                        <a:ea typeface="隶书" pitchFamily="1" charset="-122"/>
                      </a:rPr>
                      <m:t>−</m:t>
                    </m:r>
                    <m:r>
                      <a:rPr lang="en-US" altLang="zh-CN" sz="2660" b="1" i="1">
                        <a:latin typeface="Cambria Math"/>
                        <a:ea typeface="隶书" pitchFamily="1" charset="-122"/>
                      </a:rPr>
                      <m:t>𝑵</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𝑵</m:t>
                        </m:r>
                      </m:sub>
                    </m:sSub>
                    <m:r>
                      <a:rPr lang="en-US" altLang="zh-CN" sz="2660" b="1" i="1">
                        <a:latin typeface="Cambria Math"/>
                        <a:ea typeface="隶书" pitchFamily="1" charset="-122"/>
                      </a:rPr>
                      <m:t>⇒</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𝑩</m:t>
                        </m:r>
                      </m:sub>
                    </m:sSub>
                    <m:r>
                      <a:rPr lang="en-US" altLang="zh-CN" sz="2660" b="1" i="1">
                        <a:latin typeface="Cambria Math"/>
                        <a:ea typeface="隶书" pitchFamily="1" charset="-122"/>
                      </a:rPr>
                      <m:t>=</m:t>
                    </m:r>
                    <m:sSup>
                      <m:sSupPr>
                        <m:ctrlPr>
                          <a:rPr lang="en-US" altLang="zh-CN" sz="2660" b="1" i="1">
                            <a:latin typeface="Cambria Math" panose="02040503050406030204" pitchFamily="18" charset="0"/>
                            <a:ea typeface="隶书" pitchFamily="1" charset="-122"/>
                          </a:rPr>
                        </m:ctrlPr>
                      </m:sSupPr>
                      <m:e>
                        <m:r>
                          <a:rPr lang="en-US" altLang="zh-CN" sz="2660" b="1" i="1">
                            <a:latin typeface="Cambria Math"/>
                            <a:ea typeface="隶书" pitchFamily="1" charset="-122"/>
                          </a:rPr>
                          <m:t>𝑩</m:t>
                        </m:r>
                      </m:e>
                      <m:sup>
                        <m:r>
                          <a:rPr lang="en-US" altLang="zh-CN" sz="2660" b="1" i="1">
                            <a:latin typeface="Cambria Math"/>
                            <a:ea typeface="隶书" pitchFamily="1" charset="-122"/>
                          </a:rPr>
                          <m:t>−</m:t>
                        </m:r>
                        <m:r>
                          <a:rPr lang="en-US" altLang="zh-CN" sz="2660" b="1" i="1">
                            <a:latin typeface="Cambria Math"/>
                            <a:ea typeface="隶书" pitchFamily="1" charset="-122"/>
                          </a:rPr>
                          <m:t>𝟏</m:t>
                        </m:r>
                      </m:sup>
                    </m:sSup>
                    <m:r>
                      <a:rPr lang="en-US" altLang="zh-CN" sz="2660" b="1" i="1">
                        <a:latin typeface="Cambria Math"/>
                        <a:ea typeface="隶书" pitchFamily="1" charset="-122"/>
                      </a:rPr>
                      <m:t>(</m:t>
                    </m:r>
                    <m:r>
                      <a:rPr lang="en-US" altLang="zh-CN" sz="2660" b="1" i="1">
                        <a:latin typeface="Cambria Math"/>
                        <a:ea typeface="隶书" pitchFamily="1" charset="-122"/>
                      </a:rPr>
                      <m:t>𝒃</m:t>
                    </m:r>
                    <m:r>
                      <a:rPr lang="en-US" altLang="zh-CN" sz="2660" b="1" i="1">
                        <a:latin typeface="Cambria Math"/>
                        <a:ea typeface="隶书" pitchFamily="1" charset="-122"/>
                      </a:rPr>
                      <m:t>−</m:t>
                    </m:r>
                    <m:r>
                      <a:rPr lang="en-US" altLang="zh-CN" sz="2660" b="1" i="1">
                        <a:latin typeface="Cambria Math"/>
                        <a:ea typeface="隶书" pitchFamily="1" charset="-122"/>
                      </a:rPr>
                      <m:t>𝑵</m:t>
                    </m:r>
                    <m:sSub>
                      <m:sSubPr>
                        <m:ctrlPr>
                          <a:rPr lang="en-US" altLang="zh-CN" sz="2660" b="1" i="1">
                            <a:latin typeface="Cambria Math" panose="02040503050406030204" pitchFamily="18" charset="0"/>
                            <a:ea typeface="隶书" pitchFamily="1" charset="-122"/>
                          </a:rPr>
                        </m:ctrlPr>
                      </m:sSubPr>
                      <m:e>
                        <m:r>
                          <a:rPr lang="en-US" altLang="zh-CN" sz="2660" b="1" i="1">
                            <a:latin typeface="Cambria Math"/>
                            <a:ea typeface="隶书" pitchFamily="1" charset="-122"/>
                          </a:rPr>
                          <m:t>𝒙</m:t>
                        </m:r>
                      </m:e>
                      <m:sub>
                        <m:r>
                          <a:rPr lang="en-US" altLang="zh-CN" sz="2660" b="1" i="1">
                            <a:latin typeface="Cambria Math"/>
                            <a:ea typeface="隶书" pitchFamily="1" charset="-122"/>
                          </a:rPr>
                          <m:t>𝑵</m:t>
                        </m:r>
                      </m:sub>
                    </m:sSub>
                    <m:r>
                      <a:rPr lang="en-US" altLang="zh-CN" sz="2660" b="1" i="1">
                        <a:latin typeface="Cambria Math"/>
                        <a:ea typeface="隶书" pitchFamily="1" charset="-122"/>
                      </a:rPr>
                      <m:t>)</m:t>
                    </m:r>
                  </m:oMath>
                </a14:m>
                <a:r>
                  <a:rPr lang="zh-CN" altLang="en-US" sz="2660" dirty="0">
                    <a:latin typeface="隶书" pitchFamily="1" charset="-122"/>
                    <a:ea typeface="隶书" pitchFamily="1" charset="-122"/>
                  </a:rPr>
                  <a:t>，</a:t>
                </a:r>
                <a14:m>
                  <m:oMath xmlns:m="http://schemas.openxmlformats.org/officeDocument/2006/math">
                    <m:r>
                      <a:rPr lang="en-US" altLang="zh-CN" sz="2660" b="1" i="1" dirty="0">
                        <a:latin typeface="Cambria Math"/>
                        <a:ea typeface="隶书" pitchFamily="1" charset="-122"/>
                      </a:rPr>
                      <m:t>𝒙</m:t>
                    </m:r>
                    <m:r>
                      <a:rPr lang="en-US" altLang="zh-CN" sz="2660" b="1" i="1" dirty="0">
                        <a:latin typeface="Cambria Math"/>
                        <a:ea typeface="隶书" pitchFamily="1" charset="-122"/>
                      </a:rPr>
                      <m:t>=</m:t>
                    </m:r>
                    <m:d>
                      <m:dPr>
                        <m:ctrlPr>
                          <a:rPr lang="en-US" altLang="zh-CN" sz="2660" b="1" i="1" dirty="0">
                            <a:latin typeface="Cambria Math" panose="02040503050406030204" pitchFamily="18" charset="0"/>
                            <a:ea typeface="隶书" pitchFamily="1" charset="-122"/>
                          </a:rPr>
                        </m:ctrlPr>
                      </m:dPr>
                      <m:e>
                        <m:f>
                          <m:fPr>
                            <m:type m:val="noBar"/>
                            <m:ctrlPr>
                              <a:rPr lang="en-US" altLang="zh-CN" sz="2660" b="1" i="1" dirty="0">
                                <a:latin typeface="Cambria Math" panose="02040503050406030204" pitchFamily="18" charset="0"/>
                                <a:ea typeface="隶书" pitchFamily="1" charset="-122"/>
                              </a:rPr>
                            </m:ctrlPr>
                          </m:fPr>
                          <m:num>
                            <m:sSub>
                              <m:sSubPr>
                                <m:ctrlPr>
                                  <a:rPr lang="en-US" altLang="zh-CN" sz="2660" b="1" i="1" dirty="0">
                                    <a:latin typeface="Cambria Math" panose="02040503050406030204" pitchFamily="18" charset="0"/>
                                    <a:ea typeface="隶书" pitchFamily="1" charset="-122"/>
                                  </a:rPr>
                                </m:ctrlPr>
                              </m:sSubPr>
                              <m:e>
                                <m:r>
                                  <a:rPr lang="en-US" altLang="zh-CN" sz="2660" b="1" i="1" dirty="0">
                                    <a:latin typeface="Cambria Math"/>
                                    <a:ea typeface="隶书" pitchFamily="1" charset="-122"/>
                                  </a:rPr>
                                  <m:t>𝒙</m:t>
                                </m:r>
                              </m:e>
                              <m:sub>
                                <m:r>
                                  <a:rPr lang="en-US" altLang="zh-CN" sz="2660" b="1" i="1" dirty="0">
                                    <a:latin typeface="Cambria Math"/>
                                    <a:ea typeface="隶书" pitchFamily="1" charset="-122"/>
                                  </a:rPr>
                                  <m:t>𝑩</m:t>
                                </m:r>
                              </m:sub>
                            </m:sSub>
                          </m:num>
                          <m:den>
                            <m:sSub>
                              <m:sSubPr>
                                <m:ctrlPr>
                                  <a:rPr lang="en-US" altLang="zh-CN" sz="2660" b="1" i="1" dirty="0">
                                    <a:latin typeface="Cambria Math" panose="02040503050406030204" pitchFamily="18" charset="0"/>
                                    <a:ea typeface="隶书" pitchFamily="1" charset="-122"/>
                                  </a:rPr>
                                </m:ctrlPr>
                              </m:sSubPr>
                              <m:e>
                                <m:r>
                                  <a:rPr lang="en-US" altLang="zh-CN" sz="2660" b="1" i="1" dirty="0">
                                    <a:latin typeface="Cambria Math"/>
                                    <a:ea typeface="隶书" pitchFamily="1" charset="-122"/>
                                  </a:rPr>
                                  <m:t>𝒙</m:t>
                                </m:r>
                              </m:e>
                              <m:sub>
                                <m:r>
                                  <a:rPr lang="en-US" altLang="zh-CN" sz="2660" b="1" i="1" dirty="0">
                                    <a:latin typeface="Cambria Math"/>
                                    <a:ea typeface="隶书" pitchFamily="1" charset="-122"/>
                                  </a:rPr>
                                  <m:t>𝑵</m:t>
                                </m:r>
                              </m:sub>
                            </m:sSub>
                          </m:den>
                        </m:f>
                      </m:e>
                    </m:d>
                  </m:oMath>
                </a14:m>
                <a:endParaRPr lang="en-US" altLang="zh-CN" sz="2660" dirty="0">
                  <a:latin typeface="隶书" pitchFamily="1" charset="-122"/>
                  <a:ea typeface="隶书" pitchFamily="1" charset="-122"/>
                </a:endParaRPr>
              </a:p>
              <a:p>
                <a:pPr lvl="1"/>
                <a:r>
                  <a:rPr lang="zh-CN" altLang="en-US" sz="2280" dirty="0">
                    <a:latin typeface="隶书" pitchFamily="1" charset="-122"/>
                    <a:ea typeface="隶书" pitchFamily="1" charset="-122"/>
                  </a:rPr>
                  <a:t>如果</a:t>
                </a:r>
                <a14:m>
                  <m:oMath xmlns:m="http://schemas.openxmlformats.org/officeDocument/2006/math">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𝑵</m:t>
                        </m:r>
                      </m:sub>
                    </m:sSub>
                    <m:r>
                      <a:rPr lang="en-US" altLang="zh-CN" sz="2280" b="1" i="1">
                        <a:latin typeface="Cambria Math"/>
                        <a:ea typeface="隶书" pitchFamily="1" charset="-122"/>
                      </a:rPr>
                      <m:t>=</m:t>
                    </m:r>
                    <m:r>
                      <a:rPr lang="en-US" altLang="zh-CN" sz="2280" b="1" i="1">
                        <a:latin typeface="Cambria Math"/>
                        <a:ea typeface="隶书" pitchFamily="1" charset="-122"/>
                      </a:rPr>
                      <m:t>𝟎</m:t>
                    </m:r>
                    <m:r>
                      <a:rPr lang="en-US" altLang="zh-CN" sz="2280" b="1">
                        <a:latin typeface="Cambria Math"/>
                        <a:ea typeface="隶书" pitchFamily="1" charset="-122"/>
                      </a:rPr>
                      <m:t>⇒</m:t>
                    </m:r>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𝑩</m:t>
                        </m:r>
                      </m:sub>
                    </m:sSub>
                    <m:r>
                      <a:rPr lang="en-US" altLang="zh-CN" sz="2280" b="1" i="1">
                        <a:latin typeface="Cambria Math"/>
                        <a:ea typeface="隶书" pitchFamily="1" charset="-122"/>
                      </a:rPr>
                      <m:t>=</m:t>
                    </m:r>
                    <m:sSup>
                      <m:sSupPr>
                        <m:ctrlPr>
                          <a:rPr lang="en-US" altLang="zh-CN" sz="2280" b="1" i="1">
                            <a:latin typeface="Cambria Math" panose="02040503050406030204" pitchFamily="18" charset="0"/>
                            <a:ea typeface="隶书" pitchFamily="1" charset="-122"/>
                          </a:rPr>
                        </m:ctrlPr>
                      </m:sSupPr>
                      <m:e>
                        <m:r>
                          <a:rPr lang="en-US" altLang="zh-CN" sz="2280" b="1" i="1">
                            <a:latin typeface="Cambria Math"/>
                            <a:ea typeface="隶书" pitchFamily="1" charset="-122"/>
                          </a:rPr>
                          <m:t>𝑩</m:t>
                        </m:r>
                      </m:e>
                      <m:sup>
                        <m:r>
                          <a:rPr lang="en-US" altLang="zh-CN" sz="2280" b="1" i="1">
                            <a:latin typeface="Cambria Math"/>
                            <a:ea typeface="隶书" pitchFamily="1" charset="-122"/>
                          </a:rPr>
                          <m:t>−</m:t>
                        </m:r>
                        <m:r>
                          <a:rPr lang="en-US" altLang="zh-CN" sz="2280" b="1" i="1">
                            <a:latin typeface="Cambria Math"/>
                            <a:ea typeface="隶书" pitchFamily="1" charset="-122"/>
                          </a:rPr>
                          <m:t>𝟏</m:t>
                        </m:r>
                      </m:sup>
                    </m:sSup>
                    <m:r>
                      <a:rPr lang="en-US" altLang="zh-CN" sz="2280" b="1" i="1">
                        <a:latin typeface="Cambria Math"/>
                        <a:ea typeface="隶书" pitchFamily="1" charset="-122"/>
                      </a:rPr>
                      <m:t>𝒃</m:t>
                    </m:r>
                  </m:oMath>
                </a14:m>
                <a:r>
                  <a:rPr lang="en-US" altLang="zh-CN" sz="2280" i="1" dirty="0">
                    <a:latin typeface="隶书" pitchFamily="1" charset="-122"/>
                    <a:ea typeface="隶书" pitchFamily="1" charset="-122"/>
                  </a:rPr>
                  <a:t>,</a:t>
                </a:r>
                <a:r>
                  <a:rPr lang="zh-CN" altLang="en-US" sz="2280" dirty="0">
                    <a:latin typeface="隶书" pitchFamily="1" charset="-122"/>
                    <a:ea typeface="隶书" pitchFamily="1" charset="-122"/>
                  </a:rPr>
                  <a:t>这</a:t>
                </a:r>
                <a14:m>
                  <m:oMath xmlns:m="http://schemas.openxmlformats.org/officeDocument/2006/math">
                    <m:r>
                      <a:rPr lang="en-US" altLang="zh-CN" sz="2280" b="1" i="1">
                        <a:latin typeface="Cambria Math"/>
                        <a:ea typeface="隶书" pitchFamily="1" charset="-122"/>
                      </a:rPr>
                      <m:t>𝒙</m:t>
                    </m:r>
                    <m:r>
                      <a:rPr lang="en-US" altLang="zh-CN" sz="2280" b="1" i="1">
                        <a:latin typeface="Cambria Math"/>
                        <a:ea typeface="隶书" pitchFamily="1" charset="-122"/>
                      </a:rPr>
                      <m:t>=</m:t>
                    </m:r>
                    <m:d>
                      <m:dPr>
                        <m:ctrlPr>
                          <a:rPr lang="en-US" altLang="zh-CN" sz="2280" b="1" i="1">
                            <a:latin typeface="Cambria Math" panose="02040503050406030204" pitchFamily="18" charset="0"/>
                            <a:ea typeface="隶书" pitchFamily="1" charset="-122"/>
                          </a:rPr>
                        </m:ctrlPr>
                      </m:dPr>
                      <m:e>
                        <m:eqArr>
                          <m:eqArrPr>
                            <m:ctrlPr>
                              <a:rPr lang="en-US" altLang="zh-CN" sz="2280" b="1" i="1">
                                <a:latin typeface="Cambria Math" panose="02040503050406030204" pitchFamily="18" charset="0"/>
                                <a:ea typeface="隶书" pitchFamily="1" charset="-122"/>
                              </a:rPr>
                            </m:ctrlPr>
                          </m:eqArrPr>
                          <m:e>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𝑩</m:t>
                                </m:r>
                              </m:sub>
                            </m:sSub>
                          </m:e>
                          <m:e>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𝑵</m:t>
                                </m:r>
                              </m:sub>
                            </m:sSub>
                          </m:e>
                        </m:eqArr>
                      </m:e>
                    </m:d>
                    <m:r>
                      <a:rPr lang="en-US" altLang="zh-CN" sz="2280" b="1" i="1">
                        <a:latin typeface="Cambria Math"/>
                        <a:ea typeface="隶书" pitchFamily="1" charset="-122"/>
                      </a:rPr>
                      <m:t>=</m:t>
                    </m:r>
                    <m:d>
                      <m:dPr>
                        <m:ctrlPr>
                          <a:rPr lang="en-US" altLang="zh-CN" sz="2280" b="1" i="1">
                            <a:latin typeface="Cambria Math" panose="02040503050406030204" pitchFamily="18" charset="0"/>
                            <a:ea typeface="隶书" pitchFamily="1" charset="-122"/>
                          </a:rPr>
                        </m:ctrlPr>
                      </m:dPr>
                      <m:e>
                        <m:f>
                          <m:fPr>
                            <m:type m:val="noBar"/>
                            <m:ctrlPr>
                              <a:rPr lang="en-US" altLang="zh-CN" sz="2280" b="1" i="1">
                                <a:latin typeface="Cambria Math" panose="02040503050406030204" pitchFamily="18" charset="0"/>
                                <a:ea typeface="隶书" pitchFamily="1" charset="-122"/>
                              </a:rPr>
                            </m:ctrlPr>
                          </m:fPr>
                          <m:num>
                            <m:sSup>
                              <m:sSupPr>
                                <m:ctrlPr>
                                  <a:rPr lang="en-US" altLang="zh-CN" sz="2280" b="1" i="1">
                                    <a:latin typeface="Cambria Math" panose="02040503050406030204" pitchFamily="18" charset="0"/>
                                    <a:ea typeface="隶书" pitchFamily="1" charset="-122"/>
                                  </a:rPr>
                                </m:ctrlPr>
                              </m:sSupPr>
                              <m:e>
                                <m:r>
                                  <a:rPr lang="en-US" altLang="zh-CN" sz="2280" b="1" i="1">
                                    <a:latin typeface="Cambria Math"/>
                                    <a:ea typeface="隶书" pitchFamily="1" charset="-122"/>
                                  </a:rPr>
                                  <m:t>𝑩</m:t>
                                </m:r>
                              </m:e>
                              <m:sup>
                                <m:r>
                                  <a:rPr lang="en-US" altLang="zh-CN" sz="2280" b="1" i="1">
                                    <a:latin typeface="Cambria Math"/>
                                    <a:ea typeface="隶书" pitchFamily="1" charset="-122"/>
                                  </a:rPr>
                                  <m:t>−</m:t>
                                </m:r>
                                <m:r>
                                  <a:rPr lang="en-US" altLang="zh-CN" sz="2280" b="1" i="1">
                                    <a:latin typeface="Cambria Math"/>
                                    <a:ea typeface="隶书" pitchFamily="1" charset="-122"/>
                                  </a:rPr>
                                  <m:t>𝟏</m:t>
                                </m:r>
                              </m:sup>
                            </m:sSup>
                            <m:r>
                              <a:rPr lang="en-US" altLang="zh-CN" sz="2280" b="1" i="1">
                                <a:latin typeface="Cambria Math"/>
                                <a:ea typeface="隶书" pitchFamily="1" charset="-122"/>
                              </a:rPr>
                              <m:t>𝒃</m:t>
                            </m:r>
                          </m:num>
                          <m:den>
                            <m:r>
                              <a:rPr lang="en-US" altLang="zh-CN" sz="2280" b="1" i="1">
                                <a:latin typeface="Cambria Math"/>
                                <a:ea typeface="隶书" pitchFamily="1" charset="-122"/>
                              </a:rPr>
                              <m:t>𝟎</m:t>
                            </m:r>
                          </m:den>
                        </m:f>
                      </m:e>
                    </m:d>
                  </m:oMath>
                </a14:m>
                <a:r>
                  <a:rPr lang="zh-CN" altLang="en-US" sz="2280" dirty="0">
                    <a:latin typeface="隶书" pitchFamily="1" charset="-122"/>
                    <a:ea typeface="隶书" pitchFamily="1" charset="-122"/>
                  </a:rPr>
                  <a:t>称为与基</a:t>
                </a:r>
                <a14:m>
                  <m:oMath xmlns:m="http://schemas.openxmlformats.org/officeDocument/2006/math">
                    <m:r>
                      <a:rPr lang="en-US" altLang="zh-CN" sz="2280" b="1" i="1">
                        <a:latin typeface="Cambria Math"/>
                        <a:ea typeface="隶书" pitchFamily="1" charset="-122"/>
                      </a:rPr>
                      <m:t>𝑩</m:t>
                    </m:r>
                  </m:oMath>
                </a14:m>
                <a:r>
                  <a:rPr lang="zh-CN" altLang="en-US" sz="2280" dirty="0">
                    <a:latin typeface="隶书" pitchFamily="1" charset="-122"/>
                    <a:ea typeface="隶书" pitchFamily="1" charset="-122"/>
                  </a:rPr>
                  <a:t>对应的基本解，若</a:t>
                </a:r>
                <a14:m>
                  <m:oMath xmlns:m="http://schemas.openxmlformats.org/officeDocument/2006/math">
                    <m:sSub>
                      <m:sSubPr>
                        <m:ctrlPr>
                          <a:rPr lang="en-US" altLang="zh-CN" sz="2280" b="1" i="1">
                            <a:latin typeface="Cambria Math" panose="02040503050406030204" pitchFamily="18" charset="0"/>
                            <a:ea typeface="隶书" pitchFamily="1" charset="-122"/>
                          </a:rPr>
                        </m:ctrlPr>
                      </m:sSubPr>
                      <m:e>
                        <m:r>
                          <a:rPr lang="en-US" altLang="zh-CN" sz="2280" b="1" i="1">
                            <a:latin typeface="Cambria Math"/>
                            <a:ea typeface="隶书" pitchFamily="1" charset="-122"/>
                          </a:rPr>
                          <m:t>𝒙</m:t>
                        </m:r>
                      </m:e>
                      <m:sub>
                        <m:r>
                          <a:rPr lang="en-US" altLang="zh-CN" sz="2280" b="1" i="1">
                            <a:latin typeface="Cambria Math"/>
                            <a:ea typeface="隶书" pitchFamily="1" charset="-122"/>
                          </a:rPr>
                          <m:t>𝑩</m:t>
                        </m:r>
                      </m:sub>
                    </m:sSub>
                    <m:r>
                      <a:rPr lang="en-US" altLang="zh-CN" sz="2280" b="1" i="1">
                        <a:latin typeface="Cambria Math"/>
                        <a:ea typeface="隶书" pitchFamily="1" charset="-122"/>
                      </a:rPr>
                      <m:t>≥</m:t>
                    </m:r>
                    <m:r>
                      <a:rPr lang="en-US" altLang="zh-CN" sz="2280" b="1" i="1">
                        <a:latin typeface="Cambria Math"/>
                        <a:ea typeface="隶书" pitchFamily="1" charset="-122"/>
                      </a:rPr>
                      <m:t>𝟎</m:t>
                    </m:r>
                  </m:oMath>
                </a14:m>
                <a:r>
                  <a:rPr lang="zh-CN" altLang="en-US" sz="2280" dirty="0">
                    <a:latin typeface="隶书" pitchFamily="1" charset="-122"/>
                    <a:ea typeface="隶书" pitchFamily="1" charset="-122"/>
                  </a:rPr>
                  <a:t>，则称之为基本可行解</a:t>
                </a:r>
              </a:p>
              <a:p>
                <a:endParaRPr lang="en-US" altLang="zh-CN" sz="2660" dirty="0">
                  <a:latin typeface="隶书" pitchFamily="1" charset="-122"/>
                  <a:ea typeface="隶书" pitchFamily="1" charset="-122"/>
                </a:endParaRPr>
              </a:p>
              <a:p>
                <a:endParaRPr lang="en-US" altLang="zh-CN" sz="266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t="-2101"/>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845D6-FB9B-4D63-882B-85D9DDB840E2}"/>
              </a:ext>
            </a:extLst>
          </p:cNvPr>
          <p:cNvSpPr>
            <a:spLocks noGrp="1"/>
          </p:cNvSpPr>
          <p:nvPr>
            <p:ph type="title"/>
          </p:nvPr>
        </p:nvSpPr>
        <p:spPr/>
        <p:txBody>
          <a:bodyPr/>
          <a:lstStyle/>
          <a:p>
            <a:r>
              <a:rPr lang="en-US" altLang="zh-CN" dirty="0"/>
              <a:t>6.0</a:t>
            </a:r>
            <a:r>
              <a:rPr lang="zh-CN" altLang="en-US" dirty="0"/>
              <a:t> 优化问题描述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EE6C17-9D72-42FA-AED9-034DBD1F6663}"/>
                  </a:ext>
                </a:extLst>
              </p:cNvPr>
              <p:cNvSpPr>
                <a:spLocks noGrp="1"/>
              </p:cNvSpPr>
              <p:nvPr>
                <p:ph idx="1"/>
              </p:nvPr>
            </p:nvSpPr>
            <p:spPr/>
            <p:txBody>
              <a:bodyPr/>
              <a:lstStyle/>
              <a:p>
                <a:r>
                  <a:rPr lang="zh-CN" altLang="en-US" sz="2280" dirty="0"/>
                  <a:t>问题的一般描述</a:t>
                </a:r>
                <a:endParaRPr lang="en-US" altLang="zh-CN" sz="2280" dirty="0"/>
              </a:p>
              <a:p>
                <a:pPr lvl="1"/>
                <a14:m>
                  <m:oMath xmlns:m="http://schemas.openxmlformats.org/officeDocument/2006/math">
                    <m:r>
                      <a:rPr lang="en-US" altLang="zh-CN" sz="1900" b="1" i="1">
                        <a:latin typeface="Cambria Math" panose="02040503050406030204" pitchFamily="18" charset="0"/>
                      </a:rPr>
                      <m:t>𝒎𝒊𝒏</m:t>
                    </m:r>
                    <m:r>
                      <a:rPr lang="en-US" altLang="zh-CN" sz="1900" b="1" i="1">
                        <a:latin typeface="Cambria Math" panose="02040503050406030204" pitchFamily="18" charset="0"/>
                      </a:rPr>
                      <m:t> </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𝒇</m:t>
                        </m:r>
                      </m:e>
                      <m:sub>
                        <m:r>
                          <a:rPr lang="en-US" altLang="zh-CN" sz="1900" b="1" i="1">
                            <a:latin typeface="Cambria Math" panose="02040503050406030204" pitchFamily="18" charset="0"/>
                          </a:rPr>
                          <m:t>𝟎</m:t>
                        </m:r>
                      </m:sub>
                    </m:sSub>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 </m:t>
                    </m:r>
                    <m:r>
                      <a:rPr lang="en-US" altLang="zh-CN" sz="1900" b="1" i="1">
                        <a:latin typeface="Cambria Math" panose="02040503050406030204" pitchFamily="18" charset="0"/>
                      </a:rPr>
                      <m:t>𝒔</m:t>
                    </m:r>
                    <m:r>
                      <a:rPr lang="en-US" altLang="zh-CN" sz="1900" b="1" i="1">
                        <a:latin typeface="Cambria Math" panose="02040503050406030204" pitchFamily="18" charset="0"/>
                      </a:rPr>
                      <m:t>.</m:t>
                    </m:r>
                    <m:r>
                      <a:rPr lang="en-US" altLang="zh-CN" sz="1900" b="1" i="1">
                        <a:latin typeface="Cambria Math" panose="02040503050406030204" pitchFamily="18" charset="0"/>
                      </a:rPr>
                      <m:t>𝒕</m:t>
                    </m:r>
                    <m:r>
                      <a:rPr lang="en-US" altLang="zh-CN" sz="1900" b="1" i="1">
                        <a:latin typeface="Cambria Math" panose="02040503050406030204" pitchFamily="18" charset="0"/>
                      </a:rPr>
                      <m:t>. </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𝒇</m:t>
                        </m:r>
                      </m:e>
                      <m:sub>
                        <m:r>
                          <a:rPr lang="en-US" altLang="zh-CN" sz="1900" b="1" i="1">
                            <a:latin typeface="Cambria Math" panose="02040503050406030204" pitchFamily="18" charset="0"/>
                          </a:rPr>
                          <m:t>𝒋</m:t>
                        </m:r>
                      </m:sub>
                    </m:sSub>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m:t>
                        </m:r>
                        <m:r>
                          <m:rPr>
                            <m:lit/>
                          </m:rPr>
                          <a:rPr lang="en-US" altLang="zh-CN" sz="1900" b="1" i="1">
                            <a:latin typeface="Cambria Math" panose="02040503050406030204" pitchFamily="18" charset="0"/>
                          </a:rPr>
                          <m:t>=</m:t>
                        </m:r>
                      </m:e>
                    </m:d>
                    <m:r>
                      <a:rPr lang="en-US" altLang="zh-CN" sz="1900" b="1" i="1">
                        <a:latin typeface="Cambria Math" panose="02040503050406030204" pitchFamily="18" charset="0"/>
                      </a:rPr>
                      <m:t>𝟎</m:t>
                    </m:r>
                    <m:r>
                      <a:rPr lang="en-US" altLang="zh-CN" sz="1900" b="1" i="1">
                        <a:latin typeface="Cambria Math" panose="02040503050406030204" pitchFamily="18" charset="0"/>
                      </a:rPr>
                      <m:t>,</m:t>
                    </m:r>
                    <m:r>
                      <a:rPr lang="en-US" altLang="zh-CN" sz="1900" b="1" i="1">
                        <a:latin typeface="Cambria Math" panose="02040503050406030204" pitchFamily="18" charset="0"/>
                      </a:rPr>
                      <m:t>𝒋</m:t>
                    </m:r>
                    <m:r>
                      <a:rPr lang="en-US" altLang="zh-CN" sz="1900" b="1" i="1">
                        <a:latin typeface="Cambria Math" panose="02040503050406030204" pitchFamily="18" charset="0"/>
                      </a:rPr>
                      <m:t>=</m:t>
                    </m:r>
                    <m:r>
                      <a:rPr lang="en-US" altLang="zh-CN" sz="1900" b="1" i="1">
                        <a:latin typeface="Cambria Math" panose="02040503050406030204" pitchFamily="18" charset="0"/>
                      </a:rPr>
                      <m:t>𝟏</m:t>
                    </m:r>
                    <m:r>
                      <a:rPr lang="en-US" altLang="zh-CN" sz="1900" b="1" i="1">
                        <a:latin typeface="Cambria Math" panose="02040503050406030204" pitchFamily="18" charset="0"/>
                      </a:rPr>
                      <m:t>⋯</m:t>
                    </m:r>
                    <m:r>
                      <a:rPr lang="en-US" altLang="zh-CN" sz="1900" b="1" i="1">
                        <a:latin typeface="Cambria Math" panose="02040503050406030204" pitchFamily="18" charset="0"/>
                      </a:rPr>
                      <m:t>𝒎</m:t>
                    </m:r>
                    <m:r>
                      <a:rPr lang="en-US" altLang="zh-CN" sz="1900" b="1" i="1">
                        <a:latin typeface="Cambria Math" panose="02040503050406030204" pitchFamily="18" charset="0"/>
                      </a:rPr>
                      <m:t>, </m:t>
                    </m:r>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𝑸</m:t>
                    </m:r>
                  </m:oMath>
                </a14:m>
                <a:r>
                  <a:rPr lang="en-US" altLang="zh-CN" sz="1900" dirty="0"/>
                  <a:t>,</a:t>
                </a:r>
                <a14:m>
                  <m:oMath xmlns:m="http://schemas.openxmlformats.org/officeDocument/2006/math">
                    <m:r>
                      <a:rPr lang="en-US" altLang="zh-CN" sz="1900" b="1" i="1" dirty="0">
                        <a:latin typeface="Cambria Math" panose="02040503050406030204" pitchFamily="18" charset="0"/>
                      </a:rPr>
                      <m:t>𝑸</m:t>
                    </m:r>
                  </m:oMath>
                </a14:m>
                <a:r>
                  <a:rPr lang="zh-CN" altLang="en-US" sz="1900" dirty="0"/>
                  <a:t>表示可行集</a:t>
                </a:r>
                <a:endParaRPr lang="en-US" altLang="zh-CN" sz="1900" dirty="0"/>
              </a:p>
              <a:p>
                <a:pPr lvl="1"/>
                <a:r>
                  <a:rPr lang="zh-CN" altLang="en-US" sz="1900" dirty="0"/>
                  <a:t>约束优化问题</a:t>
                </a:r>
                <a:endParaRPr lang="en-US" altLang="zh-CN" sz="1900" dirty="0"/>
              </a:p>
              <a:p>
                <a:pPr lvl="1"/>
                <a:r>
                  <a:rPr lang="zh-CN" altLang="en-US" sz="1900" dirty="0"/>
                  <a:t>无约束优化问题</a:t>
                </a:r>
                <a:endParaRPr lang="en-US" altLang="zh-CN" sz="1900" dirty="0"/>
              </a:p>
              <a:p>
                <a:pPr lvl="1"/>
                <a:r>
                  <a:rPr lang="zh-CN" altLang="en-US" sz="1900" dirty="0"/>
                  <a:t>光滑优化问题：可微</a:t>
                </a:r>
                <a:endParaRPr lang="en-US" altLang="zh-CN" sz="1900" dirty="0"/>
              </a:p>
              <a:p>
                <a:pPr lvl="1"/>
                <a:r>
                  <a:rPr lang="zh-CN" altLang="en-US" sz="1900" dirty="0"/>
                  <a:t>非光滑优化问题：有些不可微</a:t>
                </a:r>
                <a:endParaRPr lang="en-US" altLang="zh-CN" sz="1900" dirty="0"/>
              </a:p>
              <a:p>
                <a:pPr lvl="1"/>
                <a:r>
                  <a:rPr lang="zh-CN" altLang="en-US" sz="1900" dirty="0"/>
                  <a:t>线性优化问题：约束是仿射的（</a:t>
                </a:r>
                <a:r>
                  <a:rPr lang="en-US" altLang="zh-CN" sz="1900" dirty="0" err="1"/>
                  <a:t>Ax+b</a:t>
                </a:r>
                <a:r>
                  <a:rPr lang="zh-CN" altLang="en-US" sz="1900" dirty="0"/>
                  <a:t>）</a:t>
                </a:r>
                <a:endParaRPr lang="en-US" altLang="zh-CN" sz="1900" dirty="0"/>
              </a:p>
              <a:p>
                <a:pPr lvl="2"/>
                <a:r>
                  <a:rPr lang="zh-CN" altLang="en-US" sz="1710" dirty="0"/>
                  <a:t>如果</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𝟎</m:t>
                        </m:r>
                      </m:sub>
                    </m:sSub>
                  </m:oMath>
                </a14:m>
                <a:r>
                  <a:rPr lang="zh-CN" altLang="en-US" sz="1710" dirty="0"/>
                  <a:t>也是仿射的，称为线性规划问题</a:t>
                </a:r>
                <a:endParaRPr lang="en-US" altLang="zh-CN" sz="1710" dirty="0"/>
              </a:p>
              <a:p>
                <a:pPr lvl="2"/>
                <a:r>
                  <a:rPr lang="zh-CN" altLang="en-US" sz="1710" dirty="0"/>
                  <a:t>如果</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𝟎</m:t>
                        </m:r>
                      </m:sub>
                    </m:sSub>
                  </m:oMath>
                </a14:m>
                <a:r>
                  <a:rPr lang="zh-CN" altLang="en-US" sz="1710" dirty="0"/>
                  <a:t>是二次函数，则为二次规划问题</a:t>
                </a:r>
                <a:endParaRPr lang="en-US" altLang="zh-CN" sz="1710" dirty="0"/>
              </a:p>
              <a:p>
                <a:pPr lvl="2"/>
                <a:r>
                  <a:rPr lang="zh-CN" altLang="en-US" sz="1710" dirty="0"/>
                  <a:t>如果所有函数</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𝟎</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𝒇</m:t>
                        </m:r>
                      </m:e>
                      <m:sub>
                        <m:r>
                          <a:rPr lang="en-US" altLang="zh-CN" sz="1710" b="1" i="1">
                            <a:latin typeface="Cambria Math" panose="02040503050406030204" pitchFamily="18" charset="0"/>
                          </a:rPr>
                          <m:t>𝒎</m:t>
                        </m:r>
                      </m:sub>
                    </m:sSub>
                  </m:oMath>
                </a14:m>
                <a:r>
                  <a:rPr lang="zh-CN" altLang="en-US" sz="1710" dirty="0"/>
                  <a:t>都是二次函数，称为二次约束的二次规划问题</a:t>
                </a:r>
                <a:endParaRPr lang="en-US" altLang="zh-CN" sz="1710" dirty="0"/>
              </a:p>
              <a:p>
                <a:pPr lvl="1"/>
                <a:r>
                  <a:rPr lang="zh-CN" altLang="en-US" sz="1900" dirty="0"/>
                  <a:t>若决策变量必需是整数，则可以通过如下约束描述</a:t>
                </a:r>
                <a:endParaRPr lang="en-US" altLang="zh-CN" sz="1900" dirty="0"/>
              </a:p>
              <a:p>
                <a:pPr lvl="2"/>
                <a14:m>
                  <m:oMath xmlns:m="http://schemas.openxmlformats.org/officeDocument/2006/math">
                    <m:r>
                      <a:rPr lang="en-US" altLang="zh-CN" sz="1520" b="1" i="1">
                        <a:latin typeface="Cambria Math" panose="02040503050406030204" pitchFamily="18" charset="0"/>
                      </a:rPr>
                      <m:t>𝒔𝒊𝒏</m:t>
                    </m:r>
                    <m:d>
                      <m:dPr>
                        <m:ctrlPr>
                          <a:rPr lang="en-US" altLang="zh-CN" sz="1520" b="1" i="1">
                            <a:latin typeface="Cambria Math" panose="02040503050406030204" pitchFamily="18" charset="0"/>
                          </a:rPr>
                        </m:ctrlPr>
                      </m:dPr>
                      <m:e>
                        <m:r>
                          <a:rPr lang="en-US" altLang="zh-CN" sz="1520" b="1" i="1">
                            <a:latin typeface="Cambria Math" panose="02040503050406030204" pitchFamily="18" charset="0"/>
                          </a:rPr>
                          <m:t>𝝅</m:t>
                        </m:r>
                        <m:sSup>
                          <m:sSupPr>
                            <m:ctrlPr>
                              <a:rPr lang="en-US" altLang="zh-CN" sz="1520" b="1" i="1">
                                <a:latin typeface="Cambria Math" panose="02040503050406030204" pitchFamily="18" charset="0"/>
                              </a:rPr>
                            </m:ctrlPr>
                          </m:sSupPr>
                          <m:e>
                            <m:r>
                              <a:rPr lang="en-US" altLang="zh-CN" sz="1520" b="1" i="1">
                                <a:latin typeface="Cambria Math" panose="02040503050406030204" pitchFamily="18" charset="0"/>
                              </a:rPr>
                              <m:t>𝒙</m:t>
                            </m:r>
                          </m:e>
                          <m:sup>
                            <m:d>
                              <m:dPr>
                                <m:ctrlPr>
                                  <a:rPr lang="en-US" altLang="zh-CN" sz="1520" b="1" i="1">
                                    <a:latin typeface="Cambria Math" panose="02040503050406030204" pitchFamily="18" charset="0"/>
                                  </a:rPr>
                                </m:ctrlPr>
                              </m:dPr>
                              <m:e>
                                <m:r>
                                  <a:rPr lang="en-US" altLang="zh-CN" sz="1520" b="1" i="1">
                                    <a:latin typeface="Cambria Math" panose="02040503050406030204" pitchFamily="18" charset="0"/>
                                  </a:rPr>
                                  <m:t>𝒊</m:t>
                                </m:r>
                              </m:e>
                            </m:d>
                          </m:sup>
                        </m:sSup>
                      </m:e>
                    </m:d>
                    <m:r>
                      <a:rPr lang="en-US" altLang="zh-CN" sz="1520" b="1" i="1">
                        <a:latin typeface="Cambria Math" panose="02040503050406030204" pitchFamily="18" charset="0"/>
                      </a:rPr>
                      <m:t>=</m:t>
                    </m:r>
                    <m:r>
                      <a:rPr lang="en-US" altLang="zh-CN" sz="1520" b="1" i="1">
                        <a:latin typeface="Cambria Math" panose="02040503050406030204" pitchFamily="18" charset="0"/>
                      </a:rPr>
                      <m:t>𝟎</m:t>
                    </m:r>
                    <m:r>
                      <a:rPr lang="en-US" altLang="zh-CN" sz="1520" b="1" i="1">
                        <a:latin typeface="Cambria Math" panose="02040503050406030204" pitchFamily="18" charset="0"/>
                      </a:rPr>
                      <m:t>,</m:t>
                    </m:r>
                    <m:r>
                      <a:rPr lang="en-US" altLang="zh-CN" sz="1520" b="1" i="1">
                        <a:latin typeface="Cambria Math" panose="02040503050406030204" pitchFamily="18" charset="0"/>
                      </a:rPr>
                      <m:t>𝒊</m:t>
                    </m:r>
                    <m:r>
                      <a:rPr lang="en-US" altLang="zh-CN" sz="1520" b="1" i="1">
                        <a:latin typeface="Cambria Math" panose="02040503050406030204" pitchFamily="18" charset="0"/>
                      </a:rPr>
                      <m:t>=</m:t>
                    </m:r>
                    <m:r>
                      <a:rPr lang="en-US" altLang="zh-CN" sz="1520" b="1" i="1">
                        <a:latin typeface="Cambria Math" panose="02040503050406030204" pitchFamily="18" charset="0"/>
                      </a:rPr>
                      <m:t>𝟏</m:t>
                    </m:r>
                    <m:r>
                      <a:rPr lang="en-US" altLang="zh-CN" sz="1520" b="1" i="1">
                        <a:latin typeface="Cambria Math" panose="02040503050406030204" pitchFamily="18" charset="0"/>
                      </a:rPr>
                      <m:t>,⋯,</m:t>
                    </m:r>
                    <m:r>
                      <a:rPr lang="en-US" altLang="zh-CN" sz="1520" b="1" i="1">
                        <a:latin typeface="Cambria Math" panose="02040503050406030204" pitchFamily="18" charset="0"/>
                      </a:rPr>
                      <m:t>𝒏</m:t>
                    </m:r>
                  </m:oMath>
                </a14:m>
                <a:r>
                  <a:rPr lang="zh-CN" altLang="en-US" sz="1520" dirty="0"/>
                  <a:t>，整数优化问题</a:t>
                </a:r>
                <a:endParaRPr lang="en-US" altLang="zh-CN" sz="1520" dirty="0"/>
              </a:p>
              <a:p>
                <a:pPr lvl="2"/>
                <a:endParaRPr lang="zh-CN" altLang="en-US" sz="1710" dirty="0"/>
              </a:p>
            </p:txBody>
          </p:sp>
        </mc:Choice>
        <mc:Fallback xmlns="">
          <p:sp>
            <p:nvSpPr>
              <p:cNvPr id="3" name="内容占位符 2">
                <a:extLst>
                  <a:ext uri="{FF2B5EF4-FFF2-40B4-BE49-F238E27FC236}">
                    <a16:creationId xmlns:a16="http://schemas.microsoft.com/office/drawing/2014/main" id="{2AEE6C17-9D72-42FA-AED9-034DBD1F6663}"/>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0026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latin typeface="隶书" panose="02010509060101010101" pitchFamily="1" charset="-122"/>
              </a:rPr>
              <a:t>6.1 </a:t>
            </a:r>
            <a:r>
              <a:rPr lang="zh-CN" altLang="en-US" sz="304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2280" dirty="0"/>
              <a:t>解的基本概念</a:t>
            </a:r>
            <a:endParaRPr lang="zh-CN" altLang="en-US" sz="3040" dirty="0"/>
          </a:p>
        </p:txBody>
      </p:sp>
      <p:sp>
        <p:nvSpPr>
          <p:cNvPr id="3" name="Content Placeholder 2"/>
          <p:cNvSpPr>
            <a:spLocks noGrp="1"/>
          </p:cNvSpPr>
          <p:nvPr>
            <p:ph idx="1"/>
          </p:nvPr>
        </p:nvSpPr>
        <p:spPr/>
        <p:txBody>
          <a:bodyPr/>
          <a:lstStyle/>
          <a:p>
            <a:r>
              <a:rPr lang="zh-CN" altLang="en-US" dirty="0"/>
              <a:t>可行解、基本解</a:t>
            </a:r>
          </a:p>
        </p:txBody>
      </p:sp>
      <p:grpSp>
        <p:nvGrpSpPr>
          <p:cNvPr id="5" name="Group 11">
            <a:extLst>
              <a:ext uri="{FF2B5EF4-FFF2-40B4-BE49-F238E27FC236}">
                <a16:creationId xmlns:a16="http://schemas.microsoft.com/office/drawing/2014/main" id="{9C33B1DD-FB5D-4640-A69C-DEDDE042DF9C}"/>
              </a:ext>
            </a:extLst>
          </p:cNvPr>
          <p:cNvGrpSpPr/>
          <p:nvPr/>
        </p:nvGrpSpPr>
        <p:grpSpPr>
          <a:xfrm>
            <a:off x="2250935" y="2662964"/>
            <a:ext cx="8218282" cy="3128235"/>
            <a:chOff x="4304928" y="2633072"/>
            <a:chExt cx="5544615" cy="2344261"/>
          </a:xfrm>
        </p:grpSpPr>
        <p:sp>
          <p:nvSpPr>
            <p:cNvPr id="6" name="Rectangle 4">
              <a:extLst>
                <a:ext uri="{FF2B5EF4-FFF2-40B4-BE49-F238E27FC236}">
                  <a16:creationId xmlns:a16="http://schemas.microsoft.com/office/drawing/2014/main" id="{08DF0C13-C2BA-4A0C-9EA0-6E0C640ECEFB}"/>
                </a:ext>
              </a:extLst>
            </p:cNvPr>
            <p:cNvSpPr/>
            <p:nvPr/>
          </p:nvSpPr>
          <p:spPr bwMode="auto">
            <a:xfrm>
              <a:off x="4304928" y="2633072"/>
              <a:ext cx="5544615" cy="2344261"/>
            </a:xfrm>
            <a:prstGeom prst="rect">
              <a:avLst/>
            </a:prstGeom>
            <a:pattFill prst="dashDnDiag">
              <a:fgClr>
                <a:schemeClr val="tx1">
                  <a:lumMod val="50000"/>
                  <a:lumOff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7" name="Oval 5">
              <a:extLst>
                <a:ext uri="{FF2B5EF4-FFF2-40B4-BE49-F238E27FC236}">
                  <a16:creationId xmlns:a16="http://schemas.microsoft.com/office/drawing/2014/main" id="{C0EB21DC-9A71-45F8-AF98-DB929DCBA833}"/>
                </a:ext>
              </a:extLst>
            </p:cNvPr>
            <p:cNvSpPr/>
            <p:nvPr/>
          </p:nvSpPr>
          <p:spPr bwMode="auto">
            <a:xfrm>
              <a:off x="4377884" y="2923993"/>
              <a:ext cx="2458282" cy="1728904"/>
            </a:xfrm>
            <a:prstGeom prst="ellipse">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dirty="0">
                <a:latin typeface="宋体" panose="02010600030101010101" pitchFamily="2" charset="-122"/>
                <a:ea typeface="宋体" panose="02010600030101010101" pitchFamily="2" charset="-122"/>
              </a:endParaRPr>
            </a:p>
          </p:txBody>
        </p:sp>
        <p:sp>
          <p:nvSpPr>
            <p:cNvPr id="8" name="Oval 6">
              <a:extLst>
                <a:ext uri="{FF2B5EF4-FFF2-40B4-BE49-F238E27FC236}">
                  <a16:creationId xmlns:a16="http://schemas.microsoft.com/office/drawing/2014/main" id="{E5D9996E-B195-4443-B346-C4D856158AAE}"/>
                </a:ext>
              </a:extLst>
            </p:cNvPr>
            <p:cNvSpPr/>
            <p:nvPr/>
          </p:nvSpPr>
          <p:spPr bwMode="auto">
            <a:xfrm>
              <a:off x="6033118" y="2923993"/>
              <a:ext cx="3816424" cy="1728904"/>
            </a:xfrm>
            <a:prstGeom prst="ellipse">
              <a:avLst/>
            </a:prstGeom>
            <a:solidFill>
              <a:srgbClr val="FF0000">
                <a:alpha val="68000"/>
              </a:srgb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9" name="TextBox 7">
                  <a:extLst>
                    <a:ext uri="{FF2B5EF4-FFF2-40B4-BE49-F238E27FC236}">
                      <a16:creationId xmlns:a16="http://schemas.microsoft.com/office/drawing/2014/main" id="{7C5FBD6B-52B9-4DD2-BEB9-A8B2F0D72C63}"/>
                    </a:ext>
                  </a:extLst>
                </p:cNvPr>
                <p:cNvSpPr txBox="1"/>
                <p:nvPr/>
              </p:nvSpPr>
              <p:spPr>
                <a:xfrm>
                  <a:off x="4523794" y="3455964"/>
                  <a:ext cx="2261619" cy="712688"/>
                </a:xfrm>
                <a:prstGeom prst="rect">
                  <a:avLst/>
                </a:prstGeom>
                <a:noFill/>
              </p:spPr>
              <p:txBody>
                <a:bodyPr wrap="square" rtlCol="0">
                  <a:spAutoFit/>
                </a:bodyPr>
                <a:lstStyle/>
                <a:p>
                  <a:r>
                    <a:rPr lang="zh-CN" altLang="en-US" sz="1900" dirty="0">
                      <a:solidFill>
                        <a:schemeClr val="bg1"/>
                      </a:solidFill>
                    </a:rPr>
                    <a:t>可行解</a:t>
                  </a:r>
                  <a:endParaRPr lang="en-US" altLang="zh-CN" sz="1900" dirty="0">
                    <a:solidFill>
                      <a:schemeClr val="bg1"/>
                    </a:solidFill>
                  </a:endParaRPr>
                </a:p>
                <a:p>
                  <a:pPr algn="l"/>
                  <a14:m>
                    <m:oMath xmlns:m="http://schemas.openxmlformats.org/officeDocument/2006/math">
                      <m:r>
                        <a:rPr lang="en-US" altLang="zh-CN" sz="1900" b="1" i="1">
                          <a:solidFill>
                            <a:schemeClr val="bg1"/>
                          </a:solidFill>
                          <a:latin typeface="Cambria Math"/>
                        </a:rPr>
                        <m:t>{</m:t>
                      </m:r>
                      <m:r>
                        <a:rPr lang="en-US" altLang="zh-CN" sz="1900" b="1" i="1">
                          <a:solidFill>
                            <a:schemeClr val="bg1"/>
                          </a:solidFill>
                          <a:latin typeface="Cambria Math"/>
                        </a:rPr>
                        <m:t>𝒙</m:t>
                      </m:r>
                      <m:r>
                        <a:rPr lang="en-US" altLang="zh-CN" sz="1900" b="1" i="1">
                          <a:solidFill>
                            <a:schemeClr val="bg1"/>
                          </a:solidFill>
                          <a:latin typeface="Cambria Math"/>
                        </a:rPr>
                        <m:t>|</m:t>
                      </m:r>
                      <m:r>
                        <a:rPr lang="en-US" altLang="zh-CN" sz="1900" b="1" i="1">
                          <a:solidFill>
                            <a:schemeClr val="bg1"/>
                          </a:solidFill>
                          <a:latin typeface="Cambria Math"/>
                        </a:rPr>
                        <m:t>𝑨𝒙</m:t>
                      </m:r>
                      <m:r>
                        <a:rPr lang="en-US" altLang="zh-CN" sz="1900" b="1" i="1">
                          <a:solidFill>
                            <a:schemeClr val="bg1"/>
                          </a:solidFill>
                          <a:latin typeface="Cambria Math"/>
                        </a:rPr>
                        <m:t>=</m:t>
                      </m:r>
                      <m:r>
                        <a:rPr lang="en-US" altLang="zh-CN" sz="1900" b="1" i="1">
                          <a:solidFill>
                            <a:schemeClr val="bg1"/>
                          </a:solidFill>
                          <a:latin typeface="Cambria Math"/>
                        </a:rPr>
                        <m:t>𝒃</m:t>
                      </m:r>
                      <m:r>
                        <a:rPr lang="en-US" altLang="zh-CN" sz="1900" b="1" i="1">
                          <a:solidFill>
                            <a:schemeClr val="bg1"/>
                          </a:solidFill>
                          <a:latin typeface="Cambria Math"/>
                        </a:rPr>
                        <m:t>,</m:t>
                      </m:r>
                      <m:r>
                        <a:rPr lang="en-US" altLang="zh-CN" sz="1900" b="1" i="1">
                          <a:solidFill>
                            <a:schemeClr val="bg1"/>
                          </a:solidFill>
                          <a:latin typeface="Cambria Math"/>
                        </a:rPr>
                        <m:t>𝒙</m:t>
                      </m:r>
                      <m:r>
                        <a:rPr lang="en-US" altLang="zh-CN" sz="1900" b="1" i="1">
                          <a:solidFill>
                            <a:schemeClr val="bg1"/>
                          </a:solidFill>
                          <a:latin typeface="Cambria Math"/>
                        </a:rPr>
                        <m:t>≥</m:t>
                      </m:r>
                      <m:r>
                        <a:rPr lang="en-US" altLang="zh-CN" sz="1900" b="1" i="1">
                          <a:solidFill>
                            <a:schemeClr val="bg1"/>
                          </a:solidFill>
                          <a:latin typeface="Cambria Math"/>
                        </a:rPr>
                        <m:t>𝟎</m:t>
                      </m:r>
                    </m:oMath>
                  </a14:m>
                  <a:r>
                    <a:rPr lang="en-US" altLang="zh-CN" sz="1900" dirty="0">
                      <a:solidFill>
                        <a:schemeClr val="bg1"/>
                      </a:solidFill>
                    </a:rPr>
                    <a:t>}</a:t>
                  </a:r>
                  <a:endParaRPr lang="zh-CN" altLang="en-US" sz="1900" dirty="0">
                    <a:solidFill>
                      <a:schemeClr val="bg1"/>
                    </a:solidFill>
                  </a:endParaRPr>
                </a:p>
              </p:txBody>
            </p:sp>
          </mc:Choice>
          <mc:Fallback xmlns="">
            <p:sp>
              <p:nvSpPr>
                <p:cNvPr id="9" name="TextBox 7">
                  <a:extLst>
                    <a:ext uri="{FF2B5EF4-FFF2-40B4-BE49-F238E27FC236}">
                      <a16:creationId xmlns:a16="http://schemas.microsoft.com/office/drawing/2014/main" id="{7C5FBD6B-52B9-4DD2-BEB9-A8B2F0D72C63}"/>
                    </a:ext>
                  </a:extLst>
                </p:cNvPr>
                <p:cNvSpPr txBox="1">
                  <a:spLocks noRot="1" noChangeAspect="1" noMove="1" noResize="1" noEditPoints="1" noAdjustHandles="1" noChangeArrowheads="1" noChangeShapeType="1" noTextEdit="1"/>
                </p:cNvSpPr>
                <p:nvPr/>
              </p:nvSpPr>
              <p:spPr>
                <a:xfrm>
                  <a:off x="4523794" y="3455964"/>
                  <a:ext cx="2261619" cy="712688"/>
                </a:xfrm>
                <a:prstGeom prst="rect">
                  <a:avLst/>
                </a:prstGeom>
                <a:blipFill>
                  <a:blip r:embed="rId2"/>
                  <a:stretch>
                    <a:fillRect l="-1636" t="-3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7D687685-70EC-4CAE-B97B-8BB294077ACF}"/>
                    </a:ext>
                  </a:extLst>
                </p:cNvPr>
                <p:cNvSpPr txBox="1"/>
                <p:nvPr/>
              </p:nvSpPr>
              <p:spPr>
                <a:xfrm>
                  <a:off x="7442013" y="3455964"/>
                  <a:ext cx="2334575" cy="684343"/>
                </a:xfrm>
                <a:prstGeom prst="rect">
                  <a:avLst/>
                </a:prstGeom>
                <a:noFill/>
              </p:spPr>
              <p:txBody>
                <a:bodyPr wrap="square" rtlCol="0">
                  <a:spAutoFit/>
                </a:bodyPr>
                <a:lstStyle/>
                <a:p>
                  <a:r>
                    <a:rPr lang="zh-CN" altLang="en-US" sz="1900" dirty="0"/>
                    <a:t>基本解</a:t>
                  </a:r>
                  <a:endParaRPr lang="en-US" altLang="zh-CN" sz="1900" dirty="0"/>
                </a:p>
                <a:p>
                  <a:pPr algn="l"/>
                  <a14:m>
                    <m:oMath xmlns:m="http://schemas.openxmlformats.org/officeDocument/2006/math">
                      <m:r>
                        <a:rPr lang="en-US" altLang="zh-CN" sz="1140" b="1" i="1">
                          <a:latin typeface="Cambria Math"/>
                        </a:rPr>
                        <m:t>{</m:t>
                      </m:r>
                      <m:r>
                        <a:rPr lang="en-US" altLang="zh-CN" sz="1140" b="1" i="1">
                          <a:latin typeface="Cambria Math"/>
                        </a:rPr>
                        <m:t>𝒙</m:t>
                      </m:r>
                      <m:r>
                        <a:rPr lang="en-US" altLang="zh-CN" sz="1140" b="1" i="1">
                          <a:latin typeface="Cambria Math"/>
                        </a:rPr>
                        <m:t>|</m:t>
                      </m:r>
                      <m:r>
                        <a:rPr lang="en-US" altLang="zh-CN" sz="1140" b="1" i="1">
                          <a:latin typeface="Cambria Math"/>
                        </a:rPr>
                        <m:t>𝑨𝒙</m:t>
                      </m:r>
                      <m:r>
                        <a:rPr lang="en-US" altLang="zh-CN" sz="1140" b="1" i="1">
                          <a:latin typeface="Cambria Math"/>
                        </a:rPr>
                        <m:t>=</m:t>
                      </m:r>
                      <m:r>
                        <a:rPr lang="en-US" altLang="zh-CN" sz="1140" b="1" i="1">
                          <a:latin typeface="Cambria Math"/>
                        </a:rPr>
                        <m:t>𝒃</m:t>
                      </m:r>
                      <m:r>
                        <a:rPr lang="en-US" altLang="zh-CN" sz="1140" b="1" i="1">
                          <a:latin typeface="Cambria Math"/>
                        </a:rPr>
                        <m:t>,</m:t>
                      </m:r>
                      <m:r>
                        <a:rPr lang="en-US" altLang="zh-CN" sz="1140" b="1" i="1">
                          <a:latin typeface="Cambria Math"/>
                        </a:rPr>
                        <m:t>𝒙</m:t>
                      </m:r>
                      <m:r>
                        <a:rPr lang="en-US" altLang="zh-CN" sz="1140" b="1" i="1">
                          <a:latin typeface="Cambria Math"/>
                        </a:rPr>
                        <m:t>=</m:t>
                      </m:r>
                      <m:d>
                        <m:dPr>
                          <m:ctrlPr>
                            <a:rPr lang="en-US" altLang="zh-CN" sz="1140" b="1" i="1">
                              <a:latin typeface="Cambria Math" panose="02040503050406030204" pitchFamily="18" charset="0"/>
                            </a:rPr>
                          </m:ctrlPr>
                        </m:dPr>
                        <m:e>
                          <m:f>
                            <m:fPr>
                              <m:type m:val="noBar"/>
                              <m:ctrlPr>
                                <a:rPr lang="en-US" altLang="zh-CN" sz="1140" b="1" i="1">
                                  <a:latin typeface="Cambria Math" panose="02040503050406030204" pitchFamily="18" charset="0"/>
                                </a:rPr>
                              </m:ctrlPr>
                            </m:fPr>
                            <m:num>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𝑩</m:t>
                                  </m:r>
                                </m:sub>
                              </m:sSub>
                            </m:num>
                            <m:den>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𝑵</m:t>
                                  </m:r>
                                </m:sub>
                              </m:sSub>
                            </m:den>
                          </m:f>
                        </m:e>
                      </m:d>
                      <m:r>
                        <a:rPr lang="en-US" altLang="zh-CN" sz="1140" b="1" i="1">
                          <a:latin typeface="Cambria Math"/>
                        </a:rPr>
                        <m:t>=</m:t>
                      </m:r>
                      <m:d>
                        <m:dPr>
                          <m:ctrlPr>
                            <a:rPr lang="en-US" altLang="zh-CN" sz="1140" b="1" i="1">
                              <a:latin typeface="Cambria Math" panose="02040503050406030204" pitchFamily="18" charset="0"/>
                            </a:rPr>
                          </m:ctrlPr>
                        </m:dPr>
                        <m:e>
                          <m:f>
                            <m:fPr>
                              <m:type m:val="noBar"/>
                              <m:ctrlPr>
                                <a:rPr lang="en-US" altLang="zh-CN" sz="1140" b="1" i="1">
                                  <a:latin typeface="Cambria Math" panose="02040503050406030204" pitchFamily="18" charset="0"/>
                                </a:rPr>
                              </m:ctrlPr>
                            </m:fPr>
                            <m:num>
                              <m:sSup>
                                <m:sSupPr>
                                  <m:ctrlPr>
                                    <a:rPr lang="en-US" altLang="zh-CN" sz="1140" b="1" i="1">
                                      <a:latin typeface="Cambria Math" panose="02040503050406030204" pitchFamily="18" charset="0"/>
                                    </a:rPr>
                                  </m:ctrlPr>
                                </m:sSupPr>
                                <m:e>
                                  <m:r>
                                    <a:rPr lang="en-US" altLang="zh-CN" sz="1140" b="1" i="1">
                                      <a:latin typeface="Cambria Math"/>
                                    </a:rPr>
                                    <m:t>𝑩</m:t>
                                  </m:r>
                                </m:e>
                                <m:sup>
                                  <m:r>
                                    <a:rPr lang="en-US" altLang="zh-CN" sz="1140" b="1" i="1">
                                      <a:latin typeface="Cambria Math"/>
                                    </a:rPr>
                                    <m:t>−</m:t>
                                  </m:r>
                                  <m:r>
                                    <a:rPr lang="en-US" altLang="zh-CN" sz="1140" b="1" i="1">
                                      <a:latin typeface="Cambria Math"/>
                                    </a:rPr>
                                    <m:t>𝟏</m:t>
                                  </m:r>
                                </m:sup>
                              </m:sSup>
                              <m:r>
                                <a:rPr lang="en-US" altLang="zh-CN" sz="1140" b="1" i="1">
                                  <a:latin typeface="Cambria Math"/>
                                </a:rPr>
                                <m:t>𝒃</m:t>
                              </m:r>
                            </m:num>
                            <m:den>
                              <m:r>
                                <a:rPr lang="en-US" altLang="zh-CN" sz="1140" b="1" i="1">
                                  <a:latin typeface="Cambria Math"/>
                                </a:rPr>
                                <m:t>𝟎</m:t>
                              </m:r>
                            </m:den>
                          </m:f>
                        </m:e>
                      </m:d>
                    </m:oMath>
                  </a14:m>
                  <a:r>
                    <a:rPr lang="en-US" altLang="zh-CN" sz="1140" dirty="0"/>
                    <a:t>}</a:t>
                  </a:r>
                  <a:endParaRPr lang="zh-CN" altLang="en-US" sz="1140" dirty="0"/>
                </a:p>
              </p:txBody>
            </p:sp>
          </mc:Choice>
          <mc:Fallback xmlns="">
            <p:sp>
              <p:nvSpPr>
                <p:cNvPr id="10" name="TextBox 8">
                  <a:extLst>
                    <a:ext uri="{FF2B5EF4-FFF2-40B4-BE49-F238E27FC236}">
                      <a16:creationId xmlns:a16="http://schemas.microsoft.com/office/drawing/2014/main" id="{7D687685-70EC-4CAE-B97B-8BB294077ACF}"/>
                    </a:ext>
                  </a:extLst>
                </p:cNvPr>
                <p:cNvSpPr txBox="1">
                  <a:spLocks noRot="1" noChangeAspect="1" noMove="1" noResize="1" noEditPoints="1" noAdjustHandles="1" noChangeArrowheads="1" noChangeShapeType="1" noTextEdit="1"/>
                </p:cNvSpPr>
                <p:nvPr/>
              </p:nvSpPr>
              <p:spPr>
                <a:xfrm>
                  <a:off x="7442013" y="3455964"/>
                  <a:ext cx="2334575" cy="684343"/>
                </a:xfrm>
                <a:prstGeom prst="rect">
                  <a:avLst/>
                </a:prstGeom>
                <a:blipFill>
                  <a:blip r:embed="rId3"/>
                  <a:stretch>
                    <a:fillRect l="-1585" t="-3333"/>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F8E5127B-3B63-4D9E-A2A7-F96236BAF6F1}"/>
                </a:ext>
              </a:extLst>
            </p:cNvPr>
            <p:cNvSpPr txBox="1"/>
            <p:nvPr/>
          </p:nvSpPr>
          <p:spPr>
            <a:xfrm>
              <a:off x="6358577" y="3319484"/>
              <a:ext cx="364777" cy="991769"/>
            </a:xfrm>
            <a:prstGeom prst="rect">
              <a:avLst/>
            </a:prstGeom>
            <a:noFill/>
          </p:spPr>
          <p:txBody>
            <a:bodyPr wrap="square" rtlCol="0">
              <a:spAutoFit/>
            </a:bodyPr>
            <a:lstStyle/>
            <a:p>
              <a:r>
                <a:rPr lang="zh-CN" altLang="en-US" sz="1600" dirty="0">
                  <a:solidFill>
                    <a:srgbClr val="FFCC00"/>
                  </a:solidFill>
                </a:rPr>
                <a:t>基本可行解</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3040" dirty="0">
                <a:latin typeface="隶书" panose="02010509060101010101" pitchFamily="1" charset="-122"/>
              </a:rPr>
              <a:t>6.1 </a:t>
            </a:r>
            <a:r>
              <a:rPr lang="zh-CN" altLang="en-US" sz="304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2280" dirty="0"/>
              <a:t>解的基本情况</a:t>
            </a:r>
          </a:p>
        </p:txBody>
      </p:sp>
      <p:sp>
        <p:nvSpPr>
          <p:cNvPr id="13315" name="Rectangle 3"/>
          <p:cNvSpPr>
            <a:spLocks noGrp="1" noChangeArrowheads="1"/>
          </p:cNvSpPr>
          <p:nvPr>
            <p:ph idx="1"/>
          </p:nvPr>
        </p:nvSpPr>
        <p:spPr/>
        <p:txBody>
          <a:bodyPr/>
          <a:lstStyle/>
          <a:p>
            <a:r>
              <a:rPr lang="zh-CN" altLang="en-US" b="1" dirty="0">
                <a:solidFill>
                  <a:schemeClr val="tx2"/>
                </a:solidFill>
              </a:rPr>
              <a:t>解的存在性</a:t>
            </a:r>
            <a:r>
              <a:rPr lang="zh-CN" altLang="en-US" b="1" dirty="0"/>
              <a:t>：若</a:t>
            </a:r>
            <a:r>
              <a:rPr lang="en-US" altLang="zh-CN" b="1" dirty="0"/>
              <a:t>(LP)</a:t>
            </a:r>
            <a:r>
              <a:rPr lang="zh-CN" altLang="en-US" b="1" dirty="0"/>
              <a:t>的可行域</a:t>
            </a:r>
            <a:r>
              <a:rPr lang="en-US" altLang="zh-CN" b="1" dirty="0"/>
              <a:t>(</a:t>
            </a:r>
            <a:r>
              <a:rPr lang="zh-CN" altLang="en-US" b="1" dirty="0"/>
              <a:t>带约束的多面体</a:t>
            </a:r>
            <a:r>
              <a:rPr lang="en-US" altLang="zh-CN" b="1" dirty="0"/>
              <a:t>)</a:t>
            </a:r>
            <a:r>
              <a:rPr lang="zh-CN" altLang="en-US" b="1" dirty="0"/>
              <a:t>非空，则可行域是个凸集，且</a:t>
            </a:r>
            <a:r>
              <a:rPr lang="en-US" altLang="zh-CN" b="1" dirty="0"/>
              <a:t>(LP)</a:t>
            </a:r>
            <a:r>
              <a:rPr lang="zh-CN" altLang="en-US" b="1" dirty="0"/>
              <a:t>一定存在有限最优解或无界最优解</a:t>
            </a:r>
          </a:p>
          <a:p>
            <a:r>
              <a:rPr lang="zh-CN" altLang="en-US" b="1" dirty="0">
                <a:solidFill>
                  <a:schemeClr val="tx2"/>
                </a:solidFill>
              </a:rPr>
              <a:t>解在顶点的可达性</a:t>
            </a:r>
            <a:r>
              <a:rPr lang="zh-CN" altLang="en-US" b="1" dirty="0"/>
              <a:t>：若</a:t>
            </a:r>
            <a:r>
              <a:rPr lang="en-US" altLang="zh-CN" b="1" dirty="0"/>
              <a:t>(LP)</a:t>
            </a:r>
            <a:r>
              <a:rPr lang="zh-CN" altLang="en-US" b="1" dirty="0"/>
              <a:t>存在有限最优解，则最优解可在某个顶点处达到</a:t>
            </a:r>
          </a:p>
          <a:p>
            <a:r>
              <a:rPr kumimoji="0" lang="zh-CN" altLang="en-US" b="1" dirty="0">
                <a:solidFill>
                  <a:schemeClr val="tx2"/>
                </a:solidFill>
              </a:rPr>
              <a:t>顶点与基本可行解的关系</a:t>
            </a:r>
            <a:r>
              <a:rPr kumimoji="0" lang="zh-CN" altLang="en-US" b="1" dirty="0"/>
              <a:t>：</a:t>
            </a:r>
            <a:r>
              <a:rPr kumimoji="0" lang="en-US" altLang="zh-CN" b="1" i="1" dirty="0">
                <a:solidFill>
                  <a:schemeClr val="tx2"/>
                </a:solidFill>
              </a:rPr>
              <a:t>x</a:t>
            </a:r>
            <a:r>
              <a:rPr kumimoji="0" lang="en-US" altLang="zh-CN" b="1" baseline="-25000" dirty="0">
                <a:solidFill>
                  <a:schemeClr val="tx2"/>
                </a:solidFill>
              </a:rPr>
              <a:t>0</a:t>
            </a:r>
            <a:r>
              <a:rPr kumimoji="0" lang="zh-CN" altLang="en-US" b="1" dirty="0"/>
              <a:t>是</a:t>
            </a:r>
            <a:r>
              <a:rPr lang="en-US" altLang="zh-CN" b="1" dirty="0"/>
              <a:t>(LP)</a:t>
            </a:r>
            <a:r>
              <a:rPr lang="zh-CN" altLang="en-US" b="1" dirty="0"/>
              <a:t>的</a:t>
            </a:r>
            <a:r>
              <a:rPr kumimoji="0" lang="zh-CN" altLang="en-US" b="1" dirty="0"/>
              <a:t>可行域顶点的充分必要条件是</a:t>
            </a:r>
            <a:r>
              <a:rPr kumimoji="0" lang="en-US" altLang="zh-CN" b="1" i="1" dirty="0">
                <a:solidFill>
                  <a:schemeClr val="tx2"/>
                </a:solidFill>
              </a:rPr>
              <a:t>x</a:t>
            </a:r>
            <a:r>
              <a:rPr kumimoji="0" lang="en-US" altLang="zh-CN" b="1" baseline="-25000" dirty="0">
                <a:solidFill>
                  <a:schemeClr val="tx2"/>
                </a:solidFill>
              </a:rPr>
              <a:t>0</a:t>
            </a:r>
            <a:r>
              <a:rPr kumimoji="0" lang="zh-CN" altLang="en-US" b="1" dirty="0"/>
              <a:t>是</a:t>
            </a:r>
            <a:r>
              <a:rPr lang="en-US" altLang="zh-CN" b="1" dirty="0"/>
              <a:t>(LP)</a:t>
            </a:r>
            <a:r>
              <a:rPr lang="zh-CN" altLang="en-US" b="1" dirty="0"/>
              <a:t>的基本可行解</a:t>
            </a:r>
          </a:p>
        </p:txBody>
      </p:sp>
      <p:sp>
        <p:nvSpPr>
          <p:cNvPr id="5" name="Date Placeholder 3"/>
          <p:cNvSpPr>
            <a:spLocks noGrp="1"/>
          </p:cNvSpPr>
          <p:nvPr>
            <p:ph type="dt" sz="half" idx="10"/>
          </p:nvPr>
        </p:nvSpPr>
        <p:spPr>
          <a:prstGeom prst="rect">
            <a:avLst/>
          </a:prstGeom>
        </p:spPr>
        <p:txBody>
          <a:bodyPr vert="horz" lIns="92965" tIns="46483" rIns="92965" bIns="46483" rtlCol="0" anchor="ctr"/>
          <a:lstStyle/>
          <a:p>
            <a:fld id="{370FFFA1-5102-4867-B63A-E763A5D7B457}" type="datetime10">
              <a:rPr lang="zh-CN" altLang="en-US"/>
              <a:t>21:55</a:t>
            </a:fld>
            <a:endParaRPr lang="en-US" altLang="zh-CN"/>
          </a:p>
        </p:txBody>
      </p:sp>
      <p:sp>
        <p:nvSpPr>
          <p:cNvPr id="13312" name="Rectangle 0"/>
          <p:cNvSpPr>
            <a:spLocks noChangeArrowheads="1"/>
          </p:cNvSpPr>
          <p:nvPr/>
        </p:nvSpPr>
        <p:spPr bwMode="auto">
          <a:xfrm>
            <a:off x="2168022" y="5516563"/>
            <a:ext cx="799974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10" tIns="46806" rIns="93610" bIns="46806" anchor="ctr"/>
          <a:lstStyle/>
          <a:p>
            <a:r>
              <a:rPr lang="en-US" altLang="zh-CN" sz="3230" dirty="0">
                <a:solidFill>
                  <a:schemeClr val="tx2"/>
                </a:solidFill>
              </a:rPr>
              <a:t>→</a:t>
            </a:r>
            <a:r>
              <a:rPr lang="zh-CN" altLang="en-US" sz="3230" dirty="0">
                <a:solidFill>
                  <a:schemeClr val="tx2"/>
                </a:solidFill>
              </a:rPr>
              <a:t>可通过求基本可行解得到有限最优解</a:t>
            </a:r>
            <a:endParaRPr lang="zh-CN" altLang="en-US" sz="3230" dirty="0">
              <a:solidFill>
                <a:schemeClr val="tx2"/>
              </a:solidFill>
              <a:latin typeface="隶书" panose="02010509060101010101" pitchFamily="1" charset="-122"/>
              <a:ea typeface="隶书" panose="02010509060101010101"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3312"/>
                                        </p:tgtEl>
                                        <p:attrNameLst>
                                          <p:attrName>style.visibility</p:attrName>
                                        </p:attrNameLst>
                                      </p:cBhvr>
                                      <p:to>
                                        <p:strVal val="visible"/>
                                      </p:to>
                                    </p:set>
                                    <p:animEffect transition="in" filter="fade">
                                      <p:cBhvr>
                                        <p:cTn id="19" dur="1000"/>
                                        <p:tgtEl>
                                          <p:spTgt spid="13312"/>
                                        </p:tgtEl>
                                      </p:cBhvr>
                                    </p:animEffect>
                                    <p:anim calcmode="lin" valueType="num">
                                      <p:cBhvr>
                                        <p:cTn id="20" dur="1000" fill="hold"/>
                                        <p:tgtEl>
                                          <p:spTgt spid="13312"/>
                                        </p:tgtEl>
                                        <p:attrNameLst>
                                          <p:attrName>ppt_x</p:attrName>
                                        </p:attrNameLst>
                                      </p:cBhvr>
                                      <p:tavLst>
                                        <p:tav tm="0">
                                          <p:val>
                                            <p:strVal val="#ppt_x"/>
                                          </p:val>
                                        </p:tav>
                                        <p:tav tm="100000">
                                          <p:val>
                                            <p:strVal val="#ppt_x"/>
                                          </p:val>
                                        </p:tav>
                                      </p:tavLst>
                                    </p:anim>
                                    <p:anim calcmode="lin" valueType="num">
                                      <p:cBhvr>
                                        <p:cTn id="21" dur="1000" fill="hold"/>
                                        <p:tgtEl>
                                          <p:spTgt spid="13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zh-CN" altLang="en-US" dirty="0"/>
                  <a:t>基本定理</a:t>
                </a:r>
                <a:endParaRPr lang="en-US" altLang="zh-CN" dirty="0"/>
              </a:p>
              <a:p>
                <a:r>
                  <a:rPr lang="en-US" altLang="zh-CN" sz="2400" dirty="0">
                    <a:solidFill>
                      <a:srgbClr val="FF0000"/>
                    </a:solidFill>
                  </a:rPr>
                  <a:t>1.</a:t>
                </a:r>
                <a:r>
                  <a:rPr lang="en-US" altLang="zh-CN" dirty="0"/>
                  <a:t>LP</a:t>
                </a:r>
                <a:r>
                  <a:rPr lang="zh-CN" altLang="en-US" dirty="0"/>
                  <a:t>问题可行解</a:t>
                </a:r>
                <a14:m>
                  <m:oMath xmlns:m="http://schemas.openxmlformats.org/officeDocument/2006/math">
                    <m:r>
                      <a:rPr lang="en-US" altLang="zh-CN">
                        <a:latin typeface="Cambria Math" panose="02040503050406030204" pitchFamily="18" charset="0"/>
                      </a:rPr>
                      <m:t>𝒙</m:t>
                    </m:r>
                  </m:oMath>
                </a14:m>
                <a:r>
                  <a:rPr lang="zh-CN" altLang="en-US" dirty="0"/>
                  <a:t>为基本可行解的充要条件是</a:t>
                </a:r>
                <a14:m>
                  <m:oMath xmlns:m="http://schemas.openxmlformats.org/officeDocument/2006/math">
                    <m:r>
                      <a:rPr lang="en-US" altLang="zh-CN">
                        <a:latin typeface="Cambria Math" panose="02040503050406030204" pitchFamily="18" charset="0"/>
                      </a:rPr>
                      <m:t>𝒙</m:t>
                    </m:r>
                  </m:oMath>
                </a14:m>
                <a:r>
                  <a:rPr lang="zh-CN" altLang="en-US" dirty="0"/>
                  <a:t>中正分量对应的系数列向量线性无关</a:t>
                </a:r>
                <a:r>
                  <a:rPr lang="zh-CN" altLang="en-US" sz="2400" dirty="0"/>
                  <a:t>（</a:t>
                </a:r>
                <a:r>
                  <a:rPr lang="zh-CN" altLang="en-US" sz="2400" dirty="0">
                    <a:solidFill>
                      <a:srgbClr val="CC00CC"/>
                    </a:solidFill>
                  </a:rPr>
                  <a:t>如何证明？</a:t>
                </a:r>
                <a:r>
                  <a:rPr lang="zh-CN" altLang="en-US" sz="2400" dirty="0"/>
                  <a:t>）</a:t>
                </a:r>
                <a:endParaRPr lang="en-US" altLang="zh-CN" sz="2400" dirty="0"/>
              </a:p>
              <a:p>
                <a:r>
                  <a:rPr lang="en-US" altLang="zh-CN" dirty="0">
                    <a:solidFill>
                      <a:srgbClr val="FF0000"/>
                    </a:solidFill>
                  </a:rPr>
                  <a:t>2.</a:t>
                </a:r>
                <a:r>
                  <a:rPr lang="en-US" altLang="zh-CN" dirty="0"/>
                  <a:t>LP</a:t>
                </a:r>
                <a:r>
                  <a:rPr lang="zh-CN" altLang="en-US" dirty="0"/>
                  <a:t>问题的每一个基本可行解</a:t>
                </a:r>
                <a14:m>
                  <m:oMath xmlns:m="http://schemas.openxmlformats.org/officeDocument/2006/math">
                    <m:r>
                      <a:rPr lang="en-US" altLang="zh-CN" b="1" i="1">
                        <a:latin typeface="Cambria Math"/>
                      </a:rPr>
                      <m:t>𝒙</m:t>
                    </m:r>
                  </m:oMath>
                </a14:m>
                <a:r>
                  <a:rPr lang="zh-CN" altLang="en-US" dirty="0"/>
                  <a:t>对应可行域</a:t>
                </a:r>
                <a:r>
                  <a:rPr lang="en-US" altLang="zh-CN" dirty="0"/>
                  <a:t>(</a:t>
                </a:r>
                <a:r>
                  <a:rPr lang="zh-CN" altLang="en-US" dirty="0"/>
                  <a:t>就是约束多面体</a:t>
                </a:r>
                <a:r>
                  <a:rPr lang="en-US" altLang="zh-CN" dirty="0"/>
                  <a:t>)</a:t>
                </a:r>
                <a:r>
                  <a:rPr lang="zh-CN" altLang="en-US" dirty="0"/>
                  <a:t>的一个极点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a:blip r:embed="rId2"/>
                <a:stretch>
                  <a:fillRect l="-1043" t="-1373"/>
                </a:stretch>
              </a:blipFill>
            </p:spPr>
            <p:txBody>
              <a:bodyPr/>
              <a:lstStyle/>
              <a:p>
                <a:r>
                  <a:rPr lang="zh-CN" altLang="en-US">
                    <a:noFill/>
                  </a:rPr>
                  <a:t> </a:t>
                </a:r>
              </a:p>
            </p:txBody>
          </p:sp>
        </mc:Fallback>
      </mc:AlternateContent>
      <p:sp>
        <p:nvSpPr>
          <p:cNvPr id="11" name="标题 10">
            <a:extLst>
              <a:ext uri="{FF2B5EF4-FFF2-40B4-BE49-F238E27FC236}">
                <a16:creationId xmlns:a16="http://schemas.microsoft.com/office/drawing/2014/main" id="{C201FA06-76E2-4313-BE13-DF9EAEDDCCEE}"/>
              </a:ext>
            </a:extLst>
          </p:cNvPr>
          <p:cNvSpPr>
            <a:spLocks noGrp="1"/>
          </p:cNvSpPr>
          <p:nvPr>
            <p:ph type="title"/>
          </p:nvPr>
        </p:nvSpPr>
        <p:spPr/>
        <p:txBody>
          <a:bodyPr>
            <a:normAutofit/>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800" dirty="0">
                <a:latin typeface="隶书" panose="02010509060101010101" pitchFamily="1" charset="-122"/>
              </a:rPr>
              <a:t>-</a:t>
            </a:r>
            <a:r>
              <a:rPr lang="zh-CN" altLang="en-US" sz="2400" dirty="0"/>
              <a:t>线性规划问题的基本理论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隶书" panose="02010509060101010101" pitchFamily="1" charset="-122"/>
              </a:rPr>
              <a:t>6.1 </a:t>
            </a:r>
            <a:r>
              <a:rPr lang="zh-CN" altLang="en-US" dirty="0">
                <a:latin typeface="隶书" panose="02010509060101010101" pitchFamily="1" charset="-122"/>
              </a:rPr>
              <a:t>线性规划的基本概念</a:t>
            </a:r>
            <a:r>
              <a:rPr lang="en-US" altLang="zh-CN" sz="2280" dirty="0">
                <a:latin typeface="隶书" panose="02010509060101010101" pitchFamily="1" charset="-122"/>
              </a:rPr>
              <a:t>-</a:t>
            </a:r>
            <a:r>
              <a:rPr lang="zh-CN" altLang="en-US" sz="1900" dirty="0"/>
              <a:t>线性规划问题的基本理论</a:t>
            </a:r>
            <a:r>
              <a:rPr lang="en-US" altLang="zh-CN" sz="1900" dirty="0"/>
              <a:t>(</a:t>
            </a:r>
            <a:r>
              <a:rPr lang="zh-CN" altLang="en-US" sz="1900" dirty="0"/>
              <a:t>续</a:t>
            </a:r>
            <a:r>
              <a:rPr lang="en-US" altLang="zh-CN" sz="1900" dirty="0"/>
              <a:t>1)</a:t>
            </a:r>
            <a:endParaRPr lang="zh-CN" altLang="en-US" sz="19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sz="1900" dirty="0"/>
                  <a:t>线性规划</a:t>
                </a:r>
                <a:r>
                  <a:rPr lang="en-US" altLang="zh-CN" sz="1900" dirty="0"/>
                  <a:t>-</a:t>
                </a:r>
                <a:r>
                  <a:rPr lang="zh-CN" altLang="en-US" sz="1900" dirty="0"/>
                  <a:t>基本定理</a:t>
                </a:r>
                <a:endParaRPr lang="en-US" altLang="zh-CN" sz="1900" dirty="0"/>
              </a:p>
              <a:p>
                <a:pPr lvl="1"/>
                <a:r>
                  <a:rPr lang="en-US" altLang="zh-CN" sz="1900" dirty="0">
                    <a:solidFill>
                      <a:srgbClr val="FF0000"/>
                    </a:solidFill>
                  </a:rPr>
                  <a:t>2.</a:t>
                </a:r>
                <a:r>
                  <a:rPr lang="en-US" altLang="zh-CN" sz="1710" dirty="0"/>
                  <a:t>LP</a:t>
                </a:r>
                <a:r>
                  <a:rPr lang="zh-CN" altLang="en-US" sz="1710" dirty="0"/>
                  <a:t>问题的每一个基本可行解</a:t>
                </a:r>
                <a14:m>
                  <m:oMath xmlns:m="http://schemas.openxmlformats.org/officeDocument/2006/math">
                    <m:r>
                      <a:rPr lang="en-US" altLang="zh-CN" sz="1710" i="1">
                        <a:latin typeface="Cambria Math"/>
                      </a:rPr>
                      <m:t>𝒙</m:t>
                    </m:r>
                  </m:oMath>
                </a14:m>
                <a:r>
                  <a:rPr lang="zh-CN" altLang="en-US" sz="1710" dirty="0"/>
                  <a:t>对应可行域</a:t>
                </a:r>
                <a:r>
                  <a:rPr lang="en-US" altLang="zh-CN" sz="1710" dirty="0"/>
                  <a:t>(</a:t>
                </a:r>
                <a:r>
                  <a:rPr lang="zh-CN" altLang="en-US" sz="1710" dirty="0"/>
                  <a:t>就是约束多面体</a:t>
                </a:r>
                <a:r>
                  <a:rPr lang="en-US" altLang="zh-CN" sz="1710" dirty="0"/>
                  <a:t>)</a:t>
                </a:r>
                <a:r>
                  <a:rPr lang="zh-CN" altLang="en-US" sz="1710" dirty="0"/>
                  <a:t>的一个极点</a:t>
                </a:r>
                <a:endParaRPr lang="en-US" altLang="zh-CN" sz="1710" dirty="0"/>
              </a:p>
              <a:p>
                <a:pPr marL="419303" lvl="1" indent="0">
                  <a:buNone/>
                </a:pPr>
                <a:r>
                  <a:rPr lang="zh-CN" altLang="en-US" sz="1710" dirty="0">
                    <a:solidFill>
                      <a:srgbClr val="FF0000"/>
                    </a:solidFill>
                  </a:rPr>
                  <a:t>证明</a:t>
                </a:r>
                <a:r>
                  <a:rPr lang="en-US" altLang="zh-CN" sz="1710" dirty="0"/>
                  <a:t>:</a:t>
                </a:r>
                <a:r>
                  <a:rPr lang="zh-CN" altLang="en-US" sz="1710" dirty="0"/>
                  <a:t>不失一般性，设基本可行解</a:t>
                </a:r>
                <a14:m>
                  <m:oMath xmlns:m="http://schemas.openxmlformats.org/officeDocument/2006/math">
                    <m:r>
                      <a:rPr lang="en-US" altLang="zh-CN" sz="1710" b="1" i="1">
                        <a:latin typeface="Cambria Math"/>
                      </a:rPr>
                      <m:t>𝒙</m:t>
                    </m:r>
                  </m:oMath>
                </a14:m>
                <a:r>
                  <a:rPr lang="zh-CN" altLang="en-US" sz="1710" dirty="0"/>
                  <a:t>的前</a:t>
                </a:r>
                <a14:m>
                  <m:oMath xmlns:m="http://schemas.openxmlformats.org/officeDocument/2006/math">
                    <m:r>
                      <a:rPr lang="en-US" altLang="zh-CN" sz="1710" b="1" i="1">
                        <a:latin typeface="Cambria Math"/>
                      </a:rPr>
                      <m:t>𝒎</m:t>
                    </m:r>
                  </m:oMath>
                </a14:m>
                <a:r>
                  <a:rPr lang="zh-CN" altLang="en-US" sz="1710" dirty="0"/>
                  <a:t>个分量为基变量</a:t>
                </a:r>
                <a:r>
                  <a:rPr lang="en-US" altLang="zh-CN" sz="1710" dirty="0"/>
                  <a:t>(</a:t>
                </a:r>
                <a:r>
                  <a:rPr lang="zh-CN" altLang="en-US" sz="1710" dirty="0"/>
                  <a:t>注意</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𝒎</m:t>
                        </m:r>
                        <m:r>
                          <a:rPr lang="en-US" altLang="zh-CN" sz="1710" b="1" i="1">
                            <a:latin typeface="Cambria Math"/>
                          </a:rPr>
                          <m:t>+</m:t>
                        </m:r>
                        <m:r>
                          <a:rPr lang="en-US" altLang="zh-CN" sz="1710" b="1" i="1">
                            <a:latin typeface="Cambria Math"/>
                          </a:rPr>
                          <m:t>𝟏</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𝒏</m:t>
                        </m:r>
                      </m:sub>
                    </m:sSub>
                    <m:r>
                      <a:rPr lang="zh-CN" altLang="en-US" sz="1710" i="1">
                        <a:latin typeface="Cambria Math"/>
                      </a:rPr>
                      <m:t>均为</m:t>
                    </m:r>
                    <m:r>
                      <a:rPr lang="en-US" altLang="zh-CN" sz="1710" b="1" i="1">
                        <a:latin typeface="Cambria Math"/>
                      </a:rPr>
                      <m:t>𝟎</m:t>
                    </m:r>
                  </m:oMath>
                </a14:m>
                <a:r>
                  <a:rPr lang="en-US" altLang="zh-CN" sz="1710" dirty="0"/>
                  <a:t>)</a:t>
                </a:r>
              </a:p>
              <a:p>
                <a:pPr marL="419303" lvl="1" indent="0">
                  <a:buNone/>
                </a:pPr>
                <a14:m>
                  <m:oMathPara xmlns:m="http://schemas.openxmlformats.org/officeDocument/2006/math">
                    <m:oMathParaPr>
                      <m:jc m:val="centerGroup"/>
                    </m:oMathParaPr>
                    <m:oMath xmlns:m="http://schemas.openxmlformats.org/officeDocument/2006/math">
                      <m:r>
                        <a:rPr lang="en-US" altLang="zh-CN" sz="1710" b="1" i="1">
                          <a:latin typeface="Cambria Math"/>
                        </a:rPr>
                        <m:t>𝒙</m:t>
                      </m:r>
                      <m:r>
                        <a:rPr lang="en-US" altLang="zh-CN" sz="1710" b="1" i="1">
                          <a:latin typeface="Cambria Math"/>
                        </a:rPr>
                        <m:t>=</m:t>
                      </m:r>
                      <m:sSup>
                        <m:sSupPr>
                          <m:ctrlPr>
                            <a:rPr lang="en-US" altLang="zh-CN" sz="1710" b="1" i="1">
                              <a:latin typeface="Cambria Math" panose="02040503050406030204" pitchFamily="18" charset="0"/>
                            </a:rPr>
                          </m:ctrlPr>
                        </m:sSupPr>
                        <m:e>
                          <m:d>
                            <m:dPr>
                              <m:begChr m:val="["/>
                              <m:endChr m:val="]"/>
                              <m:ctrlPr>
                                <a:rPr lang="en-US" altLang="zh-CN" sz="1710" b="1" i="1">
                                  <a:latin typeface="Cambria Math" panose="02040503050406030204" pitchFamily="18" charset="0"/>
                                </a:rPr>
                              </m:ctrlPr>
                            </m:dPr>
                            <m:e>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r>
                                <a:rPr lang="en-US" altLang="zh-CN" sz="1710" b="1" i="1">
                                  <a:latin typeface="Cambria Math"/>
                                </a:rPr>
                                <m:t> </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𝟐</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𝒎</m:t>
                                  </m:r>
                                </m:sub>
                              </m:sSub>
                              <m:sSub>
                                <m:sSubPr>
                                  <m:ctrlPr>
                                    <a:rPr lang="en-US" altLang="zh-CN" sz="1710" b="1" i="1">
                                      <a:latin typeface="Cambria Math" panose="02040503050406030204" pitchFamily="18" charset="0"/>
                                    </a:rPr>
                                  </m:ctrlPr>
                                </m:sSubPr>
                                <m:e>
                                  <m:r>
                                    <a:rPr lang="en-US" altLang="zh-CN" sz="1710" b="1" i="1">
                                      <a:latin typeface="Cambria Math"/>
                                    </a:rPr>
                                    <m:t> </m:t>
                                  </m:r>
                                  <m:r>
                                    <a:rPr lang="en-US" altLang="zh-CN" sz="1710" b="1" i="1">
                                      <a:latin typeface="Cambria Math"/>
                                    </a:rPr>
                                    <m:t>𝒙</m:t>
                                  </m:r>
                                </m:e>
                                <m:sub>
                                  <m:r>
                                    <a:rPr lang="en-US" altLang="zh-CN" sz="1710" b="1" i="1">
                                      <a:latin typeface="Cambria Math"/>
                                    </a:rPr>
                                    <m:t>𝒎</m:t>
                                  </m:r>
                                  <m:r>
                                    <a:rPr lang="en-US" altLang="zh-CN" sz="1710" b="1" i="1">
                                      <a:latin typeface="Cambria Math"/>
                                    </a:rPr>
                                    <m:t>+</m:t>
                                  </m:r>
                                  <m:r>
                                    <a:rPr lang="en-US" altLang="zh-CN" sz="1710" b="1" i="1">
                                      <a:latin typeface="Cambria Math"/>
                                    </a:rPr>
                                    <m:t>𝟏</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𝒏</m:t>
                                  </m:r>
                                </m:sub>
                              </m:sSub>
                            </m:e>
                          </m:d>
                        </m:e>
                        <m:sup>
                          <m:r>
                            <a:rPr lang="en-US" altLang="zh-CN" sz="1710" b="1" i="1">
                              <a:latin typeface="Cambria Math"/>
                            </a:rPr>
                            <m:t>𝑻</m:t>
                          </m:r>
                        </m:sup>
                      </m:sSup>
                    </m:oMath>
                  </m:oMathPara>
                </a14:m>
                <a:endParaRPr lang="en-US" altLang="zh-CN" sz="2280" dirty="0"/>
              </a:p>
              <a:p>
                <a:pPr marL="419303" lvl="1" indent="0">
                  <a:buNone/>
                </a:pPr>
                <a:r>
                  <a:rPr lang="en-US" altLang="zh-CN" sz="2280" dirty="0"/>
                  <a:t>(1)</a:t>
                </a:r>
                <a:r>
                  <a:rPr lang="zh-CN" altLang="en-US" sz="2280" dirty="0"/>
                  <a:t>设</a:t>
                </a:r>
                <a14:m>
                  <m:oMath xmlns:m="http://schemas.openxmlformats.org/officeDocument/2006/math">
                    <m:r>
                      <a:rPr lang="en-US" altLang="zh-CN" sz="2280" b="1" i="1">
                        <a:latin typeface="Cambria Math"/>
                      </a:rPr>
                      <m:t>𝒙</m:t>
                    </m:r>
                  </m:oMath>
                </a14:m>
                <a:r>
                  <a:rPr lang="zh-CN" altLang="en-US" sz="2280" dirty="0"/>
                  <a:t>是基本可行解</a:t>
                </a:r>
                <a14:m>
                  <m:oMath xmlns:m="http://schemas.openxmlformats.org/officeDocument/2006/math">
                    <m:r>
                      <a:rPr lang="en-US" altLang="zh-CN" sz="2280" i="1" dirty="0">
                        <a:latin typeface="Cambria Math"/>
                      </a:rPr>
                      <m:t>⇒</m:t>
                    </m:r>
                    <m:r>
                      <a:rPr lang="en-US" altLang="zh-CN" sz="2280" b="1" i="1" dirty="0">
                        <a:latin typeface="Cambria Math"/>
                      </a:rPr>
                      <m:t>𝒙</m:t>
                    </m:r>
                  </m:oMath>
                </a14:m>
                <a:r>
                  <a:rPr lang="zh-CN" altLang="en-US" sz="2280" dirty="0"/>
                  <a:t>是极点</a:t>
                </a:r>
                <a:endParaRPr lang="en-US" altLang="zh-CN" sz="2280" dirty="0"/>
              </a:p>
              <a:p>
                <a:pPr marL="419303" lvl="1" indent="0">
                  <a:buNone/>
                </a:pPr>
                <a:r>
                  <a:rPr lang="zh-CN" altLang="en-US" sz="1710" dirty="0"/>
                  <a:t>反证法</a:t>
                </a:r>
                <a:r>
                  <a:rPr lang="en-US" altLang="zh-CN" sz="1710" dirty="0"/>
                  <a:t>: </a:t>
                </a:r>
                <a:r>
                  <a:rPr lang="zh-CN" altLang="en-US" sz="1710" dirty="0"/>
                  <a:t>若</a:t>
                </a:r>
                <a14:m>
                  <m:oMath xmlns:m="http://schemas.openxmlformats.org/officeDocument/2006/math">
                    <m:r>
                      <a:rPr lang="en-US" altLang="zh-CN" sz="1710" b="1" i="1">
                        <a:latin typeface="Cambria Math"/>
                      </a:rPr>
                      <m:t>𝒙</m:t>
                    </m:r>
                  </m:oMath>
                </a14:m>
                <a:r>
                  <a:rPr lang="zh-CN" altLang="en-US" sz="1710" dirty="0"/>
                  <a:t>不是极点，则</a:t>
                </a:r>
                <a14:m>
                  <m:oMath xmlns:m="http://schemas.openxmlformats.org/officeDocument/2006/math">
                    <m:r>
                      <a:rPr lang="en-US" altLang="zh-CN" sz="1710" b="1" i="1">
                        <a:latin typeface="Cambria Math"/>
                      </a:rPr>
                      <m:t>𝒙</m:t>
                    </m:r>
                  </m:oMath>
                </a14:m>
                <a:r>
                  <a:rPr lang="zh-CN" altLang="en-US" sz="1710" dirty="0"/>
                  <a:t>可表示为可行域</a:t>
                </a:r>
                <a14:m>
                  <m:oMath xmlns:m="http://schemas.openxmlformats.org/officeDocument/2006/math">
                    <m:r>
                      <a:rPr lang="en-US" altLang="zh-CN" sz="1710" b="1" i="1">
                        <a:latin typeface="Cambria Math"/>
                      </a:rPr>
                      <m:t>𝑺</m:t>
                    </m:r>
                  </m:oMath>
                </a14:m>
                <a:r>
                  <a:rPr lang="zh-CN" altLang="en-US" sz="1710" dirty="0"/>
                  <a:t>中的两个不同点</a:t>
                </a:r>
                <a14:m>
                  <m:oMath xmlns:m="http://schemas.openxmlformats.org/officeDocument/2006/math">
                    <m:sSup>
                      <m:sSupPr>
                        <m:ctrlPr>
                          <a:rPr lang="en-US" altLang="zh-CN" sz="1710" b="1" i="1">
                            <a:latin typeface="Cambria Math" panose="02040503050406030204" pitchFamily="18" charset="0"/>
                          </a:rPr>
                        </m:ctrlPr>
                      </m:sSupPr>
                      <m:e>
                        <m:r>
                          <a:rPr lang="en-US" altLang="zh-CN" sz="1710" b="1" i="1">
                            <a:latin typeface="Cambria Math"/>
                          </a:rPr>
                          <m:t>𝒙</m:t>
                        </m:r>
                      </m:e>
                      <m:sup>
                        <m:r>
                          <a:rPr lang="en-US" altLang="zh-CN" sz="1710" b="1" i="1">
                            <a:latin typeface="Cambria Math"/>
                          </a:rPr>
                          <m:t>(</m:t>
                        </m:r>
                        <m:r>
                          <a:rPr lang="en-US" altLang="zh-CN" sz="1710" b="1" i="1">
                            <a:latin typeface="Cambria Math"/>
                          </a:rPr>
                          <m:t>𝟏</m:t>
                        </m:r>
                        <m:r>
                          <a:rPr lang="en-US" altLang="zh-CN" sz="1710" b="1" i="1">
                            <a:latin typeface="Cambria Math"/>
                          </a:rPr>
                          <m:t>)</m:t>
                        </m:r>
                      </m:sup>
                    </m:sSup>
                    <m:r>
                      <a:rPr lang="en-US" altLang="zh-CN" sz="1710" b="1" i="1">
                        <a:latin typeface="Cambria Math"/>
                      </a:rPr>
                      <m:t>,</m:t>
                    </m:r>
                    <m:sSup>
                      <m:sSupPr>
                        <m:ctrlPr>
                          <a:rPr lang="en-US" altLang="zh-CN" sz="1710" b="1" i="1">
                            <a:latin typeface="Cambria Math" panose="02040503050406030204" pitchFamily="18" charset="0"/>
                          </a:rPr>
                        </m:ctrlPr>
                      </m:sSupPr>
                      <m:e>
                        <m:r>
                          <a:rPr lang="en-US" altLang="zh-CN" sz="1710" b="1" i="1">
                            <a:latin typeface="Cambria Math"/>
                          </a:rPr>
                          <m:t>𝒙</m:t>
                        </m:r>
                      </m:e>
                      <m:sup>
                        <m:r>
                          <a:rPr lang="en-US" altLang="zh-CN" sz="1710" b="1" i="1">
                            <a:latin typeface="Cambria Math"/>
                          </a:rPr>
                          <m:t>(</m:t>
                        </m:r>
                        <m:r>
                          <a:rPr lang="en-US" altLang="zh-CN" sz="1710" b="1" i="1">
                            <a:latin typeface="Cambria Math"/>
                          </a:rPr>
                          <m:t>𝟐</m:t>
                        </m:r>
                        <m:r>
                          <a:rPr lang="en-US" altLang="zh-CN" sz="1710" b="1" i="1">
                            <a:latin typeface="Cambria Math"/>
                          </a:rPr>
                          <m:t>)</m:t>
                        </m:r>
                      </m:sup>
                    </m:sSup>
                  </m:oMath>
                </a14:m>
                <a:r>
                  <a:rPr lang="zh-CN" altLang="en-US" sz="1710" dirty="0"/>
                  <a:t>的严格凸组合</a:t>
                </a:r>
                <a:r>
                  <a:rPr lang="en-US" altLang="zh-CN" sz="1710" dirty="0"/>
                  <a:t>,</a:t>
                </a:r>
                <a:r>
                  <a:rPr lang="zh-CN" altLang="en-US" sz="1710" dirty="0"/>
                  <a:t>令</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m:t>
                        </m:r>
                        <m:r>
                          <a:rPr lang="en-US" altLang="zh-CN" sz="1710" b="1" i="1">
                            <a:latin typeface="Cambria Math"/>
                          </a:rPr>
                          <m:t>𝒑</m:t>
                        </m:r>
                      </m:e>
                      <m:sub>
                        <m:r>
                          <a:rPr lang="en-US" altLang="zh-CN" sz="1710" b="1" i="1">
                            <a:latin typeface="Cambria Math"/>
                          </a:rPr>
                          <m:t>𝟏</m:t>
                        </m:r>
                        <m:r>
                          <a:rPr lang="en-US" altLang="zh-CN" sz="1710" b="1" i="1">
                            <a:latin typeface="Cambria Math"/>
                          </a:rPr>
                          <m:t> </m:t>
                        </m:r>
                      </m:sub>
                    </m:sSub>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𝟐</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𝒎</m:t>
                        </m:r>
                      </m:sub>
                    </m:sSub>
                  </m:oMath>
                </a14:m>
                <a:r>
                  <a:rPr lang="en-US" altLang="zh-CN" sz="1710" dirty="0"/>
                  <a:t>]</a:t>
                </a:r>
                <a:r>
                  <a:rPr lang="zh-CN" altLang="en-US" sz="1710" dirty="0"/>
                  <a:t>为基变量对应的基矩阵，其中</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𝒊</m:t>
                        </m:r>
                      </m:sub>
                    </m:sSub>
                  </m:oMath>
                </a14:m>
                <a:r>
                  <a:rPr lang="zh-CN" altLang="en-US" sz="1710" dirty="0"/>
                  <a:t>为</a:t>
                </a:r>
                <a14:m>
                  <m:oMath xmlns:m="http://schemas.openxmlformats.org/officeDocument/2006/math">
                    <m:r>
                      <a:rPr lang="en-US" altLang="zh-CN" sz="1710" b="1" i="1" dirty="0">
                        <a:latin typeface="Cambria Math"/>
                      </a:rPr>
                      <m:t>𝑨</m:t>
                    </m:r>
                  </m:oMath>
                </a14:m>
                <a:r>
                  <a:rPr lang="zh-CN" altLang="en-US" sz="1710" dirty="0"/>
                  <a:t>中的列向量</a:t>
                </a:r>
                <a:endParaRPr lang="en-US" altLang="zh-CN" sz="1710" dirty="0"/>
              </a:p>
              <a:p>
                <a:pPr marL="419303" lvl="1" indent="0">
                  <a:buNone/>
                </a:pPr>
                <a:r>
                  <a:rPr lang="zh-CN" altLang="en-US" sz="1710" dirty="0"/>
                  <a:t>则由</a:t>
                </a:r>
                <a14:m>
                  <m:oMath xmlns:m="http://schemas.openxmlformats.org/officeDocument/2006/math">
                    <m:r>
                      <a:rPr lang="en-US" altLang="zh-CN" sz="1710" b="1" i="1">
                        <a:latin typeface="Cambria Math"/>
                      </a:rPr>
                      <m:t>𝒙</m:t>
                    </m:r>
                    <m:r>
                      <a:rPr lang="en-US" altLang="zh-CN" sz="1710" b="1" i="1">
                        <a:latin typeface="Cambria Math"/>
                      </a:rPr>
                      <m:t>=</m:t>
                    </m:r>
                    <m:r>
                      <a:rPr lang="en-US" altLang="zh-CN" sz="1710" b="1" i="1">
                        <a:latin typeface="Cambria Math"/>
                      </a:rPr>
                      <m:t>𝝀</m:t>
                    </m:r>
                    <m:sSup>
                      <m:sSupPr>
                        <m:ctrlPr>
                          <a:rPr lang="en-US" altLang="zh-CN" sz="1710" b="1" i="1">
                            <a:latin typeface="Cambria Math" panose="02040503050406030204" pitchFamily="18" charset="0"/>
                          </a:rPr>
                        </m:ctrlPr>
                      </m:sSupPr>
                      <m:e>
                        <m:r>
                          <a:rPr lang="en-US" altLang="zh-CN" sz="1710" b="1" i="1">
                            <a:latin typeface="Cambria Math"/>
                          </a:rPr>
                          <m:t>𝒙</m:t>
                        </m:r>
                      </m:e>
                      <m:sup>
                        <m:d>
                          <m:dPr>
                            <m:ctrlPr>
                              <a:rPr lang="en-US" altLang="zh-CN" sz="1710" b="1" i="1">
                                <a:latin typeface="Cambria Math" panose="02040503050406030204" pitchFamily="18" charset="0"/>
                              </a:rPr>
                            </m:ctrlPr>
                          </m:dPr>
                          <m:e>
                            <m:r>
                              <a:rPr lang="en-US" altLang="zh-CN" sz="1710" b="1" i="1">
                                <a:latin typeface="Cambria Math"/>
                              </a:rPr>
                              <m:t>𝟏</m:t>
                            </m:r>
                          </m:e>
                        </m:d>
                      </m:sup>
                    </m:sSup>
                    <m:r>
                      <a:rPr lang="en-US" altLang="zh-CN" sz="1710" b="1" i="1">
                        <a:latin typeface="Cambria Math"/>
                      </a:rPr>
                      <m:t>+</m:t>
                    </m:r>
                    <m:d>
                      <m:dPr>
                        <m:ctrlPr>
                          <a:rPr lang="en-US" altLang="zh-CN" sz="1710" b="1" i="1">
                            <a:latin typeface="Cambria Math" panose="02040503050406030204" pitchFamily="18" charset="0"/>
                          </a:rPr>
                        </m:ctrlPr>
                      </m:dPr>
                      <m:e>
                        <m:r>
                          <a:rPr lang="en-US" altLang="zh-CN" sz="1710" b="1" i="1">
                            <a:latin typeface="Cambria Math"/>
                          </a:rPr>
                          <m:t>𝟏</m:t>
                        </m:r>
                        <m:r>
                          <a:rPr lang="en-US" altLang="zh-CN" sz="1710" b="1" i="1">
                            <a:latin typeface="Cambria Math"/>
                          </a:rPr>
                          <m:t>−</m:t>
                        </m:r>
                        <m:r>
                          <a:rPr lang="en-US" altLang="zh-CN" sz="1710" b="1" i="1">
                            <a:latin typeface="Cambria Math"/>
                          </a:rPr>
                          <m:t>𝝀</m:t>
                        </m:r>
                      </m:e>
                    </m:d>
                    <m:sSup>
                      <m:sSupPr>
                        <m:ctrlPr>
                          <a:rPr lang="en-US" altLang="zh-CN" sz="1710" b="1" i="1">
                            <a:latin typeface="Cambria Math" panose="02040503050406030204" pitchFamily="18" charset="0"/>
                          </a:rPr>
                        </m:ctrlPr>
                      </m:sSupPr>
                      <m:e>
                        <m:r>
                          <a:rPr lang="en-US" altLang="zh-CN" sz="1710" b="1" i="1">
                            <a:latin typeface="Cambria Math"/>
                          </a:rPr>
                          <m:t>𝒙</m:t>
                        </m:r>
                      </m:e>
                      <m:sup>
                        <m:d>
                          <m:dPr>
                            <m:ctrlPr>
                              <a:rPr lang="en-US" altLang="zh-CN" sz="1710" b="1" i="1">
                                <a:latin typeface="Cambria Math" panose="02040503050406030204" pitchFamily="18" charset="0"/>
                              </a:rPr>
                            </m:ctrlPr>
                          </m:dPr>
                          <m:e>
                            <m:r>
                              <a:rPr lang="en-US" altLang="zh-CN" sz="1710" b="1" i="1">
                                <a:latin typeface="Cambria Math"/>
                              </a:rPr>
                              <m:t>𝟐</m:t>
                            </m:r>
                          </m:e>
                        </m:d>
                      </m:sup>
                    </m:sSup>
                    <m:r>
                      <a:rPr lang="en-US" altLang="zh-CN" sz="1710" b="1" i="1">
                        <a:latin typeface="Cambria Math"/>
                      </a:rPr>
                      <m:t>⇒</m:t>
                    </m:r>
                  </m:oMath>
                </a14:m>
                <a:r>
                  <a:rPr lang="en-US" altLang="zh-CN" sz="1710" dirty="0"/>
                  <a:t> </a:t>
                </a:r>
                <a14:m>
                  <m:oMath xmlns:m="http://schemas.openxmlformats.org/officeDocument/2006/math">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𝟏</m:t>
                        </m:r>
                        <m:r>
                          <a:rPr lang="en-US" altLang="zh-CN" sz="1710" i="1">
                            <a:latin typeface="Cambria Math"/>
                          </a:rPr>
                          <m:t>)</m:t>
                        </m:r>
                      </m:sup>
                    </m:sSup>
                    <m:r>
                      <a:rPr lang="en-US" altLang="zh-CN" sz="1710" i="1">
                        <a:latin typeface="Cambria Math"/>
                      </a:rPr>
                      <m:t>,</m:t>
                    </m:r>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𝟐</m:t>
                        </m:r>
                        <m:r>
                          <a:rPr lang="en-US" altLang="zh-CN" sz="1710" i="1">
                            <a:latin typeface="Cambria Math"/>
                          </a:rPr>
                          <m:t>)</m:t>
                        </m:r>
                      </m:sup>
                    </m:sSup>
                  </m:oMath>
                </a14:m>
                <a:r>
                  <a:rPr lang="zh-CN" altLang="en-US" sz="1710" dirty="0"/>
                  <a:t>的后</a:t>
                </a:r>
                <a14:m>
                  <m:oMath xmlns:m="http://schemas.openxmlformats.org/officeDocument/2006/math">
                    <m:r>
                      <a:rPr lang="en-US" altLang="zh-CN" sz="1710" b="1" i="1">
                        <a:latin typeface="Cambria Math"/>
                      </a:rPr>
                      <m:t>𝒏</m:t>
                    </m:r>
                    <m:r>
                      <a:rPr lang="en-US" altLang="zh-CN" sz="1710" b="1" i="1">
                        <a:latin typeface="Cambria Math"/>
                      </a:rPr>
                      <m:t>−</m:t>
                    </m:r>
                    <m:r>
                      <a:rPr lang="en-US" altLang="zh-CN" sz="1710" b="1" i="1">
                        <a:latin typeface="Cambria Math"/>
                      </a:rPr>
                      <m:t>𝒎</m:t>
                    </m:r>
                  </m:oMath>
                </a14:m>
                <a:r>
                  <a:rPr lang="zh-CN" altLang="en-US" sz="1710" dirty="0"/>
                  <a:t>个成份必为</a:t>
                </a:r>
                <a:r>
                  <a:rPr lang="en-US" altLang="zh-CN" sz="1710" dirty="0"/>
                  <a:t>0</a:t>
                </a:r>
                <a:r>
                  <a:rPr lang="zh-CN" altLang="en-US" sz="1710" dirty="0"/>
                  <a:t>，而且</a:t>
                </a:r>
                <a14:m>
                  <m:oMath xmlns:m="http://schemas.openxmlformats.org/officeDocument/2006/math">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𝟏</m:t>
                        </m:r>
                        <m:r>
                          <a:rPr lang="en-US" altLang="zh-CN" sz="1710" i="1">
                            <a:latin typeface="Cambria Math"/>
                          </a:rPr>
                          <m:t>)</m:t>
                        </m:r>
                      </m:sup>
                    </m:sSup>
                    <m:r>
                      <a:rPr lang="en-US" altLang="zh-CN" sz="1710" i="1">
                        <a:latin typeface="Cambria Math"/>
                      </a:rPr>
                      <m:t>,</m:t>
                    </m:r>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𝟐</m:t>
                        </m:r>
                        <m:r>
                          <a:rPr lang="en-US" altLang="zh-CN" sz="1710" i="1">
                            <a:latin typeface="Cambria Math"/>
                          </a:rPr>
                          <m:t>)</m:t>
                        </m:r>
                      </m:sup>
                    </m:sSup>
                  </m:oMath>
                </a14:m>
                <a:r>
                  <a:rPr lang="zh-CN" altLang="en-US" sz="1710" dirty="0"/>
                  <a:t>前</a:t>
                </a:r>
                <a14:m>
                  <m:oMath xmlns:m="http://schemas.openxmlformats.org/officeDocument/2006/math">
                    <m:r>
                      <a:rPr lang="en-US" altLang="zh-CN" sz="1710" b="1" i="1">
                        <a:latin typeface="Cambria Math"/>
                      </a:rPr>
                      <m:t>𝒎</m:t>
                    </m:r>
                  </m:oMath>
                </a14:m>
                <a:r>
                  <a:rPr lang="zh-CN" altLang="en-US" sz="1710" dirty="0"/>
                  <a:t>个分量与</a:t>
                </a:r>
                <a14:m>
                  <m:oMath xmlns:m="http://schemas.openxmlformats.org/officeDocument/2006/math">
                    <m:sSub>
                      <m:sSubPr>
                        <m:ctrlPr>
                          <a:rPr lang="en-US" altLang="zh-CN" sz="1710" i="1">
                            <a:latin typeface="Cambria Math" panose="02040503050406030204" pitchFamily="18" charset="0"/>
                          </a:rPr>
                        </m:ctrlPr>
                      </m:sSubPr>
                      <m:e>
                        <m:r>
                          <a:rPr lang="en-US" altLang="zh-CN" sz="1710" i="1">
                            <a:latin typeface="Cambria Math"/>
                          </a:rPr>
                          <m:t>[</m:t>
                        </m:r>
                        <m:r>
                          <a:rPr lang="en-US" altLang="zh-CN" sz="1710" i="1">
                            <a:latin typeface="Cambria Math"/>
                          </a:rPr>
                          <m:t>𝒑</m:t>
                        </m:r>
                      </m:e>
                      <m:sub>
                        <m:r>
                          <a:rPr lang="en-US" altLang="zh-CN" sz="1710" i="1">
                            <a:latin typeface="Cambria Math"/>
                          </a:rPr>
                          <m:t>𝟏</m:t>
                        </m:r>
                        <m:r>
                          <a:rPr lang="en-US" altLang="zh-CN" sz="1710" i="1">
                            <a:latin typeface="Cambria Math"/>
                          </a:rPr>
                          <m:t> </m:t>
                        </m:r>
                      </m:sub>
                    </m:sSub>
                    <m:sSub>
                      <m:sSubPr>
                        <m:ctrlPr>
                          <a:rPr lang="en-US" altLang="zh-CN" sz="1710" i="1">
                            <a:latin typeface="Cambria Math" panose="02040503050406030204" pitchFamily="18" charset="0"/>
                          </a:rPr>
                        </m:ctrlPr>
                      </m:sSubPr>
                      <m:e>
                        <m:r>
                          <a:rPr lang="en-US" altLang="zh-CN" sz="1710" i="1">
                            <a:latin typeface="Cambria Math"/>
                          </a:rPr>
                          <m:t>𝒑</m:t>
                        </m:r>
                      </m:e>
                      <m:sub>
                        <m:r>
                          <a:rPr lang="en-US" altLang="zh-CN" sz="1710" i="1">
                            <a:latin typeface="Cambria Math"/>
                          </a:rPr>
                          <m:t>𝟐</m:t>
                        </m:r>
                      </m:sub>
                    </m:sSub>
                    <m:r>
                      <a:rPr lang="en-US" altLang="zh-CN" sz="1710" i="1">
                        <a:latin typeface="Cambria Math"/>
                      </a:rPr>
                      <m:t>⋯</m:t>
                    </m:r>
                    <m:sSub>
                      <m:sSubPr>
                        <m:ctrlPr>
                          <a:rPr lang="en-US" altLang="zh-CN" sz="1710" i="1">
                            <a:latin typeface="Cambria Math" panose="02040503050406030204" pitchFamily="18" charset="0"/>
                          </a:rPr>
                        </m:ctrlPr>
                      </m:sSubPr>
                      <m:e>
                        <m:r>
                          <a:rPr lang="en-US" altLang="zh-CN" sz="1710" i="1">
                            <a:latin typeface="Cambria Math"/>
                          </a:rPr>
                          <m:t>𝒑</m:t>
                        </m:r>
                      </m:e>
                      <m:sub>
                        <m:r>
                          <a:rPr lang="en-US" altLang="zh-CN" sz="1710" i="1">
                            <a:latin typeface="Cambria Math"/>
                          </a:rPr>
                          <m:t>𝒎</m:t>
                        </m:r>
                      </m:sub>
                    </m:sSub>
                  </m:oMath>
                </a14:m>
                <a:r>
                  <a:rPr lang="en-US" altLang="zh-CN" sz="1710" dirty="0"/>
                  <a:t>]</a:t>
                </a:r>
                <a:r>
                  <a:rPr lang="zh-CN" altLang="en-US" sz="1710" dirty="0"/>
                  <a:t>相乘后都为</a:t>
                </a:r>
                <a14:m>
                  <m:oMath xmlns:m="http://schemas.openxmlformats.org/officeDocument/2006/math">
                    <m:r>
                      <a:rPr lang="en-US" altLang="zh-CN" sz="1710" b="1" i="1">
                        <a:latin typeface="Cambria Math"/>
                      </a:rPr>
                      <m:t>𝒃</m:t>
                    </m:r>
                  </m:oMath>
                </a14:m>
                <a:r>
                  <a:rPr lang="zh-CN" altLang="en-US" sz="1710" dirty="0"/>
                  <a:t>，相减，可知</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i="1">
                            <a:latin typeface="Cambria Math"/>
                          </a:rPr>
                          <m:t>𝜮</m:t>
                        </m:r>
                      </m:e>
                      <m:sub>
                        <m:r>
                          <a:rPr lang="en-US" altLang="zh-CN" sz="1710" b="1" i="1">
                            <a:latin typeface="Cambria Math"/>
                          </a:rPr>
                          <m:t>𝒊</m:t>
                        </m:r>
                        <m:r>
                          <a:rPr lang="en-US" altLang="zh-CN" sz="1710" b="1" i="1">
                            <a:latin typeface="Cambria Math"/>
                          </a:rPr>
                          <m:t>=</m:t>
                        </m:r>
                        <m:r>
                          <a:rPr lang="en-US" altLang="zh-CN" sz="1710" b="1" i="1">
                            <a:latin typeface="Cambria Math"/>
                          </a:rPr>
                          <m:t>𝟏</m:t>
                        </m:r>
                      </m:sub>
                      <m:sup>
                        <m:r>
                          <a:rPr lang="en-US" altLang="zh-CN" sz="1710" b="1" i="1">
                            <a:latin typeface="Cambria Math"/>
                          </a:rPr>
                          <m:t>𝒎</m:t>
                        </m:r>
                      </m:sup>
                    </m:sSubSup>
                    <m:d>
                      <m:dPr>
                        <m:ctrlPr>
                          <a:rPr lang="en-US" altLang="zh-CN" sz="1710" b="1" i="1">
                            <a:latin typeface="Cambria Math" panose="02040503050406030204" pitchFamily="18" charset="0"/>
                          </a:rPr>
                        </m:ctrlPr>
                      </m:dPr>
                      <m:e>
                        <m:sSubSup>
                          <m:sSubSupPr>
                            <m:ctrlPr>
                              <a:rPr lang="en-US" altLang="zh-CN" sz="1710" b="1" i="1">
                                <a:latin typeface="Cambria Math" panose="02040503050406030204" pitchFamily="18" charset="0"/>
                              </a:rPr>
                            </m:ctrlPr>
                          </m:sSubSupPr>
                          <m:e>
                            <m:r>
                              <a:rPr lang="en-US" altLang="zh-CN" sz="1710" b="1" i="1">
                                <a:latin typeface="Cambria Math"/>
                              </a:rPr>
                              <m:t>𝒙</m:t>
                            </m:r>
                          </m:e>
                          <m:sub>
                            <m:r>
                              <a:rPr lang="en-US" altLang="zh-CN" sz="1710" b="1" i="1">
                                <a:latin typeface="Cambria Math"/>
                              </a:rPr>
                              <m:t>𝒊</m:t>
                            </m:r>
                          </m:sub>
                          <m:sup>
                            <m:d>
                              <m:dPr>
                                <m:ctrlPr>
                                  <a:rPr lang="en-US" altLang="zh-CN" sz="1710" b="1" i="1">
                                    <a:latin typeface="Cambria Math" panose="02040503050406030204" pitchFamily="18" charset="0"/>
                                  </a:rPr>
                                </m:ctrlPr>
                              </m:dPr>
                              <m:e>
                                <m:r>
                                  <a:rPr lang="en-US" altLang="zh-CN" sz="1710" b="1" i="1">
                                    <a:latin typeface="Cambria Math"/>
                                  </a:rPr>
                                  <m:t>𝟏</m:t>
                                </m:r>
                              </m:e>
                            </m:d>
                          </m:sup>
                        </m:sSubSup>
                        <m:r>
                          <a:rPr lang="en-US" altLang="zh-CN" sz="1710" b="1" i="1">
                            <a:latin typeface="Cambria Math"/>
                          </a:rPr>
                          <m:t>−</m:t>
                        </m:r>
                        <m:sSubSup>
                          <m:sSubSupPr>
                            <m:ctrlPr>
                              <a:rPr lang="en-US" altLang="zh-CN" sz="1710" b="1" i="1">
                                <a:latin typeface="Cambria Math" panose="02040503050406030204" pitchFamily="18" charset="0"/>
                              </a:rPr>
                            </m:ctrlPr>
                          </m:sSubSupPr>
                          <m:e>
                            <m:r>
                              <a:rPr lang="en-US" altLang="zh-CN" sz="1710" b="1" i="1">
                                <a:latin typeface="Cambria Math"/>
                              </a:rPr>
                              <m:t>𝒙</m:t>
                            </m:r>
                          </m:e>
                          <m:sub>
                            <m:r>
                              <a:rPr lang="en-US" altLang="zh-CN" sz="1710" b="1" i="1">
                                <a:latin typeface="Cambria Math"/>
                              </a:rPr>
                              <m:t>𝒊</m:t>
                            </m:r>
                          </m:sub>
                          <m:sup>
                            <m:d>
                              <m:dPr>
                                <m:ctrlPr>
                                  <a:rPr lang="en-US" altLang="zh-CN" sz="1710" b="1" i="1">
                                    <a:latin typeface="Cambria Math" panose="02040503050406030204" pitchFamily="18" charset="0"/>
                                  </a:rPr>
                                </m:ctrlPr>
                              </m:dPr>
                              <m:e>
                                <m:r>
                                  <a:rPr lang="en-US" altLang="zh-CN" sz="1710" b="1" i="1">
                                    <a:latin typeface="Cambria Math"/>
                                  </a:rPr>
                                  <m:t>𝟐</m:t>
                                </m:r>
                              </m:e>
                            </m:d>
                          </m:sup>
                        </m:sSubSup>
                      </m:e>
                    </m:d>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𝒊</m:t>
                        </m:r>
                      </m:sub>
                    </m:sSub>
                    <m:r>
                      <a:rPr lang="en-US" altLang="zh-CN" sz="1710" b="1" i="1">
                        <a:latin typeface="Cambria Math"/>
                      </a:rPr>
                      <m:t>=</m:t>
                    </m:r>
                    <m:r>
                      <a:rPr lang="en-US" altLang="zh-CN" sz="1710" b="1" i="1">
                        <a:latin typeface="Cambria Math"/>
                      </a:rPr>
                      <m:t>𝟎</m:t>
                    </m:r>
                    <m:r>
                      <a:rPr lang="en-US" altLang="zh-CN" sz="1710" b="1" i="1">
                        <a:latin typeface="Cambria Math"/>
                      </a:rPr>
                      <m:t>⇒</m:t>
                    </m:r>
                    <m:sSubSup>
                      <m:sSubSupPr>
                        <m:ctrlPr>
                          <a:rPr lang="en-US" altLang="zh-CN" sz="1710" i="1">
                            <a:latin typeface="Cambria Math" panose="02040503050406030204" pitchFamily="18" charset="0"/>
                          </a:rPr>
                        </m:ctrlPr>
                      </m:sSubSupPr>
                      <m:e>
                        <m:r>
                          <a:rPr lang="en-US" altLang="zh-CN" sz="1710" i="1">
                            <a:latin typeface="Cambria Math"/>
                          </a:rPr>
                          <m:t>𝒙</m:t>
                        </m:r>
                      </m:e>
                      <m:sub>
                        <m:r>
                          <a:rPr lang="en-US" altLang="zh-CN" sz="1710" i="1">
                            <a:latin typeface="Cambria Math"/>
                          </a:rPr>
                          <m:t>𝒊</m:t>
                        </m:r>
                      </m:sub>
                      <m:sup>
                        <m:d>
                          <m:dPr>
                            <m:ctrlPr>
                              <a:rPr lang="en-US" altLang="zh-CN" sz="1710" i="1">
                                <a:latin typeface="Cambria Math" panose="02040503050406030204" pitchFamily="18" charset="0"/>
                              </a:rPr>
                            </m:ctrlPr>
                          </m:dPr>
                          <m:e>
                            <m:r>
                              <a:rPr lang="en-US" altLang="zh-CN" sz="1710" i="1">
                                <a:latin typeface="Cambria Math"/>
                              </a:rPr>
                              <m:t>𝟏</m:t>
                            </m:r>
                          </m:e>
                        </m:d>
                      </m:sup>
                    </m:sSubSup>
                    <m:r>
                      <a:rPr lang="en-US" altLang="zh-CN" sz="1710" b="1" i="1">
                        <a:latin typeface="Cambria Math"/>
                      </a:rPr>
                      <m:t>=</m:t>
                    </m:r>
                    <m:sSubSup>
                      <m:sSubSupPr>
                        <m:ctrlPr>
                          <a:rPr lang="en-US" altLang="zh-CN" sz="1710" i="1">
                            <a:latin typeface="Cambria Math" panose="02040503050406030204" pitchFamily="18" charset="0"/>
                          </a:rPr>
                        </m:ctrlPr>
                      </m:sSubSupPr>
                      <m:e>
                        <m:r>
                          <a:rPr lang="en-US" altLang="zh-CN" sz="1710" i="1">
                            <a:latin typeface="Cambria Math"/>
                          </a:rPr>
                          <m:t>𝒙</m:t>
                        </m:r>
                      </m:e>
                      <m:sub>
                        <m:r>
                          <a:rPr lang="en-US" altLang="zh-CN" sz="1710" i="1">
                            <a:latin typeface="Cambria Math"/>
                          </a:rPr>
                          <m:t>𝒊</m:t>
                        </m:r>
                      </m:sub>
                      <m:sup>
                        <m:d>
                          <m:dPr>
                            <m:ctrlPr>
                              <a:rPr lang="en-US" altLang="zh-CN" sz="1710" i="1">
                                <a:latin typeface="Cambria Math" panose="02040503050406030204" pitchFamily="18" charset="0"/>
                              </a:rPr>
                            </m:ctrlPr>
                          </m:dPr>
                          <m:e>
                            <m:r>
                              <a:rPr lang="en-US" altLang="zh-CN" sz="1710" i="1">
                                <a:latin typeface="Cambria Math"/>
                              </a:rPr>
                              <m:t>𝟐</m:t>
                            </m:r>
                          </m:e>
                        </m:d>
                      </m:sup>
                    </m:sSubSup>
                  </m:oMath>
                </a14:m>
                <a:r>
                  <a:rPr lang="zh-CN" altLang="en-US" sz="1710" dirty="0"/>
                  <a:t>，进而</a:t>
                </a:r>
                <a14:m>
                  <m:oMath xmlns:m="http://schemas.openxmlformats.org/officeDocument/2006/math">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𝟏</m:t>
                        </m:r>
                        <m:r>
                          <a:rPr lang="en-US" altLang="zh-CN" sz="1710" i="1">
                            <a:latin typeface="Cambria Math"/>
                          </a:rPr>
                          <m:t>)</m:t>
                        </m:r>
                      </m:sup>
                    </m:sSup>
                    <m:r>
                      <a:rPr lang="en-US" altLang="zh-CN" sz="1710" b="1" i="1">
                        <a:latin typeface="Cambria Math"/>
                      </a:rPr>
                      <m:t>=</m:t>
                    </m:r>
                    <m:sSup>
                      <m:sSupPr>
                        <m:ctrlPr>
                          <a:rPr lang="en-US" altLang="zh-CN" sz="1710" i="1">
                            <a:latin typeface="Cambria Math" panose="02040503050406030204" pitchFamily="18" charset="0"/>
                          </a:rPr>
                        </m:ctrlPr>
                      </m:sSupPr>
                      <m:e>
                        <m:r>
                          <a:rPr lang="en-US" altLang="zh-CN" sz="1710" i="1">
                            <a:latin typeface="Cambria Math"/>
                          </a:rPr>
                          <m:t>𝒙</m:t>
                        </m:r>
                      </m:e>
                      <m:sup>
                        <m:r>
                          <a:rPr lang="en-US" altLang="zh-CN" sz="1710" i="1">
                            <a:latin typeface="Cambria Math"/>
                          </a:rPr>
                          <m:t>(</m:t>
                        </m:r>
                        <m:r>
                          <a:rPr lang="en-US" altLang="zh-CN" sz="1710" i="1">
                            <a:latin typeface="Cambria Math"/>
                          </a:rPr>
                          <m:t>𝟐</m:t>
                        </m:r>
                        <m:r>
                          <a:rPr lang="en-US" altLang="zh-CN" sz="1710" i="1">
                            <a:latin typeface="Cambria Math"/>
                          </a:rPr>
                          <m:t>)</m:t>
                        </m:r>
                      </m:sup>
                    </m:sSup>
                  </m:oMath>
                </a14:m>
                <a:r>
                  <a:rPr lang="zh-CN" altLang="en-US" sz="1710" dirty="0"/>
                  <a:t>，与假设矛盾，证毕</a:t>
                </a:r>
                <a:r>
                  <a:rPr lang="en-US" altLang="zh-CN" sz="1710" dirty="0"/>
                  <a:t>.</a:t>
                </a:r>
              </a:p>
              <a:p>
                <a:pPr marL="419303" lvl="1" indent="0">
                  <a:buNone/>
                </a:pPr>
                <a:r>
                  <a:rPr lang="en-US" altLang="zh-CN" sz="2280" dirty="0"/>
                  <a:t>(2) </a:t>
                </a:r>
                <a14:m>
                  <m:oMath xmlns:m="http://schemas.openxmlformats.org/officeDocument/2006/math">
                    <m:r>
                      <a:rPr lang="en-US" altLang="zh-CN" sz="2280" b="1" i="1">
                        <a:latin typeface="Cambria Math"/>
                      </a:rPr>
                      <m:t>𝒙</m:t>
                    </m:r>
                  </m:oMath>
                </a14:m>
                <a:r>
                  <a:rPr lang="zh-CN" altLang="en-US" sz="2280" dirty="0"/>
                  <a:t>是极点</a:t>
                </a:r>
                <a14:m>
                  <m:oMath xmlns:m="http://schemas.openxmlformats.org/officeDocument/2006/math">
                    <m:r>
                      <a:rPr lang="en-US" altLang="zh-CN" sz="2280" b="1" i="1">
                        <a:latin typeface="Cambria Math"/>
                      </a:rPr>
                      <m:t>⇒</m:t>
                    </m:r>
                    <m:r>
                      <a:rPr lang="en-US" altLang="zh-CN" sz="2280" b="1" i="1">
                        <a:latin typeface="Cambria Math"/>
                      </a:rPr>
                      <m:t>𝒙</m:t>
                    </m:r>
                  </m:oMath>
                </a14:m>
                <a:r>
                  <a:rPr lang="zh-CN" altLang="en-US" sz="2280" dirty="0"/>
                  <a:t>是基本可行解</a:t>
                </a:r>
                <a:endParaRPr lang="en-US" altLang="zh-CN" sz="2280" dirty="0"/>
              </a:p>
              <a:p>
                <a:pPr marL="419303" lvl="1" indent="0">
                  <a:buNone/>
                </a:pPr>
                <a:r>
                  <a:rPr lang="zh-CN" altLang="en-US" sz="1710" dirty="0"/>
                  <a:t>反证法</a:t>
                </a:r>
                <a:r>
                  <a:rPr lang="en-US" altLang="zh-CN" sz="1710" dirty="0"/>
                  <a:t>:</a:t>
                </a:r>
                <a:r>
                  <a:rPr lang="zh-CN" altLang="en-US" sz="1710" dirty="0"/>
                  <a:t>若</a:t>
                </a:r>
                <a14:m>
                  <m:oMath xmlns:m="http://schemas.openxmlformats.org/officeDocument/2006/math">
                    <m:r>
                      <a:rPr lang="en-US" altLang="zh-CN" sz="1710" b="1" i="1">
                        <a:latin typeface="Cambria Math"/>
                      </a:rPr>
                      <m:t>𝒙</m:t>
                    </m:r>
                  </m:oMath>
                </a14:m>
                <a:r>
                  <a:rPr lang="zh-CN" altLang="en-US" sz="1710" dirty="0"/>
                  <a:t>不是一个基本可行解</a:t>
                </a:r>
                <a:r>
                  <a:rPr lang="en-US" altLang="zh-CN" sz="1710" dirty="0"/>
                  <a:t>(BFS).</a:t>
                </a:r>
                <a14:m>
                  <m:oMath xmlns:m="http://schemas.openxmlformats.org/officeDocument/2006/math">
                    <m:r>
                      <a:rPr lang="en-US" altLang="zh-CN" sz="1710" b="1" i="1">
                        <a:latin typeface="Cambria Math"/>
                      </a:rPr>
                      <m:t>𝒙</m:t>
                    </m:r>
                  </m:oMath>
                </a14:m>
                <a:r>
                  <a:rPr lang="zh-CN" altLang="en-US" sz="1710" dirty="0"/>
                  <a:t>是可行域上的点，因此必定是可行解。从而其非零分量必为正分量，不妨设</a:t>
                </a:r>
                <a14:m>
                  <m:oMath xmlns:m="http://schemas.openxmlformats.org/officeDocument/2006/math">
                    <m:r>
                      <a:rPr lang="en-US" altLang="zh-CN" sz="1710" b="1" i="1">
                        <a:latin typeface="Cambria Math"/>
                      </a:rPr>
                      <m:t>𝒙</m:t>
                    </m:r>
                    <m:r>
                      <a:rPr lang="en-US" altLang="zh-CN" sz="1710" b="1" i="1">
                        <a:latin typeface="Cambria Math"/>
                      </a:rPr>
                      <m:t>=</m:t>
                    </m:r>
                    <m:sSup>
                      <m:sSupPr>
                        <m:ctrlPr>
                          <a:rPr lang="en-US" altLang="zh-CN" sz="1710" b="1" i="1">
                            <a:latin typeface="Cambria Math" panose="02040503050406030204" pitchFamily="18" charset="0"/>
                          </a:rPr>
                        </m:ctrlPr>
                      </m:sSupPr>
                      <m:e>
                        <m:d>
                          <m:dPr>
                            <m:begChr m:val="["/>
                            <m:endChr m:val="]"/>
                            <m:ctrlPr>
                              <a:rPr lang="en-US" altLang="zh-CN" sz="1710" b="1" i="1">
                                <a:latin typeface="Cambria Math" panose="02040503050406030204" pitchFamily="18" charset="0"/>
                              </a:rPr>
                            </m:ctrlPr>
                          </m:dPr>
                          <m:e>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𝒌</m:t>
                                </m:r>
                              </m:sub>
                            </m:sSub>
                            <m:r>
                              <a:rPr lang="en-US" altLang="zh-CN" sz="1710" b="1" i="1">
                                <a:latin typeface="Cambria Math"/>
                              </a:rPr>
                              <m:t>𝟎</m:t>
                            </m:r>
                            <m:r>
                              <a:rPr lang="en-US" altLang="zh-CN" sz="1710" b="1" i="1">
                                <a:latin typeface="Cambria Math"/>
                              </a:rPr>
                              <m:t>⋯</m:t>
                            </m:r>
                            <m:r>
                              <a:rPr lang="en-US" altLang="zh-CN" sz="1710" b="1" i="1">
                                <a:latin typeface="Cambria Math"/>
                              </a:rPr>
                              <m:t>𝟎</m:t>
                            </m:r>
                          </m:e>
                        </m:d>
                      </m:e>
                      <m:sup>
                        <m:r>
                          <a:rPr lang="en-US" altLang="zh-CN" sz="1710" b="1" i="1">
                            <a:latin typeface="Cambria Math"/>
                          </a:rPr>
                          <m:t>𝑻</m:t>
                        </m:r>
                      </m:sup>
                    </m:sSup>
                    <m:r>
                      <a:rPr lang="en-US" altLang="zh-CN" sz="1710" b="1">
                        <a:latin typeface="Cambria Math"/>
                      </a:rPr>
                      <m:t>,</m:t>
                    </m:r>
                  </m:oMath>
                </a14:m>
                <a:r>
                  <a:rPr lang="zh-CN" altLang="en-US" sz="1710" dirty="0"/>
                  <a:t>非零分量对应的</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𝒊</m:t>
                        </m:r>
                      </m:sub>
                    </m:sSub>
                  </m:oMath>
                </a14:m>
                <a:r>
                  <a:rPr lang="zh-CN" altLang="en-US" sz="1710" dirty="0"/>
                  <a:t>必线性相关：</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a:latin typeface="Cambria Math"/>
                          </a:rPr>
                          <m:t>𝚺</m:t>
                        </m:r>
                      </m:e>
                      <m:sub>
                        <m:r>
                          <a:rPr lang="en-US" altLang="zh-CN" sz="1710" b="1">
                            <a:latin typeface="Cambria Math"/>
                          </a:rPr>
                          <m:t>𝐢</m:t>
                        </m:r>
                        <m:r>
                          <a:rPr lang="en-US" altLang="zh-CN" sz="1710" b="1">
                            <a:latin typeface="Cambria Math"/>
                          </a:rPr>
                          <m:t>=</m:t>
                        </m:r>
                        <m:r>
                          <a:rPr lang="en-US" altLang="zh-CN" sz="1710" b="1">
                            <a:latin typeface="Cambria Math"/>
                          </a:rPr>
                          <m:t>𝟏</m:t>
                        </m:r>
                      </m:sub>
                      <m:sup>
                        <m:r>
                          <a:rPr lang="en-US" altLang="zh-CN" sz="1710" b="1">
                            <a:latin typeface="Cambria Math"/>
                          </a:rPr>
                          <m:t>𝐤</m:t>
                        </m:r>
                      </m:sup>
                    </m:sSubSup>
                    <m:sSub>
                      <m:sSubPr>
                        <m:ctrlPr>
                          <a:rPr lang="en-US" altLang="zh-CN" sz="1710" b="1" i="1">
                            <a:latin typeface="Cambria Math" panose="02040503050406030204" pitchFamily="18" charset="0"/>
                          </a:rPr>
                        </m:ctrlPr>
                      </m:sSubPr>
                      <m:e>
                        <m:r>
                          <a:rPr lang="en-US" altLang="zh-CN" sz="1710" b="1" i="1">
                            <a:latin typeface="Cambria Math"/>
                          </a:rPr>
                          <m:t>𝜹</m:t>
                        </m:r>
                      </m:e>
                      <m:sub>
                        <m:r>
                          <a:rPr lang="en-US" altLang="zh-CN" sz="1710" b="1" i="1">
                            <a:latin typeface="Cambria Math"/>
                          </a:rPr>
                          <m:t>𝒊</m:t>
                        </m:r>
                      </m:sub>
                    </m:sSub>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𝒊</m:t>
                        </m:r>
                      </m:sub>
                    </m:sSub>
                    <m:r>
                      <a:rPr lang="en-US" altLang="zh-CN" sz="1710" b="1" i="1">
                        <a:latin typeface="Cambria Math"/>
                      </a:rPr>
                      <m:t>=</m:t>
                    </m:r>
                    <m:r>
                      <a:rPr lang="en-US" altLang="zh-CN" sz="1710" b="1" i="1">
                        <a:latin typeface="Cambria Math"/>
                      </a:rPr>
                      <m:t>𝟎</m:t>
                    </m:r>
                    <m:r>
                      <a:rPr lang="en-US" altLang="zh-CN" sz="1710" b="1" i="1">
                        <a:latin typeface="Cambria Math"/>
                      </a:rPr>
                      <m:t>;</m:t>
                    </m:r>
                  </m:oMath>
                </a14:m>
                <a:r>
                  <a:rPr lang="zh-CN" altLang="en-US" sz="1710" dirty="0"/>
                  <a:t>另</a:t>
                </a:r>
                <a14:m>
                  <m:oMath xmlns:m="http://schemas.openxmlformats.org/officeDocument/2006/math">
                    <m:sSubSup>
                      <m:sSubSupPr>
                        <m:ctrlPr>
                          <a:rPr lang="en-US" altLang="zh-CN" sz="1710" i="1">
                            <a:latin typeface="Cambria Math" panose="02040503050406030204" pitchFamily="18" charset="0"/>
                          </a:rPr>
                        </m:ctrlPr>
                      </m:sSubSupPr>
                      <m:e>
                        <m:r>
                          <a:rPr lang="en-US" altLang="zh-CN" sz="1710">
                            <a:latin typeface="Cambria Math"/>
                          </a:rPr>
                          <m:t>𝚺</m:t>
                        </m:r>
                      </m:e>
                      <m:sub>
                        <m:r>
                          <a:rPr lang="en-US" altLang="zh-CN" sz="1710">
                            <a:latin typeface="Cambria Math"/>
                          </a:rPr>
                          <m:t>𝐢</m:t>
                        </m:r>
                        <m:r>
                          <a:rPr lang="en-US" altLang="zh-CN" sz="1710">
                            <a:latin typeface="Cambria Math"/>
                          </a:rPr>
                          <m:t>=</m:t>
                        </m:r>
                        <m:r>
                          <a:rPr lang="en-US" altLang="zh-CN" sz="1710">
                            <a:latin typeface="Cambria Math"/>
                          </a:rPr>
                          <m:t>𝟏</m:t>
                        </m:r>
                      </m:sub>
                      <m:sup>
                        <m:r>
                          <a:rPr lang="en-US" altLang="zh-CN" sz="1710">
                            <a:latin typeface="Cambria Math"/>
                          </a:rPr>
                          <m:t>𝐤</m:t>
                        </m:r>
                      </m:sup>
                    </m:sSubSup>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𝒊</m:t>
                        </m:r>
                      </m:sub>
                    </m:sSub>
                    <m:sSub>
                      <m:sSubPr>
                        <m:ctrlPr>
                          <a:rPr lang="en-US" altLang="zh-CN" sz="1710" b="1" i="1">
                            <a:latin typeface="Cambria Math" panose="02040503050406030204" pitchFamily="18" charset="0"/>
                          </a:rPr>
                        </m:ctrlPr>
                      </m:sSubPr>
                      <m:e>
                        <m:r>
                          <a:rPr lang="en-US" altLang="zh-CN" sz="1710" b="1" i="1">
                            <a:latin typeface="Cambria Math"/>
                          </a:rPr>
                          <m:t>𝒑</m:t>
                        </m:r>
                      </m:e>
                      <m:sub>
                        <m:r>
                          <a:rPr lang="en-US" altLang="zh-CN" sz="1710" b="1" i="1">
                            <a:latin typeface="Cambria Math"/>
                          </a:rPr>
                          <m:t>𝒊</m:t>
                        </m:r>
                      </m:sub>
                    </m:sSub>
                    <m:r>
                      <a:rPr lang="en-US" altLang="zh-CN" sz="1710" i="1">
                        <a:latin typeface="Cambria Math"/>
                      </a:rPr>
                      <m:t>=</m:t>
                    </m:r>
                    <m:r>
                      <a:rPr lang="en-US" altLang="zh-CN" sz="1710" b="1" i="1">
                        <a:latin typeface="Cambria Math"/>
                      </a:rPr>
                      <m:t>𝒃</m:t>
                    </m:r>
                  </m:oMath>
                </a14:m>
                <a:r>
                  <a:rPr lang="en-US" altLang="zh-CN" sz="1710" dirty="0"/>
                  <a:t>,</a:t>
                </a:r>
                <a:r>
                  <a:rPr lang="zh-CN" altLang="en-US" sz="1710" dirty="0"/>
                  <a:t>取</a:t>
                </a:r>
                <a14:m>
                  <m:oMath xmlns:m="http://schemas.openxmlformats.org/officeDocument/2006/math">
                    <m:r>
                      <a:rPr lang="en-US" altLang="zh-CN" sz="1710" b="1" i="1">
                        <a:latin typeface="Cambria Math"/>
                      </a:rPr>
                      <m:t>𝝀</m:t>
                    </m:r>
                    <m:r>
                      <a:rPr lang="en-US" altLang="zh-CN" sz="1710" b="1" i="1">
                        <a:latin typeface="Cambria Math"/>
                      </a:rPr>
                      <m:t>=</m:t>
                    </m:r>
                    <m:r>
                      <a:rPr lang="en-US" altLang="zh-CN" sz="1710" b="1" i="1">
                        <a:latin typeface="Cambria Math"/>
                      </a:rPr>
                      <m:t>𝒎𝒊</m:t>
                    </m:r>
                    <m:sSub>
                      <m:sSubPr>
                        <m:ctrlPr>
                          <a:rPr lang="en-US" altLang="zh-CN" sz="1710" b="1" i="1">
                            <a:latin typeface="Cambria Math" panose="02040503050406030204" pitchFamily="18" charset="0"/>
                          </a:rPr>
                        </m:ctrlPr>
                      </m:sSubPr>
                      <m:e>
                        <m:r>
                          <a:rPr lang="en-US" altLang="zh-CN" sz="1710" b="1" i="1">
                            <a:latin typeface="Cambria Math"/>
                          </a:rPr>
                          <m:t>𝒏</m:t>
                        </m:r>
                      </m:e>
                      <m:sub>
                        <m:sSub>
                          <m:sSubPr>
                            <m:ctrlPr>
                              <a:rPr lang="en-US" altLang="zh-CN" sz="1710" i="1">
                                <a:latin typeface="Cambria Math" panose="02040503050406030204" pitchFamily="18" charset="0"/>
                              </a:rPr>
                            </m:ctrlPr>
                          </m:sSubPr>
                          <m:e>
                            <m:r>
                              <a:rPr lang="en-US" altLang="zh-CN" sz="1710" i="1">
                                <a:latin typeface="Cambria Math"/>
                              </a:rPr>
                              <m:t>𝜹</m:t>
                            </m:r>
                          </m:e>
                          <m:sub>
                            <m:r>
                              <a:rPr lang="en-US" altLang="zh-CN" sz="1710" i="1">
                                <a:latin typeface="Cambria Math"/>
                              </a:rPr>
                              <m:t>𝒋</m:t>
                            </m:r>
                          </m:sub>
                        </m:sSub>
                        <m:r>
                          <a:rPr lang="en-US" altLang="zh-CN" sz="1710" b="1" i="1">
                            <a:latin typeface="Cambria Math"/>
                          </a:rPr>
                          <m:t>≠</m:t>
                        </m:r>
                        <m:r>
                          <a:rPr lang="en-US" altLang="zh-CN" sz="1710" b="1" i="1">
                            <a:latin typeface="Cambria Math"/>
                          </a:rPr>
                          <m:t>𝟎</m:t>
                        </m:r>
                        <m:r>
                          <a:rPr lang="en-US" altLang="zh-CN" sz="1710" b="1" i="1">
                            <a:latin typeface="Cambria Math"/>
                          </a:rPr>
                          <m:t>, </m:t>
                        </m:r>
                        <m:r>
                          <a:rPr lang="en-US" altLang="zh-CN" sz="1710" b="1" i="1">
                            <a:latin typeface="Cambria Math"/>
                          </a:rPr>
                          <m:t>𝒋</m:t>
                        </m:r>
                        <m:r>
                          <a:rPr lang="en-US" altLang="zh-CN" sz="1710" b="1" i="1">
                            <a:latin typeface="Cambria Math"/>
                          </a:rPr>
                          <m:t>=</m:t>
                        </m:r>
                        <m:r>
                          <a:rPr lang="en-US" altLang="zh-CN" sz="1710" b="1" i="1">
                            <a:latin typeface="Cambria Math"/>
                          </a:rPr>
                          <m:t>𝟏</m:t>
                        </m:r>
                        <m:r>
                          <a:rPr lang="en-US" altLang="zh-CN" sz="1710" b="1" i="1">
                            <a:latin typeface="Cambria Math"/>
                          </a:rPr>
                          <m:t> </m:t>
                        </m:r>
                        <m:r>
                          <a:rPr lang="en-US" altLang="zh-CN" sz="1710" b="1" i="1">
                            <a:latin typeface="Cambria Math"/>
                          </a:rPr>
                          <m:t>𝒕𝒐</m:t>
                        </m:r>
                        <m:r>
                          <a:rPr lang="en-US" altLang="zh-CN" sz="1710" b="1" i="1">
                            <a:latin typeface="Cambria Math"/>
                          </a:rPr>
                          <m:t> </m:t>
                        </m:r>
                        <m:r>
                          <a:rPr lang="en-US" altLang="zh-CN" sz="1710" b="1" i="1">
                            <a:latin typeface="Cambria Math"/>
                          </a:rPr>
                          <m:t>𝒌</m:t>
                        </m:r>
                      </m:sub>
                    </m:sSub>
                    <m:d>
                      <m:dPr>
                        <m:ctrlPr>
                          <a:rPr lang="en-US" altLang="zh-CN" sz="1710" b="1" i="1">
                            <a:latin typeface="Cambria Math" panose="02040503050406030204" pitchFamily="18" charset="0"/>
                          </a:rPr>
                        </m:ctrlPr>
                      </m:dPr>
                      <m:e>
                        <m:f>
                          <m:fPr>
                            <m:ctrlPr>
                              <a:rPr lang="en-US" altLang="zh-CN" sz="1710" b="1" i="1">
                                <a:latin typeface="Cambria Math" panose="02040503050406030204" pitchFamily="18" charset="0"/>
                              </a:rPr>
                            </m:ctrlPr>
                          </m:fPr>
                          <m:num>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𝒋</m:t>
                                </m:r>
                              </m:sub>
                            </m:sSub>
                          </m:num>
                          <m:den>
                            <m:d>
                              <m:dPr>
                                <m:begChr m:val="|"/>
                                <m:endChr m:val="|"/>
                                <m:ctrlPr>
                                  <a:rPr lang="en-US" altLang="zh-CN" sz="1710" b="1" i="1">
                                    <a:latin typeface="Cambria Math" panose="02040503050406030204" pitchFamily="18" charset="0"/>
                                  </a:rPr>
                                </m:ctrlPr>
                              </m:dPr>
                              <m:e>
                                <m:sSub>
                                  <m:sSubPr>
                                    <m:ctrlPr>
                                      <a:rPr lang="en-US" altLang="zh-CN" sz="1710" b="1" i="1">
                                        <a:latin typeface="Cambria Math" panose="02040503050406030204" pitchFamily="18" charset="0"/>
                                      </a:rPr>
                                    </m:ctrlPr>
                                  </m:sSubPr>
                                  <m:e>
                                    <m:r>
                                      <a:rPr lang="en-US" altLang="zh-CN" sz="1710" b="1" i="1">
                                        <a:latin typeface="Cambria Math"/>
                                      </a:rPr>
                                      <m:t>𝜹</m:t>
                                    </m:r>
                                  </m:e>
                                  <m:sub>
                                    <m:r>
                                      <a:rPr lang="en-US" altLang="zh-CN" sz="1710" b="1" i="1">
                                        <a:latin typeface="Cambria Math"/>
                                      </a:rPr>
                                      <m:t>𝒋</m:t>
                                    </m:r>
                                  </m:sub>
                                </m:sSub>
                              </m:e>
                            </m:d>
                          </m:den>
                        </m:f>
                      </m:e>
                    </m:d>
                  </m:oMath>
                </a14:m>
                <a:r>
                  <a:rPr lang="en-US" altLang="zh-CN" sz="1710" dirty="0"/>
                  <a:t>,</a:t>
                </a:r>
                <a:r>
                  <a:rPr lang="zh-CN" altLang="en-US" sz="1710" dirty="0"/>
                  <a:t>从而有</a:t>
                </a:r>
                <a14:m>
                  <m:oMath xmlns:m="http://schemas.openxmlformats.org/officeDocument/2006/math">
                    <m:sSubSup>
                      <m:sSubSupPr>
                        <m:ctrlPr>
                          <a:rPr lang="en-US" altLang="zh-CN" sz="1710" i="1">
                            <a:latin typeface="Cambria Math" panose="02040503050406030204" pitchFamily="18" charset="0"/>
                          </a:rPr>
                        </m:ctrlPr>
                      </m:sSubSupPr>
                      <m:e>
                        <m:r>
                          <a:rPr lang="en-US" altLang="zh-CN" sz="1710">
                            <a:latin typeface="Cambria Math"/>
                          </a:rPr>
                          <m:t>𝚺</m:t>
                        </m:r>
                      </m:e>
                      <m:sub>
                        <m:r>
                          <a:rPr lang="en-US" altLang="zh-CN" sz="1710">
                            <a:latin typeface="Cambria Math"/>
                          </a:rPr>
                          <m:t>𝐢</m:t>
                        </m:r>
                        <m:r>
                          <a:rPr lang="en-US" altLang="zh-CN" sz="1710">
                            <a:latin typeface="Cambria Math"/>
                          </a:rPr>
                          <m:t>=</m:t>
                        </m:r>
                        <m:r>
                          <a:rPr lang="en-US" altLang="zh-CN" sz="1710">
                            <a:latin typeface="Cambria Math"/>
                          </a:rPr>
                          <m:t>𝟏</m:t>
                        </m:r>
                      </m:sub>
                      <m:sup>
                        <m:r>
                          <a:rPr lang="en-US" altLang="zh-CN" sz="1710">
                            <a:latin typeface="Cambria Math"/>
                          </a:rPr>
                          <m:t>𝐤</m:t>
                        </m:r>
                      </m:sup>
                    </m:sSubSup>
                    <m:sSub>
                      <m:sSubPr>
                        <m:ctrlPr>
                          <a:rPr lang="en-US" altLang="zh-CN" sz="1710" i="1">
                            <a:solidFill>
                              <a:srgbClr val="FF0000"/>
                            </a:solidFill>
                            <a:latin typeface="Cambria Math" panose="02040503050406030204" pitchFamily="18" charset="0"/>
                          </a:rPr>
                        </m:ctrlPr>
                      </m:sSubPr>
                      <m:e>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𝒊</m:t>
                            </m:r>
                          </m:sub>
                        </m:sSub>
                        <m:r>
                          <a:rPr lang="en-US" altLang="zh-CN" sz="1710" b="1" i="1">
                            <a:solidFill>
                              <a:srgbClr val="FF0000"/>
                            </a:solidFill>
                            <a:latin typeface="Cambria Math"/>
                          </a:rPr>
                          <m:t>−</m:t>
                        </m:r>
                        <m:r>
                          <a:rPr lang="en-US" altLang="zh-CN" sz="1710" b="1" i="1">
                            <a:solidFill>
                              <a:srgbClr val="FF0000"/>
                            </a:solidFill>
                            <a:latin typeface="Cambria Math"/>
                          </a:rPr>
                          <m:t>𝝀</m:t>
                        </m:r>
                        <m:r>
                          <a:rPr lang="en-US" altLang="zh-CN" sz="1710" i="1">
                            <a:solidFill>
                              <a:srgbClr val="FF0000"/>
                            </a:solidFill>
                            <a:latin typeface="Cambria Math"/>
                          </a:rPr>
                          <m:t>𝜹</m:t>
                        </m:r>
                      </m:e>
                      <m:sub>
                        <m:r>
                          <a:rPr lang="en-US" altLang="zh-CN" sz="1710" i="1">
                            <a:solidFill>
                              <a:srgbClr val="FF0000"/>
                            </a:solidFill>
                            <a:latin typeface="Cambria Math"/>
                          </a:rPr>
                          <m:t>𝒊</m:t>
                        </m:r>
                      </m:sub>
                    </m:sSub>
                    <m:r>
                      <a:rPr lang="en-US" altLang="zh-CN" sz="1710" b="1" i="1">
                        <a:latin typeface="Cambria Math"/>
                      </a:rPr>
                      <m:t>)</m:t>
                    </m:r>
                    <m:sSub>
                      <m:sSubPr>
                        <m:ctrlPr>
                          <a:rPr lang="en-US" altLang="zh-CN" sz="1710" i="1">
                            <a:latin typeface="Cambria Math" panose="02040503050406030204" pitchFamily="18" charset="0"/>
                          </a:rPr>
                        </m:ctrlPr>
                      </m:sSubPr>
                      <m:e>
                        <m:r>
                          <a:rPr lang="en-US" altLang="zh-CN" sz="1710" i="1">
                            <a:latin typeface="Cambria Math"/>
                          </a:rPr>
                          <m:t>𝒑</m:t>
                        </m:r>
                      </m:e>
                      <m:sub>
                        <m:r>
                          <a:rPr lang="en-US" altLang="zh-CN" sz="1710" i="1">
                            <a:latin typeface="Cambria Math"/>
                          </a:rPr>
                          <m:t>𝒊</m:t>
                        </m:r>
                      </m:sub>
                    </m:sSub>
                    <m:r>
                      <a:rPr lang="en-US" altLang="zh-CN" sz="1710" i="1">
                        <a:latin typeface="Cambria Math"/>
                      </a:rPr>
                      <m:t>=</m:t>
                    </m:r>
                    <m:r>
                      <a:rPr lang="en-US" altLang="zh-CN" sz="1710" b="1" i="1">
                        <a:latin typeface="Cambria Math"/>
                      </a:rPr>
                      <m:t>𝒃</m:t>
                    </m:r>
                  </m:oMath>
                </a14:m>
                <a:r>
                  <a:rPr lang="en-US" altLang="zh-CN" sz="1710" dirty="0"/>
                  <a:t>, </a:t>
                </a:r>
                <a14:m>
                  <m:oMath xmlns:m="http://schemas.openxmlformats.org/officeDocument/2006/math">
                    <m:sSubSup>
                      <m:sSubSupPr>
                        <m:ctrlPr>
                          <a:rPr lang="en-US" altLang="zh-CN" sz="1710" i="1">
                            <a:latin typeface="Cambria Math" panose="02040503050406030204" pitchFamily="18" charset="0"/>
                          </a:rPr>
                        </m:ctrlPr>
                      </m:sSubSupPr>
                      <m:e>
                        <m:r>
                          <a:rPr lang="en-US" altLang="zh-CN" sz="1710">
                            <a:latin typeface="Cambria Math"/>
                          </a:rPr>
                          <m:t>𝚺</m:t>
                        </m:r>
                      </m:e>
                      <m:sub>
                        <m:r>
                          <a:rPr lang="en-US" altLang="zh-CN" sz="1710">
                            <a:latin typeface="Cambria Math"/>
                          </a:rPr>
                          <m:t>𝐢</m:t>
                        </m:r>
                        <m:r>
                          <a:rPr lang="en-US" altLang="zh-CN" sz="1710">
                            <a:latin typeface="Cambria Math"/>
                          </a:rPr>
                          <m:t>=</m:t>
                        </m:r>
                        <m:r>
                          <a:rPr lang="en-US" altLang="zh-CN" sz="1710">
                            <a:latin typeface="Cambria Math"/>
                          </a:rPr>
                          <m:t>𝟏</m:t>
                        </m:r>
                      </m:sub>
                      <m:sup>
                        <m:r>
                          <a:rPr lang="en-US" altLang="zh-CN" sz="1710">
                            <a:latin typeface="Cambria Math"/>
                          </a:rPr>
                          <m:t>𝐤</m:t>
                        </m:r>
                      </m:sup>
                    </m:sSubSup>
                    <m:sSub>
                      <m:sSubPr>
                        <m:ctrlPr>
                          <a:rPr lang="en-US" altLang="zh-CN" sz="1710" i="1">
                            <a:solidFill>
                              <a:srgbClr val="0000FF"/>
                            </a:solidFill>
                            <a:latin typeface="Cambria Math" panose="02040503050406030204" pitchFamily="18" charset="0"/>
                          </a:rPr>
                        </m:ctrlPr>
                      </m:sSubPr>
                      <m:e>
                        <m:r>
                          <a:rPr lang="en-US" altLang="zh-CN" sz="1710" i="1">
                            <a:solidFill>
                              <a:srgbClr val="0000FF"/>
                            </a:solidFill>
                            <a:latin typeface="Cambria Math"/>
                          </a:rPr>
                          <m:t>(</m:t>
                        </m:r>
                        <m:sSub>
                          <m:sSubPr>
                            <m:ctrlPr>
                              <a:rPr lang="en-US" altLang="zh-CN" sz="1710" i="1">
                                <a:solidFill>
                                  <a:srgbClr val="0000FF"/>
                                </a:solidFill>
                                <a:latin typeface="Cambria Math" panose="02040503050406030204" pitchFamily="18" charset="0"/>
                              </a:rPr>
                            </m:ctrlPr>
                          </m:sSubPr>
                          <m:e>
                            <m:r>
                              <a:rPr lang="en-US" altLang="zh-CN" sz="1710" i="1">
                                <a:solidFill>
                                  <a:srgbClr val="0000FF"/>
                                </a:solidFill>
                                <a:latin typeface="Cambria Math"/>
                              </a:rPr>
                              <m:t>𝒙</m:t>
                            </m:r>
                          </m:e>
                          <m:sub>
                            <m:r>
                              <a:rPr lang="en-US" altLang="zh-CN" sz="1710" i="1">
                                <a:solidFill>
                                  <a:srgbClr val="0000FF"/>
                                </a:solidFill>
                                <a:latin typeface="Cambria Math"/>
                              </a:rPr>
                              <m:t>𝒊</m:t>
                            </m:r>
                          </m:sub>
                        </m:sSub>
                        <m:r>
                          <a:rPr lang="en-US" altLang="zh-CN" sz="1710" b="1" i="1">
                            <a:solidFill>
                              <a:srgbClr val="0000FF"/>
                            </a:solidFill>
                            <a:latin typeface="Cambria Math"/>
                          </a:rPr>
                          <m:t>+</m:t>
                        </m:r>
                        <m:r>
                          <a:rPr lang="en-US" altLang="zh-CN" sz="1710" i="1">
                            <a:solidFill>
                              <a:srgbClr val="0000FF"/>
                            </a:solidFill>
                            <a:latin typeface="Cambria Math"/>
                          </a:rPr>
                          <m:t>𝝀𝜹</m:t>
                        </m:r>
                      </m:e>
                      <m:sub>
                        <m:r>
                          <a:rPr lang="en-US" altLang="zh-CN" sz="1710" i="1">
                            <a:solidFill>
                              <a:srgbClr val="0000FF"/>
                            </a:solidFill>
                            <a:latin typeface="Cambria Math"/>
                          </a:rPr>
                          <m:t>𝒊</m:t>
                        </m:r>
                      </m:sub>
                    </m:sSub>
                    <m:r>
                      <a:rPr lang="en-US" altLang="zh-CN" sz="1710" i="1">
                        <a:latin typeface="Cambria Math"/>
                      </a:rPr>
                      <m:t>)</m:t>
                    </m:r>
                    <m:sSub>
                      <m:sSubPr>
                        <m:ctrlPr>
                          <a:rPr lang="en-US" altLang="zh-CN" sz="1710" i="1">
                            <a:latin typeface="Cambria Math" panose="02040503050406030204" pitchFamily="18" charset="0"/>
                          </a:rPr>
                        </m:ctrlPr>
                      </m:sSubPr>
                      <m:e>
                        <m:r>
                          <a:rPr lang="en-US" altLang="zh-CN" sz="1710" i="1">
                            <a:latin typeface="Cambria Math"/>
                          </a:rPr>
                          <m:t>𝒑</m:t>
                        </m:r>
                      </m:e>
                      <m:sub>
                        <m:r>
                          <a:rPr lang="en-US" altLang="zh-CN" sz="1710" i="1">
                            <a:latin typeface="Cambria Math"/>
                          </a:rPr>
                          <m:t>𝒊</m:t>
                        </m:r>
                      </m:sub>
                    </m:sSub>
                    <m:r>
                      <a:rPr lang="en-US" altLang="zh-CN" sz="1710" i="1">
                        <a:latin typeface="Cambria Math"/>
                      </a:rPr>
                      <m:t>=</m:t>
                    </m:r>
                    <m:r>
                      <a:rPr lang="en-US" altLang="zh-CN" sz="1710" i="1">
                        <a:latin typeface="Cambria Math"/>
                      </a:rPr>
                      <m:t>𝒃</m:t>
                    </m:r>
                    <m:r>
                      <a:rPr lang="en-US" altLang="zh-CN" sz="1710" b="1">
                        <a:latin typeface="Cambria Math"/>
                      </a:rPr>
                      <m:t>⇒</m:t>
                    </m:r>
                    <m:r>
                      <a:rPr lang="en-US" altLang="zh-CN" sz="1710" b="1" i="1">
                        <a:latin typeface="Cambria Math"/>
                      </a:rPr>
                      <m:t>𝒙</m:t>
                    </m:r>
                  </m:oMath>
                </a14:m>
                <a:r>
                  <a:rPr lang="zh-CN" altLang="en-US" sz="1710" dirty="0"/>
                  <a:t>可由两个不等的可行域上的点的凸组合表示，产生矛盾，得证</a:t>
                </a:r>
                <a:r>
                  <a:rPr lang="en-US" altLang="zh-CN" sz="1710" dirty="0"/>
                  <a:t>!</a:t>
                </a:r>
                <a:endParaRPr lang="zh-CN" altLang="en-US" sz="171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06" t="-14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3040" dirty="0">
                <a:latin typeface="隶书" panose="02010509060101010101" pitchFamily="1" charset="-122"/>
              </a:rPr>
              <a:t>-</a:t>
            </a:r>
            <a:r>
              <a:rPr lang="zh-CN" altLang="en-US" sz="2280" dirty="0"/>
              <a:t>线性规划问题的基本理论</a:t>
            </a:r>
            <a:r>
              <a:rPr lang="en-US" altLang="zh-CN" sz="2280" dirty="0"/>
              <a:t>(</a:t>
            </a:r>
            <a:r>
              <a:rPr lang="zh-CN" altLang="en-US" sz="2280" dirty="0"/>
              <a:t>续</a:t>
            </a:r>
            <a:r>
              <a:rPr lang="en-US" altLang="zh-CN" sz="2280" dirty="0"/>
              <a:t>2)</a:t>
            </a:r>
            <a:endParaRPr lang="zh-CN" altLang="en-US" sz="2280" dirty="0"/>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r>
              <a:rPr lang="zh-CN" altLang="en-US" sz="2660" dirty="0"/>
              <a:t>线性规划</a:t>
            </a:r>
            <a:r>
              <a:rPr lang="en-US" altLang="zh-CN" sz="2660" dirty="0"/>
              <a:t>-</a:t>
            </a:r>
            <a:r>
              <a:rPr lang="zh-CN" altLang="en-US" sz="2660" dirty="0"/>
              <a:t>基本定理</a:t>
            </a:r>
            <a:endParaRPr lang="en-US" altLang="zh-CN" sz="2660" dirty="0"/>
          </a:p>
          <a:p>
            <a:pPr lvl="1"/>
            <a:r>
              <a:rPr lang="en-US" altLang="zh-CN" sz="2280" dirty="0">
                <a:solidFill>
                  <a:srgbClr val="FF0000"/>
                </a:solidFill>
              </a:rPr>
              <a:t>3.</a:t>
            </a:r>
            <a:r>
              <a:rPr lang="zh-CN" altLang="en-US" sz="2280" dirty="0"/>
              <a:t>有界凸集</a:t>
            </a:r>
            <a:r>
              <a:rPr lang="en-US" altLang="zh-CN" sz="2280" dirty="0"/>
              <a:t>S(polytope)</a:t>
            </a:r>
            <a:r>
              <a:rPr lang="zh-CN" altLang="en-US" sz="2280" dirty="0"/>
              <a:t>上的任意一点都可以表示为</a:t>
            </a:r>
            <a:r>
              <a:rPr lang="en-US" altLang="zh-CN" sz="2280" dirty="0"/>
              <a:t>S</a:t>
            </a:r>
            <a:r>
              <a:rPr lang="zh-CN" altLang="en-US" sz="2280" dirty="0"/>
              <a:t>的极点的凸组合</a:t>
            </a:r>
            <a:r>
              <a:rPr lang="en-US" altLang="zh-CN" sz="2280" dirty="0"/>
              <a:t>,</a:t>
            </a:r>
            <a:r>
              <a:rPr lang="zh-CN" altLang="en-US" sz="2280" dirty="0"/>
              <a:t>如果是无界凸集</a:t>
            </a:r>
            <a:r>
              <a:rPr lang="en-US" altLang="zh-CN" sz="2280" dirty="0"/>
              <a:t>(polyhedron)</a:t>
            </a:r>
            <a:r>
              <a:rPr lang="zh-CN" altLang="en-US" sz="2280" dirty="0"/>
              <a:t>则可以表示为</a:t>
            </a:r>
            <a:r>
              <a:rPr lang="en-US" altLang="zh-CN" sz="2280" dirty="0"/>
              <a:t>S</a:t>
            </a:r>
            <a:r>
              <a:rPr lang="zh-CN" altLang="en-US" sz="2280" dirty="0"/>
              <a:t>的极点的凸组合加上</a:t>
            </a:r>
            <a:r>
              <a:rPr lang="zh-CN" altLang="en-US" sz="2280" dirty="0">
                <a:solidFill>
                  <a:srgbClr val="0000FF"/>
                </a:solidFill>
              </a:rPr>
              <a:t>极方向</a:t>
            </a:r>
            <a:r>
              <a:rPr lang="zh-CN" altLang="en-US" sz="2280" dirty="0"/>
              <a:t>的正组合来表示</a:t>
            </a:r>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endParaRPr lang="en-US" altLang="zh-CN" sz="2280" dirty="0"/>
          </a:p>
          <a:p>
            <a:pPr lvl="1"/>
            <a:r>
              <a:rPr lang="en-US" altLang="zh-CN" sz="2280" dirty="0">
                <a:solidFill>
                  <a:srgbClr val="FF0000"/>
                </a:solidFill>
              </a:rPr>
              <a:t>4.</a:t>
            </a:r>
            <a:r>
              <a:rPr lang="en-US" altLang="zh-CN" sz="2280" dirty="0"/>
              <a:t>LP</a:t>
            </a:r>
            <a:r>
              <a:rPr lang="zh-CN" altLang="en-US" sz="2280" dirty="0"/>
              <a:t>问题若可行域有界，且存在最优解，则目标函数必可在其可行域的某个顶点达到</a:t>
            </a:r>
            <a:endParaRPr lang="en-US" altLang="zh-CN" sz="2280" dirty="0"/>
          </a:p>
          <a:p>
            <a:pPr lvl="2"/>
            <a:r>
              <a:rPr lang="zh-CN" altLang="en-US" sz="1900" dirty="0"/>
              <a:t>证明：假设不在顶点达到，利用基本定理</a:t>
            </a:r>
            <a:r>
              <a:rPr lang="en-US" altLang="zh-CN" sz="1900" dirty="0"/>
              <a:t>3</a:t>
            </a:r>
            <a:r>
              <a:rPr lang="zh-CN" altLang="en-US" sz="1900" dirty="0"/>
              <a:t>，可以得出顶点也是最优解</a:t>
            </a:r>
            <a:endParaRPr lang="en-US" altLang="zh-CN" sz="1900" dirty="0"/>
          </a:p>
          <a:p>
            <a:pPr lvl="1"/>
            <a:r>
              <a:rPr lang="zh-CN" altLang="en-US" sz="2280" dirty="0"/>
              <a:t>从这些基本定理可以得到以下结论</a:t>
            </a:r>
            <a:endParaRPr lang="en-US" altLang="zh-CN" sz="2280" dirty="0"/>
          </a:p>
          <a:p>
            <a:pPr lvl="2"/>
            <a:r>
              <a:rPr lang="en-US" altLang="zh-CN" sz="1900" dirty="0"/>
              <a:t>LP</a:t>
            </a:r>
            <a:r>
              <a:rPr lang="zh-CN" altLang="en-US" sz="1900" dirty="0"/>
              <a:t>问题的可行域是凸集，可能无界，但顶点数有限</a:t>
            </a:r>
            <a:endParaRPr lang="en-US" altLang="zh-CN" sz="1900" dirty="0"/>
          </a:p>
          <a:p>
            <a:pPr lvl="2"/>
            <a:r>
              <a:rPr lang="en-US" altLang="zh-CN" sz="1900" dirty="0"/>
              <a:t>LP</a:t>
            </a:r>
            <a:r>
              <a:rPr lang="zh-CN" altLang="en-US" sz="1900" dirty="0"/>
              <a:t>问题每个基本可行解对应可行域的一个极点</a:t>
            </a:r>
            <a:endParaRPr lang="en-US" altLang="zh-CN" sz="1900" dirty="0"/>
          </a:p>
          <a:p>
            <a:pPr lvl="2"/>
            <a:r>
              <a:rPr lang="en-US" altLang="zh-CN" sz="1900" dirty="0"/>
              <a:t>LP</a:t>
            </a:r>
            <a:r>
              <a:rPr lang="zh-CN" altLang="en-US" sz="1900" dirty="0"/>
              <a:t>问题有最优解，则必可在某些极点上达到最优值</a:t>
            </a:r>
          </a:p>
        </p:txBody>
      </p:sp>
      <p:grpSp>
        <p:nvGrpSpPr>
          <p:cNvPr id="33" name="Group 32"/>
          <p:cNvGrpSpPr/>
          <p:nvPr/>
        </p:nvGrpSpPr>
        <p:grpSpPr>
          <a:xfrm>
            <a:off x="6637137" y="2631848"/>
            <a:ext cx="3773197" cy="1824339"/>
            <a:chOff x="1977056" y="2951388"/>
            <a:chExt cx="4305750" cy="2614003"/>
          </a:xfrm>
        </p:grpSpPr>
        <p:grpSp>
          <p:nvGrpSpPr>
            <p:cNvPr id="28" name="Group 27"/>
            <p:cNvGrpSpPr/>
            <p:nvPr/>
          </p:nvGrpSpPr>
          <p:grpSpPr>
            <a:xfrm>
              <a:off x="1977056" y="2951388"/>
              <a:ext cx="4305750" cy="2614003"/>
              <a:chOff x="978273" y="2906403"/>
              <a:chExt cx="4305750" cy="2614003"/>
            </a:xfrm>
          </p:grpSpPr>
          <p:sp>
            <p:nvSpPr>
              <p:cNvPr id="20" name="Arc 19"/>
              <p:cNvSpPr/>
              <p:nvPr/>
            </p:nvSpPr>
            <p:spPr bwMode="auto">
              <a:xfrm rot="13494112">
                <a:off x="978273" y="3825205"/>
                <a:ext cx="1512168" cy="1368152"/>
              </a:xfrm>
              <a:prstGeom prst="arc">
                <a:avLst>
                  <a:gd name="adj1" fmla="val 15745870"/>
                  <a:gd name="adj2" fmla="val 0"/>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grpSp>
            <p:nvGrpSpPr>
              <p:cNvPr id="27" name="Group 26"/>
              <p:cNvGrpSpPr/>
              <p:nvPr/>
            </p:nvGrpSpPr>
            <p:grpSpPr>
              <a:xfrm>
                <a:off x="1188150" y="2906403"/>
                <a:ext cx="4095873" cy="2614003"/>
                <a:chOff x="1188150" y="2906403"/>
                <a:chExt cx="4095873" cy="2614003"/>
              </a:xfrm>
            </p:grpSpPr>
            <p:cxnSp>
              <p:nvCxnSpPr>
                <p:cNvPr id="22" name="Straight Arrow Connector 21"/>
                <p:cNvCxnSpPr/>
                <p:nvPr/>
              </p:nvCxnSpPr>
              <p:spPr bwMode="auto">
                <a:xfrm flipV="1">
                  <a:off x="1188150" y="2906403"/>
                  <a:ext cx="1553980" cy="94244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 name="Group 25"/>
                <p:cNvGrpSpPr/>
                <p:nvPr/>
              </p:nvGrpSpPr>
              <p:grpSpPr>
                <a:xfrm>
                  <a:off x="1402816" y="3681189"/>
                  <a:ext cx="3881207" cy="1839217"/>
                  <a:chOff x="1402816" y="3681189"/>
                  <a:chExt cx="3881207" cy="1839217"/>
                </a:xfrm>
              </p:grpSpPr>
              <p:cxnSp>
                <p:nvCxnSpPr>
                  <p:cNvPr id="11" name="Straight Arrow Connector 10"/>
                  <p:cNvCxnSpPr/>
                  <p:nvPr/>
                </p:nvCxnSpPr>
                <p:spPr bwMode="auto">
                  <a:xfrm flipV="1">
                    <a:off x="1784648" y="3681189"/>
                    <a:ext cx="1944216" cy="720081"/>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3368824" y="3882404"/>
                    <a:ext cx="1440160" cy="886405"/>
                  </a:xfrm>
                  <a:prstGeom prst="rect">
                    <a:avLst/>
                  </a:prstGeom>
                  <a:noFill/>
                </p:spPr>
                <p:txBody>
                  <a:bodyPr wrap="square" rtlCol="0">
                    <a:spAutoFit/>
                  </a:bodyPr>
                  <a:lstStyle/>
                  <a:p>
                    <a:r>
                      <a:rPr lang="zh-CN" altLang="en-US" sz="1710" dirty="0">
                        <a:solidFill>
                          <a:srgbClr val="0000FF"/>
                        </a:solidFill>
                      </a:rPr>
                      <a:t>凸集的方向</a:t>
                    </a:r>
                  </a:p>
                </p:txBody>
              </p:sp>
              <p:cxnSp>
                <p:nvCxnSpPr>
                  <p:cNvPr id="16" name="Straight Arrow Connector 15"/>
                  <p:cNvCxnSpPr/>
                  <p:nvPr/>
                </p:nvCxnSpPr>
                <p:spPr bwMode="auto">
                  <a:xfrm flipV="1">
                    <a:off x="1784648" y="4401270"/>
                    <a:ext cx="2232248" cy="216023"/>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1402816" y="5054065"/>
                    <a:ext cx="2554033" cy="28330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3498225" y="5011054"/>
                    <a:ext cx="1785798" cy="509352"/>
                  </a:xfrm>
                  <a:prstGeom prst="rect">
                    <a:avLst/>
                  </a:prstGeom>
                  <a:noFill/>
                </p:spPr>
                <p:txBody>
                  <a:bodyPr wrap="square" rtlCol="0">
                    <a:spAutoFit/>
                  </a:bodyPr>
                  <a:lstStyle/>
                  <a:p>
                    <a:r>
                      <a:rPr lang="zh-CN" altLang="en-US" sz="1710" dirty="0">
                        <a:solidFill>
                          <a:srgbClr val="FF0000"/>
                        </a:solidFill>
                      </a:rPr>
                      <a:t>凸集的极方向</a:t>
                    </a:r>
                  </a:p>
                </p:txBody>
              </p:sp>
            </p:grpSp>
          </p:grpSp>
        </p:grpSp>
        <p:cxnSp>
          <p:nvCxnSpPr>
            <p:cNvPr id="30" name="Straight Connector 29"/>
            <p:cNvCxnSpPr/>
            <p:nvPr/>
          </p:nvCxnSpPr>
          <p:spPr bwMode="auto">
            <a:xfrm flipV="1">
              <a:off x="2186933" y="3266443"/>
              <a:ext cx="1027215" cy="6273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2445370" y="5099050"/>
              <a:ext cx="1339226" cy="1416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3040" dirty="0">
                <a:latin typeface="隶书" panose="02010509060101010101" pitchFamily="1" charset="-122"/>
              </a:rPr>
              <a:t>-</a:t>
            </a:r>
            <a:r>
              <a:rPr lang="zh-CN" altLang="en-US" sz="2280" dirty="0"/>
              <a:t>线性规划问题的基本理论</a:t>
            </a:r>
            <a:r>
              <a:rPr lang="en-US" altLang="zh-CN" sz="2280" dirty="0"/>
              <a:t>(</a:t>
            </a:r>
            <a:r>
              <a:rPr lang="zh-CN" altLang="en-US" sz="2280" dirty="0"/>
              <a:t>续</a:t>
            </a:r>
            <a:r>
              <a:rPr lang="en-US" altLang="zh-CN" sz="2280" dirty="0"/>
              <a:t>3)</a:t>
            </a:r>
            <a:endParaRPr lang="zh-CN" altLang="en-US" sz="228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altLang="zh-CN" sz="2660" dirty="0"/>
                  <a:t>LP</a:t>
                </a:r>
                <a:r>
                  <a:rPr lang="zh-CN" altLang="en-US" sz="2660" dirty="0"/>
                  <a:t>中的基本定理</a:t>
                </a:r>
                <a:endParaRPr lang="en-US" altLang="zh-CN" sz="2660" dirty="0"/>
              </a:p>
              <a:p>
                <a:pPr lvl="1"/>
                <a:r>
                  <a:rPr lang="en-US" altLang="zh-CN" sz="2280" dirty="0">
                    <a:solidFill>
                      <a:srgbClr val="FF0000"/>
                    </a:solidFill>
                  </a:rPr>
                  <a:t>5.</a:t>
                </a:r>
                <a:r>
                  <a:rPr lang="zh-CN" altLang="en-US" sz="2280" dirty="0"/>
                  <a:t>对于</a:t>
                </a:r>
                <a:r>
                  <a:rPr lang="en-US" altLang="zh-CN" sz="2280" dirty="0"/>
                  <a:t>LP</a:t>
                </a:r>
                <a:r>
                  <a:rPr lang="zh-CN" altLang="en-US" sz="2280" dirty="0"/>
                  <a:t>问题，若存在可行解，则必存在基本可行解，其中约束矩阵</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𝑨</m:t>
                        </m:r>
                      </m:e>
                      <m:sub>
                        <m:r>
                          <a:rPr lang="en-US" altLang="zh-CN" sz="2280" b="1" i="1">
                            <a:latin typeface="Cambria Math"/>
                          </a:rPr>
                          <m:t>𝒎</m:t>
                        </m:r>
                        <m:r>
                          <a:rPr lang="en-US" altLang="zh-CN" sz="2280" b="1" i="1">
                            <a:latin typeface="Cambria Math"/>
                          </a:rPr>
                          <m:t>×</m:t>
                        </m:r>
                        <m:r>
                          <a:rPr lang="en-US" altLang="zh-CN" sz="2280" b="1" i="1">
                            <a:latin typeface="Cambria Math"/>
                          </a:rPr>
                          <m:t>𝒏</m:t>
                        </m:r>
                      </m:sub>
                    </m:sSub>
                  </m:oMath>
                </a14:m>
                <a:r>
                  <a:rPr lang="zh-CN" altLang="en-US" sz="2280" dirty="0"/>
                  <a:t>的秩为</a:t>
                </a:r>
                <a14:m>
                  <m:oMath xmlns:m="http://schemas.openxmlformats.org/officeDocument/2006/math">
                    <m:r>
                      <a:rPr lang="en-US" altLang="zh-CN" sz="2280" b="1" i="1">
                        <a:latin typeface="Cambria Math"/>
                      </a:rPr>
                      <m:t>𝒎</m:t>
                    </m:r>
                  </m:oMath>
                </a14:m>
                <a:endParaRPr lang="en-US" altLang="zh-CN" sz="2280" dirty="0"/>
              </a:p>
              <a:p>
                <a:pPr lvl="1"/>
                <a:r>
                  <a:rPr lang="zh-CN" altLang="en-US" sz="2280" dirty="0">
                    <a:solidFill>
                      <a:srgbClr val="FF0000"/>
                    </a:solidFill>
                  </a:rPr>
                  <a:t>证明：</a:t>
                </a:r>
                <a:r>
                  <a:rPr lang="zh-CN" altLang="en-US" sz="2280" dirty="0"/>
                  <a:t>设</a:t>
                </a:r>
                <a14:m>
                  <m:oMath xmlns:m="http://schemas.openxmlformats.org/officeDocument/2006/math">
                    <m:sSub>
                      <m:sSubPr>
                        <m:ctrlPr>
                          <a:rPr lang="en-US" altLang="zh-CN" sz="2280" i="1">
                            <a:latin typeface="Cambria Math" panose="02040503050406030204" pitchFamily="18" charset="0"/>
                          </a:rPr>
                        </m:ctrlPr>
                      </m:sSubPr>
                      <m:e>
                        <m:r>
                          <a:rPr lang="en-US" altLang="zh-CN" sz="2280" b="1" i="1">
                            <a:latin typeface="Cambria Math"/>
                          </a:rPr>
                          <m:t>𝑨</m:t>
                        </m:r>
                        <m:r>
                          <a:rPr lang="en-US" altLang="zh-CN" sz="2280" b="1" i="1">
                            <a:latin typeface="Cambria Math"/>
                          </a:rPr>
                          <m:t>=</m:t>
                        </m:r>
                        <m:r>
                          <a:rPr lang="en-US" altLang="zh-CN" sz="2280" i="1">
                            <a:latin typeface="Cambria Math"/>
                          </a:rPr>
                          <m:t>[</m:t>
                        </m:r>
                        <m:r>
                          <a:rPr lang="en-US" altLang="zh-CN" sz="2280" i="1">
                            <a:latin typeface="Cambria Math"/>
                          </a:rPr>
                          <m:t>𝒑</m:t>
                        </m:r>
                      </m:e>
                      <m:sub>
                        <m:r>
                          <a:rPr lang="en-US" altLang="zh-CN" sz="2280" i="1">
                            <a:latin typeface="Cambria Math"/>
                          </a:rPr>
                          <m:t>𝟏</m:t>
                        </m:r>
                        <m:r>
                          <a:rPr lang="en-US" altLang="zh-CN" sz="2280" i="1">
                            <a:latin typeface="Cambria Math"/>
                          </a:rPr>
                          <m:t> </m:t>
                        </m:r>
                      </m:sub>
                    </m:sSub>
                    <m:sSub>
                      <m:sSubPr>
                        <m:ctrlPr>
                          <a:rPr lang="en-US" altLang="zh-CN" sz="2280" i="1">
                            <a:latin typeface="Cambria Math" panose="02040503050406030204" pitchFamily="18" charset="0"/>
                          </a:rPr>
                        </m:ctrlPr>
                      </m:sSubPr>
                      <m:e>
                        <m:r>
                          <a:rPr lang="en-US" altLang="zh-CN" sz="2280" i="1">
                            <a:latin typeface="Cambria Math"/>
                          </a:rPr>
                          <m:t>𝒑</m:t>
                        </m:r>
                      </m:e>
                      <m:sub>
                        <m:r>
                          <a:rPr lang="en-US" altLang="zh-CN" sz="2280" i="1">
                            <a:latin typeface="Cambria Math"/>
                          </a:rPr>
                          <m:t>𝟐</m:t>
                        </m:r>
                      </m:sub>
                    </m:sSub>
                    <m:r>
                      <a:rPr lang="en-US" altLang="zh-CN" sz="2280" i="1">
                        <a:latin typeface="Cambria Math"/>
                      </a:rPr>
                      <m:t>⋯</m:t>
                    </m:r>
                    <m:sSub>
                      <m:sSubPr>
                        <m:ctrlPr>
                          <a:rPr lang="en-US" altLang="zh-CN" sz="2280" i="1">
                            <a:latin typeface="Cambria Math" panose="02040503050406030204" pitchFamily="18" charset="0"/>
                          </a:rPr>
                        </m:ctrlPr>
                      </m:sSubPr>
                      <m:e>
                        <m:r>
                          <a:rPr lang="en-US" altLang="zh-CN" sz="2280" i="1">
                            <a:latin typeface="Cambria Math"/>
                          </a:rPr>
                          <m:t>𝒑</m:t>
                        </m:r>
                      </m:e>
                      <m:sub>
                        <m:r>
                          <a:rPr lang="en-US" altLang="zh-CN" sz="2280" b="1" i="1">
                            <a:latin typeface="Cambria Math"/>
                          </a:rPr>
                          <m:t>𝒏</m:t>
                        </m:r>
                      </m:sub>
                    </m:sSub>
                  </m:oMath>
                </a14:m>
                <a:r>
                  <a:rPr lang="en-US" altLang="zh-CN" sz="2280" dirty="0"/>
                  <a:t>],</a:t>
                </a:r>
                <a:r>
                  <a:rPr lang="zh-CN" altLang="en-US" sz="2280" dirty="0"/>
                  <a:t>且</a:t>
                </a:r>
                <a14:m>
                  <m:oMath xmlns:m="http://schemas.openxmlformats.org/officeDocument/2006/math">
                    <m:sSub>
                      <m:sSubPr>
                        <m:ctrlPr>
                          <a:rPr lang="en-US" altLang="zh-CN" sz="2280" b="1" i="1" dirty="0">
                            <a:latin typeface="Cambria Math" panose="02040503050406030204" pitchFamily="18" charset="0"/>
                          </a:rPr>
                        </m:ctrlPr>
                      </m:sSubPr>
                      <m:e>
                        <m:r>
                          <a:rPr lang="en-US" altLang="zh-CN" sz="2280" b="1" i="1" dirty="0">
                            <a:latin typeface="Cambria Math"/>
                          </a:rPr>
                          <m:t>𝒙</m:t>
                        </m:r>
                      </m:e>
                      <m:sub>
                        <m:r>
                          <a:rPr lang="en-US" altLang="zh-CN" sz="2280" b="1" i="1" dirty="0">
                            <a:latin typeface="Cambria Math"/>
                          </a:rPr>
                          <m:t>𝟎</m:t>
                        </m:r>
                      </m:sub>
                    </m:sSub>
                    <m:r>
                      <a:rPr lang="en-US" altLang="zh-CN" sz="2280" b="1" i="1" dirty="0">
                        <a:latin typeface="Cambria Math"/>
                      </a:rPr>
                      <m:t>=</m:t>
                    </m:r>
                    <m:sSup>
                      <m:sSupPr>
                        <m:ctrlPr>
                          <a:rPr lang="en-US" altLang="zh-CN" sz="2280" b="1" i="1" dirty="0">
                            <a:latin typeface="Cambria Math" panose="02040503050406030204" pitchFamily="18" charset="0"/>
                          </a:rPr>
                        </m:ctrlPr>
                      </m:sSupPr>
                      <m:e>
                        <m:d>
                          <m:dPr>
                            <m:begChr m:val="["/>
                            <m:endChr m:val="]"/>
                            <m:ctrlPr>
                              <a:rPr lang="en-US" altLang="zh-CN" sz="2280" b="1" i="1" dirty="0">
                                <a:latin typeface="Cambria Math" panose="02040503050406030204" pitchFamily="18" charset="0"/>
                              </a:rPr>
                            </m:ctrlPr>
                          </m:dPr>
                          <m:e>
                            <m:sSubSup>
                              <m:sSubSupPr>
                                <m:ctrlPr>
                                  <a:rPr lang="en-US" altLang="zh-CN" sz="2280" b="1" i="1" dirty="0">
                                    <a:latin typeface="Cambria Math" panose="02040503050406030204" pitchFamily="18" charset="0"/>
                                  </a:rPr>
                                </m:ctrlPr>
                              </m:sSubSupPr>
                              <m:e>
                                <m:r>
                                  <a:rPr lang="en-US" altLang="zh-CN" sz="2280" b="1" i="1" dirty="0">
                                    <a:latin typeface="Cambria Math"/>
                                  </a:rPr>
                                  <m:t>𝒙</m:t>
                                </m:r>
                              </m:e>
                              <m:sub>
                                <m:r>
                                  <a:rPr lang="en-US" altLang="zh-CN" sz="2280" b="1" i="1" dirty="0">
                                    <a:latin typeface="Cambria Math"/>
                                  </a:rPr>
                                  <m:t>𝟎</m:t>
                                </m:r>
                              </m:sub>
                              <m:sup>
                                <m:r>
                                  <a:rPr lang="en-US" altLang="zh-CN" sz="2280" b="1" i="1" dirty="0">
                                    <a:latin typeface="Cambria Math"/>
                                  </a:rPr>
                                  <m:t>𝟏</m:t>
                                </m:r>
                              </m:sup>
                            </m:sSubSup>
                            <m:r>
                              <a:rPr lang="en-US" altLang="zh-CN" sz="2280" b="1" i="1" dirty="0">
                                <a:latin typeface="Cambria Math"/>
                              </a:rPr>
                              <m:t>,</m:t>
                            </m:r>
                            <m:sSubSup>
                              <m:sSubSupPr>
                                <m:ctrlPr>
                                  <a:rPr lang="en-US" altLang="zh-CN" sz="2280" b="1" i="1" dirty="0">
                                    <a:latin typeface="Cambria Math" panose="02040503050406030204" pitchFamily="18" charset="0"/>
                                  </a:rPr>
                                </m:ctrlPr>
                              </m:sSubSupPr>
                              <m:e>
                                <m:r>
                                  <a:rPr lang="en-US" altLang="zh-CN" sz="2280" b="1" i="1" dirty="0">
                                    <a:latin typeface="Cambria Math"/>
                                  </a:rPr>
                                  <m:t>𝒙</m:t>
                                </m:r>
                              </m:e>
                              <m:sub>
                                <m:r>
                                  <a:rPr lang="en-US" altLang="zh-CN" sz="2280" b="1" i="1" dirty="0">
                                    <a:latin typeface="Cambria Math"/>
                                  </a:rPr>
                                  <m:t>𝟎</m:t>
                                </m:r>
                              </m:sub>
                              <m:sup>
                                <m:r>
                                  <a:rPr lang="en-US" altLang="zh-CN" sz="2280" b="1" i="1" dirty="0">
                                    <a:latin typeface="Cambria Math"/>
                                  </a:rPr>
                                  <m:t>𝟐</m:t>
                                </m:r>
                              </m:sup>
                            </m:sSubSup>
                            <m:r>
                              <a:rPr lang="en-US" altLang="zh-CN" sz="2280" b="1" i="1" dirty="0">
                                <a:latin typeface="Cambria Math"/>
                              </a:rPr>
                              <m:t>,⋯,</m:t>
                            </m:r>
                            <m:sSubSup>
                              <m:sSubSupPr>
                                <m:ctrlPr>
                                  <a:rPr lang="en-US" altLang="zh-CN" sz="2280" b="1" i="1" dirty="0">
                                    <a:latin typeface="Cambria Math" panose="02040503050406030204" pitchFamily="18" charset="0"/>
                                  </a:rPr>
                                </m:ctrlPr>
                              </m:sSubSupPr>
                              <m:e>
                                <m:r>
                                  <a:rPr lang="en-US" altLang="zh-CN" sz="2280" b="1" i="1" dirty="0">
                                    <a:latin typeface="Cambria Math"/>
                                  </a:rPr>
                                  <m:t>𝒙</m:t>
                                </m:r>
                              </m:e>
                              <m:sub>
                                <m:r>
                                  <a:rPr lang="en-US" altLang="zh-CN" sz="2280" b="1" i="1" dirty="0">
                                    <a:latin typeface="Cambria Math"/>
                                  </a:rPr>
                                  <m:t>𝟎</m:t>
                                </m:r>
                              </m:sub>
                              <m:sup>
                                <m:r>
                                  <a:rPr lang="en-US" altLang="zh-CN" sz="2280" b="1" i="1" dirty="0">
                                    <a:latin typeface="Cambria Math"/>
                                  </a:rPr>
                                  <m:t>𝒏</m:t>
                                </m:r>
                              </m:sup>
                            </m:sSubSup>
                          </m:e>
                        </m:d>
                      </m:e>
                      <m:sup>
                        <m:r>
                          <a:rPr lang="en-US" altLang="zh-CN" sz="2280" b="1" i="1" dirty="0">
                            <a:latin typeface="Cambria Math"/>
                          </a:rPr>
                          <m:t>𝑻</m:t>
                        </m:r>
                      </m:sup>
                    </m:sSup>
                  </m:oMath>
                </a14:m>
                <a:r>
                  <a:rPr lang="zh-CN" altLang="en-US" sz="2280" dirty="0"/>
                  <a:t>为</a:t>
                </a:r>
                <a:r>
                  <a:rPr lang="en-US" altLang="zh-CN" sz="2280" dirty="0"/>
                  <a:t>LP</a:t>
                </a:r>
                <a:r>
                  <a:rPr lang="zh-CN" altLang="en-US" sz="2280" dirty="0"/>
                  <a:t>的一个可行解，显然</a:t>
                </a:r>
                <a14:m>
                  <m:oMath xmlns:m="http://schemas.openxmlformats.org/officeDocument/2006/math">
                    <m:sSubSup>
                      <m:sSubSupPr>
                        <m:ctrlPr>
                          <a:rPr lang="en-US" altLang="zh-CN" sz="2280" b="1" i="1">
                            <a:latin typeface="Cambria Math" panose="02040503050406030204" pitchFamily="18" charset="0"/>
                          </a:rPr>
                        </m:ctrlPr>
                      </m:sSubSupPr>
                      <m:e>
                        <m:r>
                          <a:rPr lang="en-US" altLang="zh-CN" sz="2280" b="1" i="1">
                            <a:latin typeface="Cambria Math"/>
                          </a:rPr>
                          <m:t>𝒙</m:t>
                        </m:r>
                      </m:e>
                      <m:sub>
                        <m:r>
                          <a:rPr lang="en-US" altLang="zh-CN" sz="2280" b="1" i="1">
                            <a:latin typeface="Cambria Math"/>
                          </a:rPr>
                          <m:t>𝟎</m:t>
                        </m:r>
                      </m:sub>
                      <m:sup>
                        <m:r>
                          <a:rPr lang="en-US" altLang="zh-CN" sz="2280" b="1" i="1">
                            <a:latin typeface="Cambria Math"/>
                          </a:rPr>
                          <m:t>𝒊</m:t>
                        </m:r>
                      </m:sup>
                    </m:sSubSup>
                    <m:r>
                      <a:rPr lang="en-US" altLang="zh-CN" sz="2280" b="1" i="1">
                        <a:latin typeface="Cambria Math"/>
                      </a:rPr>
                      <m:t>≥</m:t>
                    </m:r>
                    <m:r>
                      <a:rPr lang="en-US" altLang="zh-CN" sz="2280" b="1" i="1">
                        <a:latin typeface="Cambria Math"/>
                      </a:rPr>
                      <m:t>𝟎</m:t>
                    </m:r>
                  </m:oMath>
                </a14:m>
                <a:r>
                  <a:rPr lang="zh-CN" altLang="en-US" sz="2280" dirty="0"/>
                  <a:t>，不妨令前</a:t>
                </a:r>
                <a14:m>
                  <m:oMath xmlns:m="http://schemas.openxmlformats.org/officeDocument/2006/math">
                    <m:r>
                      <a:rPr lang="en-US" altLang="zh-CN" sz="2280" b="1" i="1">
                        <a:latin typeface="Cambria Math"/>
                      </a:rPr>
                      <m:t>𝒌</m:t>
                    </m:r>
                  </m:oMath>
                </a14:m>
                <a:r>
                  <a:rPr lang="zh-CN" altLang="en-US" sz="2280" dirty="0"/>
                  <a:t>个分量为正，则有</a:t>
                </a:r>
                <a14:m>
                  <m:oMath xmlns:m="http://schemas.openxmlformats.org/officeDocument/2006/math">
                    <m:sSubSup>
                      <m:sSubSupPr>
                        <m:ctrlPr>
                          <a:rPr lang="en-US" altLang="zh-CN" sz="2280" b="1" i="1">
                            <a:latin typeface="Cambria Math" panose="02040503050406030204" pitchFamily="18" charset="0"/>
                          </a:rPr>
                        </m:ctrlPr>
                      </m:sSubSupPr>
                      <m:e>
                        <m:r>
                          <a:rPr lang="en-US" altLang="zh-CN" sz="2280" b="1">
                            <a:latin typeface="Cambria Math"/>
                          </a:rPr>
                          <m:t>𝚺</m:t>
                        </m:r>
                      </m:e>
                      <m:sub>
                        <m:r>
                          <a:rPr lang="en-US" altLang="zh-CN" sz="2280" b="1" i="1">
                            <a:latin typeface="Cambria Math"/>
                          </a:rPr>
                          <m:t>𝒊</m:t>
                        </m:r>
                        <m:r>
                          <a:rPr lang="en-US" altLang="zh-CN" sz="2280" b="1" i="1">
                            <a:latin typeface="Cambria Math"/>
                          </a:rPr>
                          <m:t>=</m:t>
                        </m:r>
                        <m:r>
                          <a:rPr lang="en-US" altLang="zh-CN" sz="2280" b="1" i="1">
                            <a:latin typeface="Cambria Math"/>
                          </a:rPr>
                          <m:t>𝟏</m:t>
                        </m:r>
                      </m:sub>
                      <m:sup>
                        <m:r>
                          <a:rPr lang="en-US" altLang="zh-CN" sz="2280" b="1" i="1">
                            <a:latin typeface="Cambria Math"/>
                          </a:rPr>
                          <m:t>𝒌</m:t>
                        </m:r>
                      </m:sup>
                    </m:sSubSup>
                    <m:sSubSup>
                      <m:sSubSupPr>
                        <m:ctrlPr>
                          <a:rPr lang="en-US" altLang="zh-CN" sz="2280" b="1" i="1">
                            <a:latin typeface="Cambria Math" panose="02040503050406030204" pitchFamily="18" charset="0"/>
                          </a:rPr>
                        </m:ctrlPr>
                      </m:sSubSupPr>
                      <m:e>
                        <m:r>
                          <a:rPr lang="en-US" altLang="zh-CN" sz="2280" b="1" i="1">
                            <a:latin typeface="Cambria Math"/>
                          </a:rPr>
                          <m:t>𝒙</m:t>
                        </m:r>
                      </m:e>
                      <m:sub>
                        <m:r>
                          <a:rPr lang="en-US" altLang="zh-CN" sz="2280" b="1" i="1">
                            <a:latin typeface="Cambria Math"/>
                          </a:rPr>
                          <m:t>𝟎</m:t>
                        </m:r>
                      </m:sub>
                      <m:sup>
                        <m:r>
                          <a:rPr lang="en-US" altLang="zh-CN" sz="2280" b="1" i="1">
                            <a:latin typeface="Cambria Math"/>
                          </a:rPr>
                          <m:t>𝒊</m:t>
                        </m:r>
                      </m:sup>
                    </m:sSubSup>
                    <m:sSub>
                      <m:sSubPr>
                        <m:ctrlPr>
                          <a:rPr lang="en-US" altLang="zh-CN" sz="2280" b="1" i="1">
                            <a:latin typeface="Cambria Math" panose="02040503050406030204" pitchFamily="18" charset="0"/>
                          </a:rPr>
                        </m:ctrlPr>
                      </m:sSubPr>
                      <m:e>
                        <m:r>
                          <a:rPr lang="en-US" altLang="zh-CN" sz="2280" b="1" i="1">
                            <a:latin typeface="Cambria Math"/>
                          </a:rPr>
                          <m:t>𝒑</m:t>
                        </m:r>
                      </m:e>
                      <m:sub>
                        <m:r>
                          <a:rPr lang="en-US" altLang="zh-CN" sz="2280" b="1" i="1">
                            <a:latin typeface="Cambria Math"/>
                          </a:rPr>
                          <m:t>𝒊</m:t>
                        </m:r>
                      </m:sub>
                    </m:sSub>
                    <m:r>
                      <a:rPr lang="en-US" altLang="zh-CN" sz="2280" b="1" i="1">
                        <a:latin typeface="Cambria Math"/>
                      </a:rPr>
                      <m:t>=</m:t>
                    </m:r>
                    <m:r>
                      <a:rPr lang="en-US" altLang="zh-CN" sz="2280" b="1" i="1">
                        <a:latin typeface="Cambria Math"/>
                      </a:rPr>
                      <m:t>𝒃</m:t>
                    </m:r>
                  </m:oMath>
                </a14:m>
                <a:r>
                  <a:rPr lang="en-US" altLang="zh-CN" sz="2280" dirty="0"/>
                  <a:t>,</a:t>
                </a:r>
                <a:r>
                  <a:rPr lang="zh-CN" altLang="en-US" sz="2280" dirty="0"/>
                  <a:t>此时有两种情况</a:t>
                </a:r>
                <a:endParaRPr lang="en-US" altLang="zh-CN" sz="2280" dirty="0"/>
              </a:p>
              <a:p>
                <a:pPr lvl="1"/>
                <a:r>
                  <a:rPr lang="en-US" altLang="zh-CN" sz="2280" dirty="0">
                    <a:solidFill>
                      <a:srgbClr val="0000FF"/>
                    </a:solidFill>
                  </a:rPr>
                  <a:t>a)</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𝒑</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𝒑</m:t>
                        </m:r>
                      </m:e>
                      <m:sub>
                        <m:r>
                          <a:rPr lang="en-US" altLang="zh-CN" sz="2280" b="1" i="1">
                            <a:latin typeface="Cambria Math"/>
                          </a:rPr>
                          <m:t>𝒌</m:t>
                        </m:r>
                      </m:sub>
                    </m:sSub>
                  </m:oMath>
                </a14:m>
                <a:r>
                  <a:rPr lang="zh-CN" altLang="en-US" sz="2280" dirty="0"/>
                  <a:t>线性无关，显然存在基本可行解</a:t>
                </a:r>
                <a:r>
                  <a:rPr lang="en-US" altLang="zh-CN" sz="2280" dirty="0"/>
                  <a:t>(BFS);</a:t>
                </a:r>
              </a:p>
              <a:p>
                <a:pPr lvl="1"/>
                <a:r>
                  <a:rPr lang="en-US" altLang="zh-CN" sz="2280" dirty="0">
                    <a:solidFill>
                      <a:srgbClr val="0000FF"/>
                    </a:solidFill>
                  </a:rPr>
                  <a:t>b)</a:t>
                </a:r>
                <a:r>
                  <a:rPr lang="en-US" altLang="zh-CN" sz="2280" dirty="0"/>
                  <a:t> </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a:rPr>
                          <m:t>𝒑</m:t>
                        </m:r>
                      </m:e>
                      <m:sub>
                        <m:r>
                          <a:rPr lang="en-US" altLang="zh-CN" sz="2280" i="1">
                            <a:latin typeface="Cambria Math"/>
                          </a:rPr>
                          <m:t>𝟏</m:t>
                        </m:r>
                      </m:sub>
                    </m:sSub>
                    <m:r>
                      <a:rPr lang="en-US" altLang="zh-CN" sz="2280" i="1">
                        <a:latin typeface="Cambria Math"/>
                      </a:rPr>
                      <m:t>,…,</m:t>
                    </m:r>
                    <m:sSub>
                      <m:sSubPr>
                        <m:ctrlPr>
                          <a:rPr lang="en-US" altLang="zh-CN" sz="2280" i="1">
                            <a:latin typeface="Cambria Math" panose="02040503050406030204" pitchFamily="18" charset="0"/>
                          </a:rPr>
                        </m:ctrlPr>
                      </m:sSubPr>
                      <m:e>
                        <m:r>
                          <a:rPr lang="en-US" altLang="zh-CN" sz="2280" i="1">
                            <a:latin typeface="Cambria Math"/>
                          </a:rPr>
                          <m:t>𝒑</m:t>
                        </m:r>
                      </m:e>
                      <m:sub>
                        <m:r>
                          <a:rPr lang="en-US" altLang="zh-CN" sz="2280" i="1">
                            <a:latin typeface="Cambria Math"/>
                          </a:rPr>
                          <m:t>𝒌</m:t>
                        </m:r>
                      </m:sub>
                    </m:sSub>
                  </m:oMath>
                </a14:m>
                <a:r>
                  <a:rPr lang="zh-CN" altLang="en-US" sz="2280" dirty="0"/>
                  <a:t>线性相关，则存在不全为</a:t>
                </a:r>
                <a:r>
                  <a:rPr lang="en-US" altLang="zh-CN" sz="2280" dirty="0"/>
                  <a:t>0</a:t>
                </a:r>
                <a:r>
                  <a:rPr lang="zh-CN" altLang="en-US" sz="2280" dirty="0"/>
                  <a:t>的数</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𝒊</m:t>
                        </m:r>
                      </m:sub>
                    </m:sSub>
                  </m:oMath>
                </a14:m>
                <a:r>
                  <a:rPr lang="en-US" altLang="zh-CN" sz="2280" dirty="0"/>
                  <a:t>,</a:t>
                </a:r>
                <a:r>
                  <a:rPr lang="zh-CN" altLang="en-US" sz="2280" dirty="0"/>
                  <a:t>使得</a:t>
                </a:r>
                <a14:m>
                  <m:oMath xmlns:m="http://schemas.openxmlformats.org/officeDocument/2006/math">
                    <m:sSubSup>
                      <m:sSubSupPr>
                        <m:ctrlPr>
                          <a:rPr lang="en-US" altLang="zh-CN" sz="2280" b="1" i="1">
                            <a:latin typeface="Cambria Math" panose="02040503050406030204" pitchFamily="18" charset="0"/>
                          </a:rPr>
                        </m:ctrlPr>
                      </m:sSubSupPr>
                      <m:e>
                        <m:r>
                          <a:rPr lang="en-US" altLang="zh-CN" sz="2280" b="1">
                            <a:latin typeface="Cambria Math"/>
                          </a:rPr>
                          <m:t>𝚺</m:t>
                        </m:r>
                      </m:e>
                      <m:sub>
                        <m:r>
                          <a:rPr lang="en-US" altLang="zh-CN" sz="2280" b="1" i="1">
                            <a:latin typeface="Cambria Math"/>
                          </a:rPr>
                          <m:t>𝒊</m:t>
                        </m:r>
                        <m:r>
                          <a:rPr lang="en-US" altLang="zh-CN" sz="2280" b="1" i="1">
                            <a:latin typeface="Cambria Math"/>
                          </a:rPr>
                          <m:t>=</m:t>
                        </m:r>
                        <m:r>
                          <a:rPr lang="en-US" altLang="zh-CN" sz="2280" b="1" i="1">
                            <a:latin typeface="Cambria Math"/>
                          </a:rPr>
                          <m:t>𝟏</m:t>
                        </m:r>
                      </m:sub>
                      <m:sup>
                        <m:r>
                          <a:rPr lang="en-US" altLang="zh-CN" sz="2280" b="1" i="1">
                            <a:latin typeface="Cambria Math"/>
                          </a:rPr>
                          <m:t>𝒌</m:t>
                        </m:r>
                      </m:sup>
                    </m:sSubSup>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𝒊</m:t>
                        </m:r>
                      </m:sub>
                    </m:sSub>
                    <m:sSub>
                      <m:sSubPr>
                        <m:ctrlPr>
                          <a:rPr lang="en-US" altLang="zh-CN" sz="2280" b="1" i="1">
                            <a:latin typeface="Cambria Math" panose="02040503050406030204" pitchFamily="18" charset="0"/>
                          </a:rPr>
                        </m:ctrlPr>
                      </m:sSubPr>
                      <m:e>
                        <m:r>
                          <a:rPr lang="en-US" altLang="zh-CN" sz="2280" b="1" i="1">
                            <a:latin typeface="Cambria Math"/>
                          </a:rPr>
                          <m:t>𝒑</m:t>
                        </m:r>
                      </m:e>
                      <m:sub>
                        <m:r>
                          <a:rPr lang="en-US" altLang="zh-CN" sz="2280" b="1" i="1">
                            <a:latin typeface="Cambria Math"/>
                          </a:rPr>
                          <m:t>𝒊</m:t>
                        </m:r>
                      </m:sub>
                    </m:sSub>
                    <m:r>
                      <a:rPr lang="en-US" altLang="zh-CN" sz="2280" b="1" i="1">
                        <a:latin typeface="Cambria Math"/>
                      </a:rPr>
                      <m:t>=</m:t>
                    </m:r>
                    <m:r>
                      <a:rPr lang="en-US" altLang="zh-CN" sz="2280" b="1" i="1">
                        <a:latin typeface="Cambria Math"/>
                      </a:rPr>
                      <m:t>𝟎</m:t>
                    </m:r>
                  </m:oMath>
                </a14:m>
                <a:r>
                  <a:rPr lang="en-US" altLang="zh-CN" sz="2280" dirty="0"/>
                  <a:t>,</a:t>
                </a:r>
                <a:r>
                  <a:rPr lang="zh-CN" altLang="en-US" sz="2280" dirty="0"/>
                  <a:t>至少有一个</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a:rPr>
                          <m:t>𝜹</m:t>
                        </m:r>
                      </m:e>
                      <m:sub>
                        <m:r>
                          <a:rPr lang="en-US" altLang="zh-CN" sz="2280" i="1">
                            <a:latin typeface="Cambria Math"/>
                          </a:rPr>
                          <m:t>𝒊</m:t>
                        </m:r>
                      </m:sub>
                    </m:sSub>
                    <m:r>
                      <a:rPr lang="en-US" altLang="zh-CN" sz="2280" b="1" i="1">
                        <a:latin typeface="Cambria Math"/>
                      </a:rPr>
                      <m:t>&gt;</m:t>
                    </m:r>
                    <m:r>
                      <a:rPr lang="en-US" altLang="zh-CN" sz="2280" b="1" i="1">
                        <a:latin typeface="Cambria Math"/>
                      </a:rPr>
                      <m:t>𝟎</m:t>
                    </m:r>
                  </m:oMath>
                </a14:m>
                <a:r>
                  <a:rPr lang="en-US" altLang="zh-CN" sz="2280" dirty="0"/>
                  <a:t>, </a:t>
                </a:r>
                <a14:m>
                  <m:oMath xmlns:m="http://schemas.openxmlformats.org/officeDocument/2006/math">
                    <m:sSubSup>
                      <m:sSubSupPr>
                        <m:ctrlPr>
                          <a:rPr lang="en-US" altLang="zh-CN" sz="2280" i="1">
                            <a:latin typeface="Cambria Math" panose="02040503050406030204" pitchFamily="18" charset="0"/>
                          </a:rPr>
                        </m:ctrlPr>
                      </m:sSubSupPr>
                      <m:e>
                        <m:r>
                          <a:rPr lang="en-US" altLang="zh-CN" sz="2280">
                            <a:latin typeface="Cambria Math"/>
                          </a:rPr>
                          <m:t>𝚺</m:t>
                        </m:r>
                      </m:e>
                      <m:sub>
                        <m:r>
                          <a:rPr lang="en-US" altLang="zh-CN" sz="2280" i="1">
                            <a:latin typeface="Cambria Math"/>
                          </a:rPr>
                          <m:t>𝒊</m:t>
                        </m:r>
                        <m:r>
                          <a:rPr lang="en-US" altLang="zh-CN" sz="2280" i="1">
                            <a:latin typeface="Cambria Math"/>
                          </a:rPr>
                          <m:t>=</m:t>
                        </m:r>
                        <m:r>
                          <a:rPr lang="en-US" altLang="zh-CN" sz="2280" i="1">
                            <a:latin typeface="Cambria Math"/>
                          </a:rPr>
                          <m:t>𝟏</m:t>
                        </m:r>
                      </m:sub>
                      <m:sup>
                        <m:r>
                          <a:rPr lang="en-US" altLang="zh-CN" sz="2280" i="1">
                            <a:latin typeface="Cambria Math"/>
                          </a:rPr>
                          <m:t>𝒌</m:t>
                        </m:r>
                      </m:sup>
                    </m:sSubSup>
                    <m:sSubSup>
                      <m:sSubSupPr>
                        <m:ctrlPr>
                          <a:rPr lang="en-US" altLang="zh-CN" sz="2280" i="1">
                            <a:latin typeface="Cambria Math" panose="02040503050406030204" pitchFamily="18" charset="0"/>
                          </a:rPr>
                        </m:ctrlPr>
                      </m:sSubSupPr>
                      <m:e>
                        <m:r>
                          <a:rPr lang="en-US" altLang="zh-CN" sz="2280" b="1" i="1">
                            <a:latin typeface="Cambria Math"/>
                          </a:rPr>
                          <m:t>(</m:t>
                        </m:r>
                        <m:r>
                          <a:rPr lang="en-US" altLang="zh-CN" sz="2280" i="1">
                            <a:latin typeface="Cambria Math"/>
                          </a:rPr>
                          <m:t>𝒙</m:t>
                        </m:r>
                      </m:e>
                      <m:sub>
                        <m:r>
                          <a:rPr lang="en-US" altLang="zh-CN" sz="2280" i="1">
                            <a:latin typeface="Cambria Math"/>
                          </a:rPr>
                          <m:t>𝟎</m:t>
                        </m:r>
                      </m:sub>
                      <m:sup>
                        <m:r>
                          <a:rPr lang="en-US" altLang="zh-CN" sz="2280" i="1">
                            <a:latin typeface="Cambria Math"/>
                          </a:rPr>
                          <m:t>𝒊</m:t>
                        </m:r>
                      </m:sup>
                    </m:sSubSup>
                    <m:r>
                      <a:rPr lang="en-US" altLang="zh-CN" sz="2280" b="1" i="1">
                        <a:latin typeface="Cambria Math"/>
                      </a:rPr>
                      <m:t>−</m:t>
                    </m:r>
                    <m:r>
                      <a:rPr lang="en-US" altLang="zh-CN" sz="2280" b="1" i="1">
                        <a:latin typeface="Cambria Math"/>
                      </a:rPr>
                      <m:t>𝝀</m:t>
                    </m:r>
                    <m:sSub>
                      <m:sSubPr>
                        <m:ctrlPr>
                          <a:rPr lang="en-US" altLang="zh-CN" sz="2280" b="1" i="1">
                            <a:latin typeface="Cambria Math" panose="02040503050406030204" pitchFamily="18" charset="0"/>
                          </a:rPr>
                        </m:ctrlPr>
                      </m:sSubPr>
                      <m:e>
                        <m:r>
                          <a:rPr lang="en-US" altLang="zh-CN" sz="2280" b="1" i="1">
                            <a:latin typeface="Cambria Math"/>
                          </a:rPr>
                          <m:t>𝜹</m:t>
                        </m:r>
                      </m:e>
                      <m:sub>
                        <m:r>
                          <a:rPr lang="en-US" altLang="zh-CN" sz="2280" b="1" i="1">
                            <a:latin typeface="Cambria Math"/>
                          </a:rPr>
                          <m:t>𝒊</m:t>
                        </m:r>
                      </m:sub>
                    </m:sSub>
                    <m:r>
                      <a:rPr lang="en-US" altLang="zh-CN" sz="2280" b="1" i="1">
                        <a:latin typeface="Cambria Math"/>
                      </a:rPr>
                      <m:t>)</m:t>
                    </m:r>
                    <m:sSub>
                      <m:sSubPr>
                        <m:ctrlPr>
                          <a:rPr lang="en-US" altLang="zh-CN" sz="2280" i="1">
                            <a:latin typeface="Cambria Math" panose="02040503050406030204" pitchFamily="18" charset="0"/>
                          </a:rPr>
                        </m:ctrlPr>
                      </m:sSubPr>
                      <m:e>
                        <m:r>
                          <a:rPr lang="en-US" altLang="zh-CN" sz="2280" i="1">
                            <a:latin typeface="Cambria Math"/>
                          </a:rPr>
                          <m:t>𝒑</m:t>
                        </m:r>
                      </m:e>
                      <m:sub>
                        <m:r>
                          <a:rPr lang="en-US" altLang="zh-CN" sz="2280" i="1">
                            <a:latin typeface="Cambria Math"/>
                          </a:rPr>
                          <m:t>𝒊</m:t>
                        </m:r>
                      </m:sub>
                    </m:sSub>
                    <m:r>
                      <a:rPr lang="en-US" altLang="zh-CN" sz="2280" i="1">
                        <a:latin typeface="Cambria Math"/>
                      </a:rPr>
                      <m:t>=</m:t>
                    </m:r>
                    <m:r>
                      <a:rPr lang="en-US" altLang="zh-CN" sz="2280" i="1">
                        <a:latin typeface="Cambria Math"/>
                      </a:rPr>
                      <m:t>𝒃</m:t>
                    </m:r>
                  </m:oMath>
                </a14:m>
                <a:r>
                  <a:rPr lang="zh-CN" altLang="en-US" sz="2280" dirty="0"/>
                  <a:t>，</a:t>
                </a:r>
                <a:r>
                  <a:rPr lang="en-US" altLang="zh-CN" sz="1900" dirty="0"/>
                  <a:t> </a:t>
                </a:r>
                <a14:m>
                  <m:oMath xmlns:m="http://schemas.openxmlformats.org/officeDocument/2006/math">
                    <m:r>
                      <a:rPr lang="zh-CN" altLang="en-US" sz="1900" b="1" i="1" dirty="0">
                        <a:latin typeface="Cambria Math"/>
                      </a:rPr>
                      <m:t>记</m:t>
                    </m:r>
                    <m:sSub>
                      <m:sSubPr>
                        <m:ctrlPr>
                          <a:rPr lang="en-US" altLang="zh-CN" sz="1900" i="1" dirty="0">
                            <a:latin typeface="Cambria Math" panose="02040503050406030204" pitchFamily="18" charset="0"/>
                          </a:rPr>
                        </m:ctrlPr>
                      </m:sSubPr>
                      <m:e>
                        <m:r>
                          <a:rPr lang="en-US" altLang="zh-CN" sz="1900" i="1" dirty="0">
                            <a:latin typeface="Cambria Math"/>
                          </a:rPr>
                          <m:t>𝒙</m:t>
                        </m:r>
                      </m:e>
                      <m:sub>
                        <m:r>
                          <a:rPr lang="en-US" altLang="zh-CN" sz="1900" b="1" i="1" dirty="0">
                            <a:latin typeface="Cambria Math"/>
                          </a:rPr>
                          <m:t>𝟏</m:t>
                        </m:r>
                      </m:sub>
                    </m:sSub>
                    <m:r>
                      <a:rPr lang="en-US" altLang="zh-CN" sz="1900" i="1" dirty="0">
                        <a:latin typeface="Cambria Math"/>
                      </a:rPr>
                      <m:t>=</m:t>
                    </m:r>
                    <m:sSup>
                      <m:sSupPr>
                        <m:ctrlPr>
                          <a:rPr lang="en-US" altLang="zh-CN" sz="1900" i="1" dirty="0">
                            <a:latin typeface="Cambria Math" panose="02040503050406030204" pitchFamily="18" charset="0"/>
                          </a:rPr>
                        </m:ctrlPr>
                      </m:sSupPr>
                      <m:e>
                        <m:d>
                          <m:dPr>
                            <m:begChr m:val="["/>
                            <m:endChr m:val="]"/>
                            <m:ctrlPr>
                              <a:rPr lang="en-US" altLang="zh-CN" sz="1900" i="1" dirty="0">
                                <a:latin typeface="Cambria Math" panose="02040503050406030204" pitchFamily="18" charset="0"/>
                              </a:rPr>
                            </m:ctrlPr>
                          </m:dPr>
                          <m:e>
                            <m:sSubSup>
                              <m:sSubSupPr>
                                <m:ctrlPr>
                                  <a:rPr lang="en-US" altLang="zh-CN" sz="1900" i="1" dirty="0">
                                    <a:latin typeface="Cambria Math" panose="02040503050406030204" pitchFamily="18" charset="0"/>
                                  </a:rPr>
                                </m:ctrlPr>
                              </m:sSubSupPr>
                              <m:e>
                                <m:r>
                                  <a:rPr lang="en-US" altLang="zh-CN" sz="1900" i="1" dirty="0">
                                    <a:latin typeface="Cambria Math"/>
                                  </a:rPr>
                                  <m:t>𝒙</m:t>
                                </m:r>
                              </m:e>
                              <m:sub>
                                <m:r>
                                  <a:rPr lang="en-US" altLang="zh-CN" sz="1900" i="1" dirty="0">
                                    <a:latin typeface="Cambria Math"/>
                                  </a:rPr>
                                  <m:t>𝟎</m:t>
                                </m:r>
                              </m:sub>
                              <m:sup>
                                <m:r>
                                  <a:rPr lang="en-US" altLang="zh-CN" sz="1900" i="1" dirty="0">
                                    <a:latin typeface="Cambria Math"/>
                                  </a:rPr>
                                  <m:t>𝟏</m:t>
                                </m:r>
                              </m:sup>
                            </m:sSubSup>
                            <m:r>
                              <a:rPr lang="en-US" altLang="zh-CN" sz="1900" b="1" i="1" dirty="0">
                                <a:latin typeface="Cambria Math"/>
                              </a:rPr>
                              <m:t>−</m:t>
                            </m:r>
                            <m:r>
                              <a:rPr lang="en-US" altLang="zh-CN" sz="1900" b="1" i="1" dirty="0">
                                <a:latin typeface="Cambria Math"/>
                              </a:rPr>
                              <m:t>𝝀</m:t>
                            </m:r>
                            <m:sSub>
                              <m:sSubPr>
                                <m:ctrlPr>
                                  <a:rPr lang="en-US" altLang="zh-CN" sz="1900" b="1" i="1" dirty="0">
                                    <a:latin typeface="Cambria Math" panose="02040503050406030204" pitchFamily="18" charset="0"/>
                                  </a:rPr>
                                </m:ctrlPr>
                              </m:sSubPr>
                              <m:e>
                                <m:r>
                                  <a:rPr lang="en-US" altLang="zh-CN" sz="1900" b="1" i="1" dirty="0">
                                    <a:latin typeface="Cambria Math"/>
                                  </a:rPr>
                                  <m:t>𝜹</m:t>
                                </m:r>
                              </m:e>
                              <m:sub>
                                <m:r>
                                  <a:rPr lang="en-US" altLang="zh-CN" sz="1900" b="1" i="1" dirty="0">
                                    <a:latin typeface="Cambria Math"/>
                                  </a:rPr>
                                  <m:t>𝟏</m:t>
                                </m:r>
                              </m:sub>
                            </m:sSub>
                            <m:r>
                              <a:rPr lang="en-US" altLang="zh-CN" sz="1900" i="1" dirty="0">
                                <a:latin typeface="Cambria Math"/>
                              </a:rPr>
                              <m:t>,</m:t>
                            </m:r>
                            <m:sSubSup>
                              <m:sSubSupPr>
                                <m:ctrlPr>
                                  <a:rPr lang="en-US" altLang="zh-CN" sz="1900" i="1" dirty="0">
                                    <a:latin typeface="Cambria Math" panose="02040503050406030204" pitchFamily="18" charset="0"/>
                                  </a:rPr>
                                </m:ctrlPr>
                              </m:sSubSupPr>
                              <m:e>
                                <m:r>
                                  <a:rPr lang="en-US" altLang="zh-CN" sz="1900" b="1" i="1" dirty="0">
                                    <a:latin typeface="Cambria Math"/>
                                  </a:rPr>
                                  <m:t>⋯,</m:t>
                                </m:r>
                                <m:r>
                                  <a:rPr lang="en-US" altLang="zh-CN" sz="1900" i="1" dirty="0">
                                    <a:latin typeface="Cambria Math"/>
                                  </a:rPr>
                                  <m:t>𝒙</m:t>
                                </m:r>
                              </m:e>
                              <m:sub>
                                <m:r>
                                  <a:rPr lang="en-US" altLang="zh-CN" sz="1900" i="1" dirty="0">
                                    <a:latin typeface="Cambria Math"/>
                                  </a:rPr>
                                  <m:t>𝟎</m:t>
                                </m:r>
                              </m:sub>
                              <m:sup>
                                <m:r>
                                  <a:rPr lang="en-US" altLang="zh-CN" sz="1900" b="1" i="1" dirty="0">
                                    <a:latin typeface="Cambria Math"/>
                                  </a:rPr>
                                  <m:t>𝒌</m:t>
                                </m:r>
                              </m:sup>
                            </m:sSubSup>
                            <m:r>
                              <a:rPr lang="en-US" altLang="zh-CN" sz="1900" i="1" dirty="0">
                                <a:latin typeface="Cambria Math"/>
                              </a:rPr>
                              <m:t>−</m:t>
                            </m:r>
                            <m:r>
                              <a:rPr lang="en-US" altLang="zh-CN" sz="1900" i="1" dirty="0">
                                <a:latin typeface="Cambria Math"/>
                              </a:rPr>
                              <m:t>𝝀</m:t>
                            </m:r>
                            <m:sSub>
                              <m:sSubPr>
                                <m:ctrlPr>
                                  <a:rPr lang="en-US" altLang="zh-CN" sz="1900" i="1" dirty="0">
                                    <a:latin typeface="Cambria Math" panose="02040503050406030204" pitchFamily="18" charset="0"/>
                                  </a:rPr>
                                </m:ctrlPr>
                              </m:sSubPr>
                              <m:e>
                                <m:r>
                                  <a:rPr lang="en-US" altLang="zh-CN" sz="1900" i="1" dirty="0">
                                    <a:latin typeface="Cambria Math"/>
                                  </a:rPr>
                                  <m:t>𝜹</m:t>
                                </m:r>
                              </m:e>
                              <m:sub>
                                <m:r>
                                  <a:rPr lang="en-US" altLang="zh-CN" sz="1900" b="1" i="1" dirty="0">
                                    <a:latin typeface="Cambria Math"/>
                                  </a:rPr>
                                  <m:t>𝒌</m:t>
                                </m:r>
                              </m:sub>
                            </m:sSub>
                            <m:r>
                              <a:rPr lang="en-US" altLang="zh-CN" sz="1900" i="1" dirty="0">
                                <a:latin typeface="Cambria Math"/>
                              </a:rPr>
                              <m:t>,</m:t>
                            </m:r>
                            <m:r>
                              <a:rPr lang="en-US" altLang="zh-CN" sz="1900" b="1" i="1" dirty="0">
                                <a:latin typeface="Cambria Math"/>
                              </a:rPr>
                              <m:t>𝟎</m:t>
                            </m:r>
                            <m:r>
                              <a:rPr lang="en-US" altLang="zh-CN" sz="1900" b="1" i="1" dirty="0">
                                <a:latin typeface="Cambria Math"/>
                              </a:rPr>
                              <m:t>,</m:t>
                            </m:r>
                            <m:r>
                              <a:rPr lang="en-US" altLang="zh-CN" sz="1900" i="1" dirty="0">
                                <a:latin typeface="Cambria Math"/>
                              </a:rPr>
                              <m:t>⋯,</m:t>
                            </m:r>
                            <m:r>
                              <a:rPr lang="en-US" altLang="zh-CN" sz="1900" b="1" i="1" dirty="0">
                                <a:latin typeface="Cambria Math"/>
                              </a:rPr>
                              <m:t>𝟎</m:t>
                            </m:r>
                          </m:e>
                        </m:d>
                      </m:e>
                      <m:sup>
                        <m:r>
                          <a:rPr lang="en-US" altLang="zh-CN" sz="1900" i="1" dirty="0">
                            <a:latin typeface="Cambria Math"/>
                          </a:rPr>
                          <m:t>𝑻</m:t>
                        </m:r>
                      </m:sup>
                    </m:sSup>
                  </m:oMath>
                </a14:m>
                <a:r>
                  <a:rPr lang="en-US" altLang="zh-CN" sz="2280" dirty="0"/>
                  <a:t>,</a:t>
                </a:r>
                <a:r>
                  <a:rPr lang="zh-CN" altLang="en-US" sz="2280" dirty="0"/>
                  <a:t>显然，若令</a:t>
                </a:r>
                <a14:m>
                  <m:oMath xmlns:m="http://schemas.openxmlformats.org/officeDocument/2006/math">
                    <m:r>
                      <a:rPr lang="en-US" altLang="zh-CN" sz="2280" i="1">
                        <a:solidFill>
                          <a:srgbClr val="0000FF"/>
                        </a:solidFill>
                        <a:latin typeface="Cambria Math"/>
                      </a:rPr>
                      <m:t>𝝀</m:t>
                    </m:r>
                    <m:r>
                      <a:rPr lang="en-US" altLang="zh-CN" sz="2280" i="1">
                        <a:solidFill>
                          <a:srgbClr val="0000FF"/>
                        </a:solidFill>
                        <a:latin typeface="Cambria Math"/>
                      </a:rPr>
                      <m:t>=</m:t>
                    </m:r>
                    <m:r>
                      <a:rPr lang="en-US" altLang="zh-CN" sz="2280" i="1">
                        <a:solidFill>
                          <a:srgbClr val="0000FF"/>
                        </a:solidFill>
                        <a:latin typeface="Cambria Math"/>
                      </a:rPr>
                      <m:t>𝒎𝒊</m:t>
                    </m:r>
                    <m:sSub>
                      <m:sSubPr>
                        <m:ctrlPr>
                          <a:rPr lang="en-US" altLang="zh-CN" sz="2280" i="1">
                            <a:solidFill>
                              <a:srgbClr val="0000FF"/>
                            </a:solidFill>
                            <a:latin typeface="Cambria Math" panose="02040503050406030204" pitchFamily="18" charset="0"/>
                          </a:rPr>
                        </m:ctrlPr>
                      </m:sSubPr>
                      <m:e>
                        <m:r>
                          <a:rPr lang="en-US" altLang="zh-CN" sz="2280" i="1">
                            <a:solidFill>
                              <a:srgbClr val="0000FF"/>
                            </a:solidFill>
                            <a:latin typeface="Cambria Math"/>
                          </a:rPr>
                          <m:t>𝒏</m:t>
                        </m:r>
                      </m:e>
                      <m:sub>
                        <m:sSub>
                          <m:sSubPr>
                            <m:ctrlPr>
                              <a:rPr lang="en-US" altLang="zh-CN" sz="2280" i="1">
                                <a:solidFill>
                                  <a:srgbClr val="0000FF"/>
                                </a:solidFill>
                                <a:latin typeface="Cambria Math" panose="02040503050406030204" pitchFamily="18" charset="0"/>
                              </a:rPr>
                            </m:ctrlPr>
                          </m:sSubPr>
                          <m:e>
                            <m:r>
                              <a:rPr lang="en-US" altLang="zh-CN" sz="2280" i="1">
                                <a:solidFill>
                                  <a:srgbClr val="0000FF"/>
                                </a:solidFill>
                                <a:latin typeface="Cambria Math"/>
                              </a:rPr>
                              <m:t>𝜹</m:t>
                            </m:r>
                          </m:e>
                          <m:sub>
                            <m:r>
                              <a:rPr lang="en-US" altLang="zh-CN" sz="2280" i="1">
                                <a:solidFill>
                                  <a:srgbClr val="0000FF"/>
                                </a:solidFill>
                                <a:latin typeface="Cambria Math"/>
                              </a:rPr>
                              <m:t>𝒋</m:t>
                            </m:r>
                          </m:sub>
                        </m:sSub>
                        <m:r>
                          <a:rPr lang="en-US" altLang="zh-CN" sz="2280" i="1">
                            <a:solidFill>
                              <a:srgbClr val="0000FF"/>
                            </a:solidFill>
                            <a:latin typeface="Cambria Math"/>
                          </a:rPr>
                          <m:t>≠</m:t>
                        </m:r>
                        <m:r>
                          <a:rPr lang="en-US" altLang="zh-CN" sz="2280" i="1">
                            <a:solidFill>
                              <a:srgbClr val="0000FF"/>
                            </a:solidFill>
                            <a:latin typeface="Cambria Math"/>
                          </a:rPr>
                          <m:t>𝟎</m:t>
                        </m:r>
                        <m:r>
                          <a:rPr lang="en-US" altLang="zh-CN" sz="2280" i="1">
                            <a:solidFill>
                              <a:srgbClr val="0000FF"/>
                            </a:solidFill>
                            <a:latin typeface="Cambria Math"/>
                          </a:rPr>
                          <m:t>, </m:t>
                        </m:r>
                        <m:r>
                          <a:rPr lang="en-US" altLang="zh-CN" sz="2280" i="1">
                            <a:solidFill>
                              <a:srgbClr val="0000FF"/>
                            </a:solidFill>
                            <a:latin typeface="Cambria Math"/>
                          </a:rPr>
                          <m:t>𝒋</m:t>
                        </m:r>
                        <m:r>
                          <a:rPr lang="en-US" altLang="zh-CN" sz="2280" i="1">
                            <a:solidFill>
                              <a:srgbClr val="0000FF"/>
                            </a:solidFill>
                            <a:latin typeface="Cambria Math"/>
                          </a:rPr>
                          <m:t>=</m:t>
                        </m:r>
                        <m:r>
                          <a:rPr lang="en-US" altLang="zh-CN" sz="2280" i="1">
                            <a:solidFill>
                              <a:srgbClr val="0000FF"/>
                            </a:solidFill>
                            <a:latin typeface="Cambria Math"/>
                          </a:rPr>
                          <m:t>𝟏</m:t>
                        </m:r>
                        <m:r>
                          <a:rPr lang="en-US" altLang="zh-CN" sz="2280" i="1">
                            <a:solidFill>
                              <a:srgbClr val="0000FF"/>
                            </a:solidFill>
                            <a:latin typeface="Cambria Math"/>
                          </a:rPr>
                          <m:t> </m:t>
                        </m:r>
                        <m:r>
                          <a:rPr lang="en-US" altLang="zh-CN" sz="2280" i="1">
                            <a:solidFill>
                              <a:srgbClr val="0000FF"/>
                            </a:solidFill>
                            <a:latin typeface="Cambria Math"/>
                          </a:rPr>
                          <m:t>𝒕𝒐</m:t>
                        </m:r>
                        <m:r>
                          <a:rPr lang="en-US" altLang="zh-CN" sz="2280" i="1">
                            <a:solidFill>
                              <a:srgbClr val="0000FF"/>
                            </a:solidFill>
                            <a:latin typeface="Cambria Math"/>
                          </a:rPr>
                          <m:t> </m:t>
                        </m:r>
                        <m:r>
                          <a:rPr lang="en-US" altLang="zh-CN" sz="2280" i="1">
                            <a:solidFill>
                              <a:srgbClr val="0000FF"/>
                            </a:solidFill>
                            <a:latin typeface="Cambria Math"/>
                          </a:rPr>
                          <m:t>𝒌</m:t>
                        </m:r>
                      </m:sub>
                    </m:sSub>
                    <m:d>
                      <m:dPr>
                        <m:ctrlPr>
                          <a:rPr lang="en-US" altLang="zh-CN" sz="2280" i="1">
                            <a:solidFill>
                              <a:srgbClr val="0000FF"/>
                            </a:solidFill>
                            <a:latin typeface="Cambria Math" panose="02040503050406030204" pitchFamily="18" charset="0"/>
                          </a:rPr>
                        </m:ctrlPr>
                      </m:dPr>
                      <m:e>
                        <m:f>
                          <m:fPr>
                            <m:ctrlPr>
                              <a:rPr lang="en-US" altLang="zh-CN" sz="2280" i="1">
                                <a:solidFill>
                                  <a:srgbClr val="0000FF"/>
                                </a:solidFill>
                                <a:latin typeface="Cambria Math" panose="02040503050406030204" pitchFamily="18" charset="0"/>
                              </a:rPr>
                            </m:ctrlPr>
                          </m:fPr>
                          <m:num>
                            <m:sSubSup>
                              <m:sSubSupPr>
                                <m:ctrlPr>
                                  <a:rPr lang="en-US" altLang="zh-CN" sz="2280" b="1" i="1">
                                    <a:solidFill>
                                      <a:srgbClr val="0000FF"/>
                                    </a:solidFill>
                                    <a:latin typeface="Cambria Math" panose="02040503050406030204" pitchFamily="18" charset="0"/>
                                  </a:rPr>
                                </m:ctrlPr>
                              </m:sSubSupPr>
                              <m:e>
                                <m:r>
                                  <a:rPr lang="en-US" altLang="zh-CN" sz="2280" i="1">
                                    <a:solidFill>
                                      <a:srgbClr val="0000FF"/>
                                    </a:solidFill>
                                    <a:latin typeface="Cambria Math"/>
                                  </a:rPr>
                                  <m:t>𝒙</m:t>
                                </m:r>
                              </m:e>
                              <m:sub>
                                <m:r>
                                  <a:rPr lang="en-US" altLang="zh-CN" sz="2280" b="1" i="1">
                                    <a:solidFill>
                                      <a:srgbClr val="0000FF"/>
                                    </a:solidFill>
                                    <a:latin typeface="Cambria Math"/>
                                  </a:rPr>
                                  <m:t>𝟎</m:t>
                                </m:r>
                              </m:sub>
                              <m:sup>
                                <m:r>
                                  <a:rPr lang="en-US" altLang="zh-CN" sz="2280" b="1" i="1">
                                    <a:solidFill>
                                      <a:srgbClr val="0000FF"/>
                                    </a:solidFill>
                                    <a:latin typeface="Cambria Math"/>
                                  </a:rPr>
                                  <m:t>𝒋</m:t>
                                </m:r>
                              </m:sup>
                            </m:sSubSup>
                          </m:num>
                          <m:den>
                            <m:d>
                              <m:dPr>
                                <m:begChr m:val="|"/>
                                <m:endChr m:val="|"/>
                                <m:ctrlPr>
                                  <a:rPr lang="en-US" altLang="zh-CN" sz="2280" i="1">
                                    <a:solidFill>
                                      <a:srgbClr val="0000FF"/>
                                    </a:solidFill>
                                    <a:latin typeface="Cambria Math" panose="02040503050406030204" pitchFamily="18" charset="0"/>
                                  </a:rPr>
                                </m:ctrlPr>
                              </m:dPr>
                              <m:e>
                                <m:sSub>
                                  <m:sSubPr>
                                    <m:ctrlPr>
                                      <a:rPr lang="en-US" altLang="zh-CN" sz="2280" i="1">
                                        <a:solidFill>
                                          <a:srgbClr val="0000FF"/>
                                        </a:solidFill>
                                        <a:latin typeface="Cambria Math" panose="02040503050406030204" pitchFamily="18" charset="0"/>
                                      </a:rPr>
                                    </m:ctrlPr>
                                  </m:sSubPr>
                                  <m:e>
                                    <m:r>
                                      <a:rPr lang="en-US" altLang="zh-CN" sz="2280" i="1">
                                        <a:solidFill>
                                          <a:srgbClr val="0000FF"/>
                                        </a:solidFill>
                                        <a:latin typeface="Cambria Math"/>
                                      </a:rPr>
                                      <m:t>𝜹</m:t>
                                    </m:r>
                                  </m:e>
                                  <m:sub>
                                    <m:r>
                                      <a:rPr lang="en-US" altLang="zh-CN" sz="2280" i="1">
                                        <a:solidFill>
                                          <a:srgbClr val="0000FF"/>
                                        </a:solidFill>
                                        <a:latin typeface="Cambria Math"/>
                                      </a:rPr>
                                      <m:t>𝒋</m:t>
                                    </m:r>
                                  </m:sub>
                                </m:sSub>
                              </m:e>
                            </m:d>
                          </m:den>
                        </m:f>
                      </m:e>
                    </m:d>
                  </m:oMath>
                </a14:m>
                <a:r>
                  <a:rPr lang="en-US" altLang="zh-CN" sz="2280" dirty="0">
                    <a:solidFill>
                      <a:srgbClr val="0000FF"/>
                    </a:solidFill>
                  </a:rPr>
                  <a:t>,</a:t>
                </a:r>
                <a:r>
                  <a:rPr lang="zh-CN" altLang="en-US" sz="2280" dirty="0"/>
                  <a:t>则</a:t>
                </a:r>
                <a14:m>
                  <m:oMath xmlns:m="http://schemas.openxmlformats.org/officeDocument/2006/math">
                    <m:sSub>
                      <m:sSubPr>
                        <m:ctrlPr>
                          <a:rPr lang="en-US" altLang="zh-CN" sz="2280" b="1" i="1" dirty="0">
                            <a:latin typeface="Cambria Math" panose="02040503050406030204" pitchFamily="18" charset="0"/>
                          </a:rPr>
                        </m:ctrlPr>
                      </m:sSubPr>
                      <m:e>
                        <m:r>
                          <a:rPr lang="en-US" altLang="zh-CN" sz="2280" b="1" i="1" dirty="0">
                            <a:latin typeface="Cambria Math"/>
                          </a:rPr>
                          <m:t>𝒙</m:t>
                        </m:r>
                      </m:e>
                      <m:sub>
                        <m:r>
                          <a:rPr lang="en-US" altLang="zh-CN" sz="2280" b="1" i="1" dirty="0">
                            <a:latin typeface="Cambria Math"/>
                          </a:rPr>
                          <m:t>𝟏</m:t>
                        </m:r>
                      </m:sub>
                    </m:sSub>
                  </m:oMath>
                </a14:m>
                <a:r>
                  <a:rPr lang="zh-CN" altLang="en-US" sz="2280" dirty="0"/>
                  <a:t>仍然是可行解，但正分量的个数最多为</a:t>
                </a:r>
                <a14:m>
                  <m:oMath xmlns:m="http://schemas.openxmlformats.org/officeDocument/2006/math">
                    <m:r>
                      <a:rPr lang="en-US" altLang="zh-CN" sz="2280" b="1" i="1">
                        <a:latin typeface="Cambria Math"/>
                      </a:rPr>
                      <m:t>𝒌</m:t>
                    </m:r>
                    <m:r>
                      <a:rPr lang="en-US" altLang="zh-CN" sz="2280" b="1" i="1">
                        <a:latin typeface="Cambria Math"/>
                      </a:rPr>
                      <m:t>−</m:t>
                    </m:r>
                    <m:r>
                      <a:rPr lang="en-US" altLang="zh-CN" sz="2280" b="1" i="1">
                        <a:latin typeface="Cambria Math"/>
                      </a:rPr>
                      <m:t>𝟏</m:t>
                    </m:r>
                  </m:oMath>
                </a14:m>
                <a:r>
                  <a:rPr lang="zh-CN" altLang="en-US" sz="2280" dirty="0"/>
                  <a:t>，如果此时对应的</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𝒑</m:t>
                        </m:r>
                      </m:e>
                      <m:sub>
                        <m:r>
                          <a:rPr lang="en-US" altLang="zh-CN" sz="2280" b="1" i="1">
                            <a:latin typeface="Cambria Math"/>
                          </a:rPr>
                          <m:t>𝒊</m:t>
                        </m:r>
                      </m:sub>
                    </m:sSub>
                  </m:oMath>
                </a14:m>
                <a:r>
                  <a:rPr lang="zh-CN" altLang="en-US" sz="2280" dirty="0"/>
                  <a:t>线性无关，证毕，否则，重复进行下去</a:t>
                </a:r>
                <a:r>
                  <a:rPr lang="en-US" altLang="zh-CN" sz="2280" dirty="0"/>
                  <a:t>.</a:t>
                </a:r>
                <a:endParaRPr lang="zh-CN" altLang="en-US"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6" t="-2101" r="-35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2660" dirty="0">
                <a:latin typeface="隶书" panose="02010509060101010101" pitchFamily="1" charset="-122"/>
              </a:rPr>
              <a:t>-</a:t>
            </a:r>
            <a:r>
              <a:rPr lang="zh-CN" altLang="en-US" sz="2280" dirty="0"/>
              <a:t>线性规划问题的基本理论</a:t>
            </a:r>
            <a:r>
              <a:rPr lang="en-US" altLang="zh-CN" sz="2280" dirty="0"/>
              <a:t>(</a:t>
            </a:r>
            <a:r>
              <a:rPr lang="zh-CN" altLang="en-US" sz="2280" dirty="0"/>
              <a:t>续</a:t>
            </a:r>
            <a:r>
              <a:rPr lang="en-US" altLang="zh-CN" sz="2280" dirty="0"/>
              <a:t>4)</a:t>
            </a:r>
            <a:endParaRPr lang="zh-CN" altLang="en-US" sz="228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a:t>上述结论表明：可以用代数的办法寻找最优解：先找基本可行解</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𝒎</m:t>
                        </m:r>
                        <m:r>
                          <a:rPr lang="en-US" altLang="zh-CN" b="1" i="1" smtClean="0">
                            <a:latin typeface="Cambria Math"/>
                          </a:rPr>
                          <m:t>×</m:t>
                        </m:r>
                        <m:r>
                          <a:rPr lang="en-US" altLang="zh-CN" b="1" i="1" smtClean="0">
                            <a:latin typeface="Cambria Math"/>
                          </a:rPr>
                          <m:t>𝒏</m:t>
                        </m:r>
                      </m:sub>
                    </m:sSub>
                    <m:r>
                      <a:rPr lang="en-US" altLang="zh-CN" b="1" i="1" smtClean="0">
                        <a:latin typeface="Cambria Math"/>
                      </a:rPr>
                      <m:t>:</m:t>
                    </m:r>
                    <m:r>
                      <a:rPr lang="en-US" altLang="zh-CN" b="1" i="1" smtClean="0">
                        <a:latin typeface="Cambria Math"/>
                      </a:rPr>
                      <m:t>𝒓𝒂𝒏𝒌</m:t>
                    </m:r>
                    <m:d>
                      <m:dPr>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𝒎</m:t>
                    </m:r>
                  </m:oMath>
                </a14:m>
                <a:r>
                  <a:rPr lang="zh-CN" altLang="en-US" dirty="0"/>
                  <a:t>基本解个数</a:t>
                </a:r>
                <a14:m>
                  <m:oMath xmlns:m="http://schemas.openxmlformats.org/officeDocument/2006/math">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𝒏</m:t>
                        </m:r>
                      </m:sub>
                      <m:sup>
                        <m:r>
                          <a:rPr lang="en-US" altLang="zh-CN" b="1" i="1" smtClean="0">
                            <a:latin typeface="Cambria Math"/>
                          </a:rPr>
                          <m:t>𝒎</m:t>
                        </m:r>
                      </m:sup>
                    </m:sSubSup>
                  </m:oMath>
                </a14:m>
                <a:r>
                  <a:rPr lang="en-US" altLang="zh-CN" dirty="0"/>
                  <a:t>),</a:t>
                </a:r>
                <a:r>
                  <a:rPr lang="zh-CN" altLang="en-US" dirty="0"/>
                  <a:t>最多为</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a:rPr>
                          <m:t>𝑪</m:t>
                        </m:r>
                      </m:e>
                      <m:sub>
                        <m:r>
                          <a:rPr lang="en-US" altLang="zh-CN" i="1">
                            <a:latin typeface="Cambria Math"/>
                          </a:rPr>
                          <m:t>𝒏</m:t>
                        </m:r>
                      </m:sub>
                      <m:sup>
                        <m:r>
                          <a:rPr lang="en-US" altLang="zh-CN" i="1">
                            <a:latin typeface="Cambria Math"/>
                          </a:rPr>
                          <m:t>𝒎</m:t>
                        </m:r>
                      </m:sup>
                    </m:sSubSup>
                  </m:oMath>
                </a14:m>
                <a:r>
                  <a:rPr lang="zh-CN" altLang="en-US" dirty="0"/>
                  <a:t>个</a:t>
                </a:r>
                <a:endParaRPr lang="en-US" altLang="zh-CN" dirty="0"/>
              </a:p>
              <a:p>
                <a:r>
                  <a:rPr lang="zh-CN" altLang="en-US" dirty="0"/>
                  <a:t>例子</a:t>
                </a:r>
                <a:r>
                  <a:rPr lang="en-US" altLang="zh-CN" dirty="0"/>
                  <a:t>:LP</a:t>
                </a:r>
                <a:r>
                  <a:rPr lang="zh-CN" altLang="en-US" dirty="0"/>
                  <a:t>问题 </a:t>
                </a:r>
                <a14:m>
                  <m:oMath xmlns:m="http://schemas.openxmlformats.org/officeDocument/2006/math">
                    <m:r>
                      <a:rPr lang="en-US" altLang="zh-CN" b="1" i="1" smtClean="0">
                        <a:latin typeface="Cambria Math"/>
                      </a:rPr>
                      <m:t>𝒎𝒂𝒙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qArr>
                      </m:e>
                    </m:d>
                    <m:eqArr>
                      <m:eqArrPr>
                        <m:ctrlPr>
                          <a:rPr lang="en-US" altLang="zh-CN" i="1">
                            <a:latin typeface="Cambria Math" panose="02040503050406030204" pitchFamily="18" charset="0"/>
                          </a:rPr>
                        </m:ctrlPr>
                      </m:eqArrPr>
                      <m:e>
                        <m:r>
                          <a:rPr lang="en-US" altLang="zh-CN" b="1" i="1" smtClean="0">
                            <a:latin typeface="Cambria Math"/>
                          </a:rPr>
                          <m:t>+</m:t>
                        </m:r>
                      </m:e>
                      <m:e/>
                      <m:e>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qArr>
                    <m:eqArr>
                      <m:eqArrPr>
                        <m:ctrlPr>
                          <a:rPr lang="en-US" altLang="zh-CN" i="1">
                            <a:latin typeface="Cambria Math" panose="02040503050406030204" pitchFamily="18" charset="0"/>
                          </a:rPr>
                        </m:ctrlPr>
                      </m:eqArrPr>
                      <m:e>
                        <m:r>
                          <a:rPr lang="en-US" altLang="zh-CN" b="1" i="1" smtClean="0">
                            <a:latin typeface="Cambria Math"/>
                          </a:rPr>
                          <m:t>≤</m:t>
                        </m:r>
                      </m:e>
                      <m:e>
                        <m:r>
                          <a:rPr lang="en-US" altLang="zh-CN" b="1" i="1" smtClean="0">
                            <a:latin typeface="Cambria Math"/>
                          </a:rPr>
                          <m:t>≤</m:t>
                        </m:r>
                      </m:e>
                      <m:e>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𝟖</m:t>
                        </m:r>
                      </m:e>
                      <m:e>
                        <m:r>
                          <a:rPr lang="en-US" altLang="zh-CN" b="1" i="1" smtClean="0">
                            <a:latin typeface="Cambria Math"/>
                          </a:rPr>
                          <m:t>𝟐</m:t>
                        </m:r>
                      </m:e>
                      <m:e>
                        <m:r>
                          <a:rPr lang="en-US" altLang="zh-CN" b="1" i="1" smtClean="0">
                            <a:latin typeface="Cambria Math"/>
                          </a:rPr>
                          <m:t>𝟎</m:t>
                        </m:r>
                      </m:e>
                    </m:eqArr>
                  </m:oMath>
                </a14:m>
                <a:endParaRPr lang="en-US" altLang="zh-CN" dirty="0"/>
              </a:p>
              <a:p>
                <a:pPr lvl="1"/>
                <a:r>
                  <a:rPr lang="zh-CN" altLang="en-US" dirty="0"/>
                  <a:t>先化为标准形式，然后再求其基本解，在判断是否是基本可行解</a:t>
                </a:r>
                <a:endParaRPr lang="en-US" altLang="zh-CN" dirty="0"/>
              </a:p>
              <a:p>
                <a:pPr lvl="1"/>
                <a:r>
                  <a:rPr lang="zh-CN" altLang="en-US" dirty="0"/>
                  <a:t>基本可行解为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𝟖</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𝟒</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oMath>
                </a14:m>
                <a:endParaRPr lang="en-US" altLang="zh-CN" dirty="0"/>
              </a:p>
              <a:p>
                <a:pPr lvl="1"/>
                <a:r>
                  <a:rPr lang="zh-CN" altLang="en-US" dirty="0"/>
                  <a:t>然后代入目标函数分别的目标函数值为</a:t>
                </a:r>
                <a:r>
                  <a:rPr lang="en-US" altLang="zh-CN" dirty="0"/>
                  <a:t>12,8,8,0</a:t>
                </a:r>
                <a:r>
                  <a:rPr lang="zh-CN" altLang="en-US" dirty="0"/>
                  <a:t>，可见最优解为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a14:m>
                <a:r>
                  <a:rPr lang="zh-CN" altLang="en-US" dirty="0"/>
                  <a:t>，最优目标值为</a:t>
                </a:r>
                <a:r>
                  <a:rPr lang="en-US" altLang="zh-CN" dirty="0"/>
                  <a:t>12</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1710" dirty="0"/>
              <a:t>线性规划问题的基本理论</a:t>
            </a:r>
            <a:r>
              <a:rPr lang="en-US" altLang="zh-CN" sz="1900" dirty="0">
                <a:latin typeface="隶书" panose="02010509060101010101" pitchFamily="1" charset="-122"/>
              </a:rPr>
              <a:t>(</a:t>
            </a:r>
            <a:r>
              <a:rPr lang="zh-CN" altLang="en-US" sz="1900" dirty="0">
                <a:latin typeface="隶书" panose="02010509060101010101" pitchFamily="1" charset="-122"/>
              </a:rPr>
              <a:t>续</a:t>
            </a:r>
            <a:r>
              <a:rPr lang="en-US" altLang="zh-CN" sz="1900" dirty="0">
                <a:latin typeface="隶书" panose="02010509060101010101" pitchFamily="1" charset="-122"/>
              </a:rPr>
              <a:t>4)(</a:t>
            </a:r>
            <a:r>
              <a:rPr lang="zh-CN" altLang="en-US" sz="1900" dirty="0">
                <a:latin typeface="隶书" panose="02010509060101010101" pitchFamily="1" charset="-122"/>
              </a:rPr>
              <a:t>注</a:t>
            </a:r>
            <a:r>
              <a:rPr lang="en-US" altLang="zh-CN" sz="1900" dirty="0">
                <a:latin typeface="隶书" panose="02010509060101010101" pitchFamily="1" charset="-122"/>
              </a:rPr>
              <a:t>1)</a:t>
            </a:r>
            <a:endParaRPr lang="zh-CN" altLang="en-US" sz="19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sz="1710" dirty="0"/>
                  <a:t> </a:t>
                </a:r>
                <a14:m>
                  <m:oMath xmlns:m="http://schemas.openxmlformats.org/officeDocument/2006/math">
                    <m:r>
                      <a:rPr lang="en-US" altLang="zh-CN" sz="1710" i="1">
                        <a:latin typeface="Cambria Math"/>
                      </a:rPr>
                      <m:t>𝒎𝒂𝒙</m:t>
                    </m:r>
                    <m:r>
                      <a:rPr lang="en-US" altLang="zh-CN" sz="1710" i="1">
                        <a:latin typeface="Cambria Math"/>
                      </a:rPr>
                      <m:t> </m:t>
                    </m:r>
                    <m:r>
                      <a:rPr lang="en-US" altLang="zh-CN" sz="1710" i="1">
                        <a:latin typeface="Cambria Math"/>
                      </a:rPr>
                      <m:t>𝒛</m:t>
                    </m:r>
                    <m:r>
                      <a:rPr lang="en-US" altLang="zh-CN" sz="1710" i="1">
                        <a:latin typeface="Cambria Math"/>
                      </a:rPr>
                      <m:t>=</m:t>
                    </m:r>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𝟏</m:t>
                        </m:r>
                      </m:sub>
                    </m:sSub>
                    <m:r>
                      <a:rPr lang="en-US" altLang="zh-CN" sz="1710" i="1">
                        <a:latin typeface="Cambria Math"/>
                      </a:rPr>
                      <m:t>+</m:t>
                    </m:r>
                    <m:r>
                      <a:rPr lang="en-US" altLang="zh-CN" sz="1710" i="1">
                        <a:latin typeface="Cambria Math"/>
                      </a:rPr>
                      <m:t>𝟒</m:t>
                    </m:r>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𝟐</m:t>
                        </m:r>
                      </m:sub>
                    </m:sSub>
                    <m:r>
                      <a:rPr lang="en-US" altLang="zh-CN" sz="1710" i="1">
                        <a:latin typeface="Cambria Math"/>
                      </a:rPr>
                      <m:t>,</m:t>
                    </m:r>
                    <m:r>
                      <a:rPr lang="en-US" altLang="zh-CN" sz="1710" i="1">
                        <a:latin typeface="Cambria Math"/>
                      </a:rPr>
                      <m:t>𝒔</m:t>
                    </m:r>
                    <m:r>
                      <a:rPr lang="en-US" altLang="zh-CN" sz="1710" i="1">
                        <a:latin typeface="Cambria Math"/>
                      </a:rPr>
                      <m:t>.</m:t>
                    </m:r>
                    <m:r>
                      <a:rPr lang="en-US" altLang="zh-CN" sz="1710" i="1">
                        <a:latin typeface="Cambria Math"/>
                      </a:rPr>
                      <m:t>𝒕</m:t>
                    </m:r>
                    <m:r>
                      <a:rPr lang="en-US" altLang="zh-CN" sz="1710" i="1">
                        <a:latin typeface="Cambria Math"/>
                      </a:rPr>
                      <m:t>.</m:t>
                    </m:r>
                    <m:d>
                      <m:dPr>
                        <m:begChr m:val="{"/>
                        <m:endChr m:val=""/>
                        <m:ctrlPr>
                          <a:rPr lang="en-US" altLang="zh-CN" sz="1710" i="1">
                            <a:latin typeface="Cambria Math" panose="02040503050406030204" pitchFamily="18" charset="0"/>
                          </a:rPr>
                        </m:ctrlPr>
                      </m:dPr>
                      <m:e>
                        <m:eqArr>
                          <m:eqArrPr>
                            <m:ctrlPr>
                              <a:rPr lang="en-US" altLang="zh-CN" sz="1710" i="1">
                                <a:latin typeface="Cambria Math" panose="02040503050406030204" pitchFamily="18" charset="0"/>
                              </a:rPr>
                            </m:ctrlPr>
                          </m:eqArrPr>
                          <m:e>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𝟏</m:t>
                                </m:r>
                              </m:sub>
                            </m:sSub>
                          </m:e>
                          <m:e/>
                          <m:e>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𝟏</m:t>
                                </m:r>
                              </m:sub>
                            </m:sSub>
                          </m:e>
                        </m:eqArr>
                      </m:e>
                    </m:d>
                    <m:eqArr>
                      <m:eqArrPr>
                        <m:ctrlPr>
                          <a:rPr lang="en-US" altLang="zh-CN" sz="1710" i="1">
                            <a:latin typeface="Cambria Math" panose="02040503050406030204" pitchFamily="18" charset="0"/>
                          </a:rPr>
                        </m:ctrlPr>
                      </m:eqArrPr>
                      <m:e>
                        <m:r>
                          <a:rPr lang="en-US" altLang="zh-CN" sz="1710" i="1">
                            <a:latin typeface="Cambria Math"/>
                          </a:rPr>
                          <m:t>+</m:t>
                        </m:r>
                      </m:e>
                      <m:e/>
                      <m:e>
                        <m:r>
                          <a:rPr lang="en-US" altLang="zh-CN" sz="1710" i="1">
                            <a:latin typeface="Cambria Math"/>
                          </a:rPr>
                          <m:t>,</m:t>
                        </m:r>
                      </m:e>
                    </m:eqArr>
                    <m:eqArr>
                      <m:eqArrPr>
                        <m:ctrlPr>
                          <a:rPr lang="en-US" altLang="zh-CN" sz="1710" i="1">
                            <a:latin typeface="Cambria Math" panose="02040503050406030204" pitchFamily="18" charset="0"/>
                          </a:rPr>
                        </m:ctrlPr>
                      </m:eqArrPr>
                      <m:e>
                        <m:r>
                          <a:rPr lang="en-US" altLang="zh-CN" sz="1710" i="1">
                            <a:latin typeface="Cambria Math"/>
                          </a:rPr>
                          <m:t>𝟐</m:t>
                        </m:r>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𝟐</m:t>
                            </m:r>
                          </m:sub>
                        </m:sSub>
                      </m:e>
                      <m:e>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𝟐</m:t>
                            </m:r>
                          </m:sub>
                        </m:sSub>
                      </m:e>
                      <m:e>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𝟐</m:t>
                            </m:r>
                          </m:sub>
                        </m:sSub>
                      </m:e>
                    </m:eqArr>
                    <m:eqArr>
                      <m:eqArrPr>
                        <m:ctrlPr>
                          <a:rPr lang="en-US" altLang="zh-CN" sz="1710" i="1">
                            <a:latin typeface="Cambria Math" panose="02040503050406030204" pitchFamily="18" charset="0"/>
                          </a:rPr>
                        </m:ctrlPr>
                      </m:eqArrPr>
                      <m:e>
                        <m:r>
                          <a:rPr lang="en-US" altLang="zh-CN" sz="1710" i="1">
                            <a:latin typeface="Cambria Math"/>
                          </a:rPr>
                          <m:t>≤</m:t>
                        </m:r>
                      </m:e>
                      <m:e>
                        <m:r>
                          <a:rPr lang="en-US" altLang="zh-CN" sz="1710" i="1">
                            <a:latin typeface="Cambria Math"/>
                          </a:rPr>
                          <m:t>≤</m:t>
                        </m:r>
                      </m:e>
                      <m:e>
                        <m:r>
                          <a:rPr lang="en-US" altLang="zh-CN" sz="1710" i="1">
                            <a:latin typeface="Cambria Math"/>
                          </a:rPr>
                          <m:t>≥</m:t>
                        </m:r>
                      </m:e>
                    </m:eqArr>
                    <m:eqArr>
                      <m:eqArrPr>
                        <m:ctrlPr>
                          <a:rPr lang="en-US" altLang="zh-CN" sz="1710" i="1">
                            <a:latin typeface="Cambria Math" panose="02040503050406030204" pitchFamily="18" charset="0"/>
                          </a:rPr>
                        </m:ctrlPr>
                      </m:eqArrPr>
                      <m:e>
                        <m:r>
                          <a:rPr lang="en-US" altLang="zh-CN" sz="1710" i="1">
                            <a:latin typeface="Cambria Math"/>
                          </a:rPr>
                          <m:t>𝟖</m:t>
                        </m:r>
                      </m:e>
                      <m:e>
                        <m:r>
                          <a:rPr lang="en-US" altLang="zh-CN" sz="1710" i="1">
                            <a:latin typeface="Cambria Math"/>
                          </a:rPr>
                          <m:t>𝟐</m:t>
                        </m:r>
                      </m:e>
                      <m:e>
                        <m:r>
                          <a:rPr lang="en-US" altLang="zh-CN" sz="1710" i="1">
                            <a:latin typeface="Cambria Math"/>
                          </a:rPr>
                          <m:t>𝟎</m:t>
                        </m:r>
                      </m:e>
                    </m:eqArr>
                  </m:oMath>
                </a14:m>
                <a:r>
                  <a:rPr lang="en-US" altLang="zh-CN" sz="1710" dirty="0"/>
                  <a:t>,</a:t>
                </a:r>
                <a:r>
                  <a:rPr lang="zh-CN" altLang="en-US" sz="1710" dirty="0"/>
                  <a:t>化为标准型</a:t>
                </a:r>
                <a:endParaRPr lang="en-US" altLang="zh-CN" sz="1710" dirty="0"/>
              </a:p>
              <a:p>
                <a14:m>
                  <m:oMath xmlns:m="http://schemas.openxmlformats.org/officeDocument/2006/math">
                    <m:d>
                      <m:dPr>
                        <m:ctrlPr>
                          <a:rPr lang="en-US" altLang="zh-CN" sz="1710" b="1" i="1">
                            <a:latin typeface="Cambria Math" panose="02040503050406030204" pitchFamily="18" charset="0"/>
                          </a:rPr>
                        </m:ctrlPr>
                      </m:dPr>
                      <m:e>
                        <m:f>
                          <m:fPr>
                            <m:type m:val="noBar"/>
                            <m:ctrlPr>
                              <a:rPr lang="en-US" altLang="zh-CN" sz="1710" b="1" i="1">
                                <a:latin typeface="Cambria Math" panose="02040503050406030204" pitchFamily="18" charset="0"/>
                              </a:rPr>
                            </m:ctrlPr>
                          </m:fPr>
                          <m:num>
                            <m:r>
                              <a:rPr lang="en-US" altLang="zh-CN" sz="1710" b="1" i="1">
                                <a:latin typeface="Cambria Math"/>
                              </a:rPr>
                              <m:t>𝟏</m:t>
                            </m:r>
                          </m:num>
                          <m:den>
                            <m:r>
                              <a:rPr lang="en-US" altLang="zh-CN" sz="1710" b="1" i="1">
                                <a:latin typeface="Cambria Math"/>
                              </a:rPr>
                              <m:t>𝟎</m:t>
                            </m:r>
                          </m:den>
                        </m:f>
                        <m:f>
                          <m:fPr>
                            <m:type m:val="noBar"/>
                            <m:ctrlPr>
                              <a:rPr lang="en-US" altLang="zh-CN" sz="1710" i="1">
                                <a:latin typeface="Cambria Math" panose="02040503050406030204" pitchFamily="18" charset="0"/>
                              </a:rPr>
                            </m:ctrlPr>
                          </m:fPr>
                          <m:num>
                            <m:r>
                              <a:rPr lang="en-US" altLang="zh-CN" sz="1710" b="1" i="1">
                                <a:latin typeface="Cambria Math"/>
                              </a:rPr>
                              <m:t>𝟐</m:t>
                            </m:r>
                          </m:num>
                          <m:den>
                            <m:r>
                              <a:rPr lang="en-US" altLang="zh-CN" sz="1710" b="1" i="1">
                                <a:latin typeface="Cambria Math"/>
                              </a:rPr>
                              <m:t>𝟏</m:t>
                            </m:r>
                          </m:den>
                        </m:f>
                        <m:f>
                          <m:fPr>
                            <m:type m:val="noBar"/>
                            <m:ctrlPr>
                              <a:rPr lang="en-US" altLang="zh-CN" sz="1710" i="1">
                                <a:latin typeface="Cambria Math" panose="02040503050406030204" pitchFamily="18" charset="0"/>
                              </a:rPr>
                            </m:ctrlPr>
                          </m:fPr>
                          <m:num>
                            <m:r>
                              <a:rPr lang="en-US" altLang="zh-CN" sz="1710" b="1" i="1">
                                <a:latin typeface="Cambria Math"/>
                              </a:rPr>
                              <m:t>𝟏</m:t>
                            </m:r>
                          </m:num>
                          <m:den>
                            <m:r>
                              <a:rPr lang="en-US" altLang="zh-CN" sz="1710" b="1" i="1">
                                <a:latin typeface="Cambria Math"/>
                              </a:rPr>
                              <m:t>𝟎</m:t>
                            </m:r>
                          </m:den>
                        </m:f>
                        <m:f>
                          <m:fPr>
                            <m:type m:val="noBar"/>
                            <m:ctrlPr>
                              <a:rPr lang="en-US" altLang="zh-CN" sz="1710" i="1">
                                <a:latin typeface="Cambria Math" panose="02040503050406030204" pitchFamily="18" charset="0"/>
                              </a:rPr>
                            </m:ctrlPr>
                          </m:fPr>
                          <m:num>
                            <m:r>
                              <a:rPr lang="en-US" altLang="zh-CN" sz="1710" b="1" i="1">
                                <a:latin typeface="Cambria Math"/>
                              </a:rPr>
                              <m:t>𝟎</m:t>
                            </m:r>
                          </m:num>
                          <m:den>
                            <m:r>
                              <a:rPr lang="en-US" altLang="zh-CN" sz="1710" b="1" i="1">
                                <a:latin typeface="Cambria Math"/>
                              </a:rPr>
                              <m:t>𝟏</m:t>
                            </m:r>
                          </m:den>
                        </m:f>
                      </m:e>
                    </m:d>
                    <m:d>
                      <m:dPr>
                        <m:ctrlPr>
                          <a:rPr lang="en-US" altLang="zh-CN" sz="1710" b="1" i="1">
                            <a:latin typeface="Cambria Math" panose="02040503050406030204" pitchFamily="18" charset="0"/>
                          </a:rPr>
                        </m:ctrlPr>
                      </m:dPr>
                      <m:e>
                        <m:f>
                          <m:fPr>
                            <m:type m:val="noBar"/>
                            <m:ctrlPr>
                              <a:rPr lang="en-US" altLang="zh-CN" sz="1710" b="1" i="1">
                                <a:latin typeface="Cambria Math" panose="02040503050406030204" pitchFamily="18" charset="0"/>
                              </a:rPr>
                            </m:ctrlPr>
                          </m:fPr>
                          <m:num>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num>
                          <m:den>
                            <m:eqArr>
                              <m:eqArrPr>
                                <m:ctrlPr>
                                  <a:rPr lang="en-US" altLang="zh-CN" sz="1710" b="1" i="1">
                                    <a:latin typeface="Cambria Math" panose="02040503050406030204" pitchFamily="18" charset="0"/>
                                  </a:rPr>
                                </m:ctrlPr>
                              </m:eqArrPr>
                              <m:e>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𝟐</m:t>
                                    </m:r>
                                  </m:sub>
                                </m:sSub>
                              </m:e>
                              <m:e>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𝟑</m:t>
                                    </m:r>
                                  </m:sub>
                                </m:sSub>
                              </m:e>
                              <m:e>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𝟒</m:t>
                                    </m:r>
                                  </m:sub>
                                </m:sSub>
                              </m:e>
                            </m:eqArr>
                          </m:den>
                        </m:f>
                      </m:e>
                    </m:d>
                    <m:r>
                      <a:rPr lang="en-US" altLang="zh-CN" sz="1710" b="1" i="1">
                        <a:latin typeface="Cambria Math"/>
                      </a:rPr>
                      <m:t>=</m:t>
                    </m:r>
                    <m:d>
                      <m:dPr>
                        <m:ctrlPr>
                          <a:rPr lang="en-US" altLang="zh-CN" sz="1710" i="1">
                            <a:latin typeface="Cambria Math" panose="02040503050406030204" pitchFamily="18" charset="0"/>
                          </a:rPr>
                        </m:ctrlPr>
                      </m:dPr>
                      <m:e>
                        <m:f>
                          <m:fPr>
                            <m:type m:val="noBar"/>
                            <m:ctrlPr>
                              <a:rPr lang="en-US" altLang="zh-CN" sz="1710" i="1">
                                <a:latin typeface="Cambria Math" panose="02040503050406030204" pitchFamily="18" charset="0"/>
                              </a:rPr>
                            </m:ctrlPr>
                          </m:fPr>
                          <m:num>
                            <m:r>
                              <a:rPr lang="en-US" altLang="zh-CN" sz="1710" b="1" i="1">
                                <a:latin typeface="Cambria Math"/>
                              </a:rPr>
                              <m:t>𝟖</m:t>
                            </m:r>
                          </m:num>
                          <m:den>
                            <m:r>
                              <a:rPr lang="en-US" altLang="zh-CN" sz="1710" b="1" i="1">
                                <a:latin typeface="Cambria Math"/>
                              </a:rPr>
                              <m:t>𝟐</m:t>
                            </m:r>
                          </m:den>
                        </m:f>
                      </m:e>
                    </m:d>
                  </m:oMath>
                </a14:m>
                <a:r>
                  <a:rPr lang="en-US" altLang="zh-CN" sz="1710" dirty="0"/>
                  <a:t>,</a:t>
                </a:r>
                <a:r>
                  <a:rPr lang="zh-CN" altLang="en-US" sz="1710" dirty="0"/>
                  <a:t>选</a:t>
                </a:r>
                <a14:m>
                  <m:oMath xmlns:m="http://schemas.openxmlformats.org/officeDocument/2006/math">
                    <m:r>
                      <a:rPr lang="en-US" altLang="zh-CN" sz="1710" b="1" i="1" dirty="0">
                        <a:latin typeface="Cambria Math"/>
                      </a:rPr>
                      <m:t>𝑩</m:t>
                    </m:r>
                    <m:r>
                      <a:rPr lang="en-US" altLang="zh-CN" sz="1710" b="1" i="1" dirty="0">
                        <a:latin typeface="Cambria Math"/>
                      </a:rPr>
                      <m:t>=</m:t>
                    </m:r>
                    <m:d>
                      <m:dPr>
                        <m:ctrlPr>
                          <a:rPr lang="en-US" altLang="zh-CN" sz="1710" b="1" i="1" dirty="0">
                            <a:latin typeface="Cambria Math" panose="02040503050406030204" pitchFamily="18" charset="0"/>
                          </a:rPr>
                        </m:ctrlPr>
                      </m:dPr>
                      <m:e>
                        <m:sSub>
                          <m:sSubPr>
                            <m:ctrlPr>
                              <a:rPr lang="en-US" altLang="zh-CN" sz="1710" b="1" i="1" dirty="0">
                                <a:latin typeface="Cambria Math" panose="02040503050406030204" pitchFamily="18" charset="0"/>
                              </a:rPr>
                            </m:ctrlPr>
                          </m:sSubPr>
                          <m:e>
                            <m:r>
                              <a:rPr lang="en-US" altLang="zh-CN" sz="1710" b="1" i="1" dirty="0">
                                <a:latin typeface="Cambria Math"/>
                              </a:rPr>
                              <m:t>𝒑</m:t>
                            </m:r>
                          </m:e>
                          <m:sub>
                            <m:r>
                              <a:rPr lang="en-US" altLang="zh-CN" sz="1710" b="1" i="1" dirty="0">
                                <a:latin typeface="Cambria Math"/>
                              </a:rPr>
                              <m:t>𝟑</m:t>
                            </m:r>
                          </m:sub>
                        </m:sSub>
                        <m:r>
                          <a:rPr lang="en-US" altLang="zh-CN" sz="1710" b="1" i="1" dirty="0">
                            <a:latin typeface="Cambria Math"/>
                          </a:rPr>
                          <m:t> </m:t>
                        </m:r>
                        <m:sSub>
                          <m:sSubPr>
                            <m:ctrlPr>
                              <a:rPr lang="en-US" altLang="zh-CN" sz="1710" b="1" i="1" dirty="0">
                                <a:latin typeface="Cambria Math" panose="02040503050406030204" pitchFamily="18" charset="0"/>
                              </a:rPr>
                            </m:ctrlPr>
                          </m:sSubPr>
                          <m:e>
                            <m:r>
                              <a:rPr lang="en-US" altLang="zh-CN" sz="1710" b="1" i="1" dirty="0">
                                <a:latin typeface="Cambria Math"/>
                              </a:rPr>
                              <m:t>𝒑</m:t>
                            </m:r>
                          </m:e>
                          <m:sub>
                            <m:r>
                              <a:rPr lang="en-US" altLang="zh-CN" sz="1710" b="1" i="1" dirty="0">
                                <a:latin typeface="Cambria Math"/>
                              </a:rPr>
                              <m:t>𝟒</m:t>
                            </m:r>
                          </m:sub>
                        </m:sSub>
                      </m:e>
                    </m:d>
                    <m:r>
                      <a:rPr lang="en-US" altLang="zh-CN" sz="1710" b="1" i="1" dirty="0">
                        <a:latin typeface="Cambria Math"/>
                      </a:rPr>
                      <m:t>⇒</m:t>
                    </m:r>
                    <m:sSup>
                      <m:sSupPr>
                        <m:ctrlPr>
                          <a:rPr lang="en-US" altLang="zh-CN" sz="1710" b="1" i="1" dirty="0">
                            <a:latin typeface="Cambria Math" panose="02040503050406030204" pitchFamily="18" charset="0"/>
                          </a:rPr>
                        </m:ctrlPr>
                      </m:sSupPr>
                      <m:e>
                        <m:r>
                          <a:rPr lang="en-US" altLang="zh-CN" sz="1710" b="1" i="1" dirty="0">
                            <a:latin typeface="Cambria Math"/>
                          </a:rPr>
                          <m:t>𝒙</m:t>
                        </m:r>
                      </m:e>
                      <m:sup>
                        <m:r>
                          <a:rPr lang="en-US" altLang="zh-CN" sz="1710" b="1" i="1" dirty="0">
                            <a:latin typeface="Cambria Math"/>
                          </a:rPr>
                          <m:t>(</m:t>
                        </m:r>
                        <m:r>
                          <a:rPr lang="en-US" altLang="zh-CN" sz="1710" b="1" i="1" dirty="0">
                            <a:latin typeface="Cambria Math"/>
                          </a:rPr>
                          <m:t>𝟎</m:t>
                        </m:r>
                        <m:r>
                          <a:rPr lang="en-US" altLang="zh-CN" sz="1710" b="1" i="1" dirty="0">
                            <a:latin typeface="Cambria Math"/>
                          </a:rPr>
                          <m:t>)</m:t>
                        </m:r>
                      </m:sup>
                    </m:sSup>
                    <m:r>
                      <a:rPr lang="en-US" altLang="zh-CN" sz="1710" b="1" i="1" dirty="0">
                        <a:latin typeface="Cambria Math"/>
                      </a:rPr>
                      <m:t>=</m:t>
                    </m:r>
                    <m:d>
                      <m:dPr>
                        <m:ctrlPr>
                          <a:rPr lang="en-US" altLang="zh-CN" sz="1710" b="1" i="1" dirty="0">
                            <a:latin typeface="Cambria Math" panose="02040503050406030204" pitchFamily="18" charset="0"/>
                          </a:rPr>
                        </m:ctrlPr>
                      </m:dPr>
                      <m:e>
                        <m:f>
                          <m:fPr>
                            <m:type m:val="noBar"/>
                            <m:ctrlPr>
                              <a:rPr lang="en-US" altLang="zh-CN" sz="1710" b="1" i="1" dirty="0">
                                <a:latin typeface="Cambria Math" panose="02040503050406030204" pitchFamily="18" charset="0"/>
                              </a:rPr>
                            </m:ctrlPr>
                          </m:fPr>
                          <m:num>
                            <m:sSubSup>
                              <m:sSubSupPr>
                                <m:ctrlPr>
                                  <a:rPr lang="en-US" altLang="zh-CN" sz="1710" b="1" i="1" dirty="0">
                                    <a:latin typeface="Cambria Math" panose="02040503050406030204" pitchFamily="18" charset="0"/>
                                  </a:rPr>
                                </m:ctrlPr>
                              </m:sSubSupPr>
                              <m:e>
                                <m:r>
                                  <a:rPr lang="en-US" altLang="zh-CN" sz="1710" b="1" i="1" dirty="0">
                                    <a:latin typeface="Cambria Math"/>
                                  </a:rPr>
                                  <m:t>𝒙</m:t>
                                </m:r>
                              </m:e>
                              <m:sub>
                                <m:r>
                                  <a:rPr lang="en-US" altLang="zh-CN" sz="1710" b="1" i="1" dirty="0">
                                    <a:latin typeface="Cambria Math"/>
                                  </a:rPr>
                                  <m:t>𝑵</m:t>
                                </m:r>
                              </m:sub>
                              <m:sup>
                                <m:r>
                                  <a:rPr lang="en-US" altLang="zh-CN" sz="1710" b="1" i="1" dirty="0">
                                    <a:latin typeface="Cambria Math"/>
                                  </a:rPr>
                                  <m:t>(</m:t>
                                </m:r>
                                <m:r>
                                  <a:rPr lang="en-US" altLang="zh-CN" sz="1710" b="1" i="1" dirty="0">
                                    <a:latin typeface="Cambria Math"/>
                                  </a:rPr>
                                  <m:t>𝟎</m:t>
                                </m:r>
                                <m:r>
                                  <a:rPr lang="en-US" altLang="zh-CN" sz="1710" b="1" i="1" dirty="0">
                                    <a:latin typeface="Cambria Math"/>
                                  </a:rPr>
                                  <m:t>)</m:t>
                                </m:r>
                              </m:sup>
                            </m:sSubSup>
                          </m:num>
                          <m:den>
                            <m:sSubSup>
                              <m:sSubSupPr>
                                <m:ctrlPr>
                                  <a:rPr lang="en-US" altLang="zh-CN" sz="1710" b="1" i="1" dirty="0">
                                    <a:latin typeface="Cambria Math" panose="02040503050406030204" pitchFamily="18" charset="0"/>
                                  </a:rPr>
                                </m:ctrlPr>
                              </m:sSubSupPr>
                              <m:e>
                                <m:r>
                                  <a:rPr lang="en-US" altLang="zh-CN" sz="1710" b="1" i="1" dirty="0">
                                    <a:latin typeface="Cambria Math"/>
                                  </a:rPr>
                                  <m:t>𝒙</m:t>
                                </m:r>
                              </m:e>
                              <m:sub>
                                <m:r>
                                  <a:rPr lang="en-US" altLang="zh-CN" sz="1710" b="1" i="1" dirty="0">
                                    <a:latin typeface="Cambria Math"/>
                                  </a:rPr>
                                  <m:t>𝑩</m:t>
                                </m:r>
                              </m:sub>
                              <m:sup>
                                <m:d>
                                  <m:dPr>
                                    <m:ctrlPr>
                                      <a:rPr lang="en-US" altLang="zh-CN" sz="1710" b="1" i="1" dirty="0">
                                        <a:latin typeface="Cambria Math" panose="02040503050406030204" pitchFamily="18" charset="0"/>
                                      </a:rPr>
                                    </m:ctrlPr>
                                  </m:dPr>
                                  <m:e>
                                    <m:r>
                                      <a:rPr lang="en-US" altLang="zh-CN" sz="1710" b="1" i="1" dirty="0">
                                        <a:latin typeface="Cambria Math"/>
                                      </a:rPr>
                                      <m:t>𝟎</m:t>
                                    </m:r>
                                  </m:e>
                                </m:d>
                              </m:sup>
                            </m:sSubSup>
                          </m:den>
                        </m:f>
                      </m:e>
                    </m:d>
                    <m:r>
                      <a:rPr lang="en-US" altLang="zh-CN" sz="1710" b="1" i="1" dirty="0">
                        <a:latin typeface="Cambria Math"/>
                      </a:rPr>
                      <m:t>=</m:t>
                    </m:r>
                    <m:sSup>
                      <m:sSupPr>
                        <m:ctrlPr>
                          <a:rPr lang="en-US" altLang="zh-CN" sz="1710" b="1" i="1" dirty="0">
                            <a:latin typeface="Cambria Math" panose="02040503050406030204" pitchFamily="18" charset="0"/>
                          </a:rPr>
                        </m:ctrlPr>
                      </m:sSupPr>
                      <m:e>
                        <m:d>
                          <m:dPr>
                            <m:ctrlPr>
                              <a:rPr lang="en-US" altLang="zh-CN" sz="1710" b="1" i="1" dirty="0">
                                <a:latin typeface="Cambria Math" panose="02040503050406030204" pitchFamily="18" charset="0"/>
                              </a:rPr>
                            </m:ctrlPr>
                          </m:dPr>
                          <m:e>
                            <m:r>
                              <a:rPr lang="en-US" altLang="zh-CN" sz="1710" b="1" i="1" dirty="0">
                                <a:latin typeface="Cambria Math"/>
                              </a:rPr>
                              <m:t>𝟎</m:t>
                            </m:r>
                            <m:r>
                              <a:rPr lang="en-US" altLang="zh-CN" sz="1710" b="1" i="1" dirty="0">
                                <a:latin typeface="Cambria Math"/>
                              </a:rPr>
                              <m:t>,</m:t>
                            </m:r>
                            <m:r>
                              <a:rPr lang="en-US" altLang="zh-CN" sz="1710" b="1" i="1" dirty="0">
                                <a:latin typeface="Cambria Math"/>
                              </a:rPr>
                              <m:t>𝟎</m:t>
                            </m:r>
                            <m:r>
                              <a:rPr lang="en-US" altLang="zh-CN" sz="1710" b="1" i="1" dirty="0">
                                <a:latin typeface="Cambria Math"/>
                              </a:rPr>
                              <m:t>,</m:t>
                            </m:r>
                            <m:r>
                              <a:rPr lang="en-US" altLang="zh-CN" sz="1710" b="1" i="1" dirty="0">
                                <a:latin typeface="Cambria Math"/>
                              </a:rPr>
                              <m:t>𝟖</m:t>
                            </m:r>
                            <m:r>
                              <a:rPr lang="en-US" altLang="zh-CN" sz="1710" b="1" i="1" dirty="0">
                                <a:latin typeface="Cambria Math"/>
                              </a:rPr>
                              <m:t>,</m:t>
                            </m:r>
                            <m:r>
                              <a:rPr lang="en-US" altLang="zh-CN" sz="1710" b="1" i="1" dirty="0">
                                <a:latin typeface="Cambria Math"/>
                              </a:rPr>
                              <m:t>𝟐</m:t>
                            </m:r>
                          </m:e>
                        </m:d>
                      </m:e>
                      <m:sup>
                        <m:r>
                          <a:rPr lang="en-US" altLang="zh-CN" sz="1710" b="1" i="1" dirty="0">
                            <a:latin typeface="Cambria Math"/>
                          </a:rPr>
                          <m:t>𝑻</m:t>
                        </m:r>
                      </m:sup>
                    </m:sSup>
                    <m:r>
                      <a:rPr lang="en-US" altLang="zh-CN" sz="1710" b="1" dirty="0">
                        <a:latin typeface="Cambria Math"/>
                      </a:rPr>
                      <m:t>,</m:t>
                    </m:r>
                    <m:r>
                      <a:rPr lang="en-US" altLang="zh-CN" sz="1710" b="1" dirty="0">
                        <a:latin typeface="Cambria Math"/>
                      </a:rPr>
                      <m:t>𝐳</m:t>
                    </m:r>
                    <m:r>
                      <a:rPr lang="en-US" altLang="zh-CN" sz="1710" b="1" dirty="0">
                        <a:latin typeface="Cambria Math"/>
                      </a:rPr>
                      <m:t>=</m:t>
                    </m:r>
                    <m:r>
                      <a:rPr lang="en-US" altLang="zh-CN" sz="1710" b="1" dirty="0">
                        <a:latin typeface="Cambria Math"/>
                      </a:rPr>
                      <m:t>𝟎</m:t>
                    </m:r>
                  </m:oMath>
                </a14:m>
                <a:endParaRPr lang="en-US" altLang="zh-CN" sz="1710" b="1" dirty="0"/>
              </a:p>
              <a:p>
                <a:r>
                  <a:rPr lang="zh-CN" altLang="en-US" sz="1710" dirty="0"/>
                  <a:t>选</a:t>
                </a:r>
                <a14:m>
                  <m:oMath xmlns:m="http://schemas.openxmlformats.org/officeDocument/2006/math">
                    <m:r>
                      <a:rPr lang="en-US" altLang="zh-CN" sz="1710" i="1" dirty="0">
                        <a:latin typeface="Cambria Math"/>
                      </a:rPr>
                      <m:t>𝑩</m:t>
                    </m:r>
                    <m:r>
                      <a:rPr lang="en-US" altLang="zh-CN" sz="1710" i="1" dirty="0">
                        <a:latin typeface="Cambria Math"/>
                      </a:rPr>
                      <m:t>=</m:t>
                    </m:r>
                    <m:d>
                      <m:dPr>
                        <m:ctrlPr>
                          <a:rPr lang="en-US" altLang="zh-CN" sz="1710" i="1" dirty="0">
                            <a:latin typeface="Cambria Math" panose="02040503050406030204" pitchFamily="18" charset="0"/>
                          </a:rPr>
                        </m:ctrlPr>
                      </m:dPr>
                      <m:e>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b="1" i="1" dirty="0">
                                <a:latin typeface="Cambria Math"/>
                              </a:rPr>
                              <m:t>𝟏</m:t>
                            </m:r>
                          </m:sub>
                        </m:sSub>
                        <m:r>
                          <a:rPr lang="en-US" altLang="zh-CN" sz="1710" i="1" dirty="0">
                            <a:latin typeface="Cambria Math"/>
                          </a:rPr>
                          <m:t> </m:t>
                        </m:r>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i="1" dirty="0">
                                <a:latin typeface="Cambria Math"/>
                              </a:rPr>
                              <m:t>𝟒</m:t>
                            </m:r>
                          </m:sub>
                        </m:sSub>
                      </m:e>
                    </m:d>
                    <m:r>
                      <a:rPr lang="en-US" altLang="zh-CN" sz="1710" i="1" dirty="0">
                        <a:latin typeface="Cambria Math"/>
                      </a:rPr>
                      <m:t>⇒</m:t>
                    </m:r>
                    <m:sSup>
                      <m:sSupPr>
                        <m:ctrlPr>
                          <a:rPr lang="en-US" altLang="zh-CN" sz="1710" i="1" dirty="0">
                            <a:latin typeface="Cambria Math" panose="02040503050406030204" pitchFamily="18" charset="0"/>
                          </a:rPr>
                        </m:ctrlPr>
                      </m:sSupPr>
                      <m:e>
                        <m:r>
                          <a:rPr lang="en-US" altLang="zh-CN" sz="1710" i="1" dirty="0">
                            <a:latin typeface="Cambria Math"/>
                          </a:rPr>
                          <m:t>𝒙</m:t>
                        </m:r>
                      </m:e>
                      <m:sup>
                        <m:r>
                          <a:rPr lang="en-US" altLang="zh-CN" sz="1710" i="1" dirty="0">
                            <a:latin typeface="Cambria Math"/>
                          </a:rPr>
                          <m:t>(</m:t>
                        </m:r>
                        <m:r>
                          <a:rPr lang="en-US" altLang="zh-CN" sz="1710" b="1" i="1" dirty="0">
                            <a:latin typeface="Cambria Math"/>
                          </a:rPr>
                          <m:t>𝟏</m:t>
                        </m:r>
                        <m:r>
                          <a:rPr lang="en-US" altLang="zh-CN" sz="1710" i="1" dirty="0">
                            <a:latin typeface="Cambria Math"/>
                          </a:rPr>
                          <m:t>)</m:t>
                        </m:r>
                      </m:sup>
                    </m:sSup>
                    <m:r>
                      <a:rPr lang="en-US" altLang="zh-CN" sz="1710" i="1" dirty="0">
                        <a:latin typeface="Cambria Math"/>
                      </a:rPr>
                      <m:t>=</m:t>
                    </m:r>
                    <m:d>
                      <m:dPr>
                        <m:ctrlPr>
                          <a:rPr lang="en-US" altLang="zh-CN" sz="1710" i="1" dirty="0">
                            <a:latin typeface="Cambria Math" panose="02040503050406030204" pitchFamily="18" charset="0"/>
                          </a:rPr>
                        </m:ctrlPr>
                      </m:dPr>
                      <m:e>
                        <m:f>
                          <m:fPr>
                            <m:type m:val="noBar"/>
                            <m:ctrlPr>
                              <a:rPr lang="en-US" altLang="zh-CN" sz="1710" i="1" dirty="0">
                                <a:latin typeface="Cambria Math" panose="02040503050406030204" pitchFamily="18" charset="0"/>
                              </a:rPr>
                            </m:ctrlPr>
                          </m:fPr>
                          <m:num>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𝑵</m:t>
                                </m:r>
                              </m:sub>
                              <m:sup>
                                <m:r>
                                  <a:rPr lang="en-US" altLang="zh-CN" sz="1710" i="1" dirty="0">
                                    <a:latin typeface="Cambria Math"/>
                                  </a:rPr>
                                  <m:t>(</m:t>
                                </m:r>
                                <m:r>
                                  <a:rPr lang="en-US" altLang="zh-CN" sz="1710" b="1" i="1" dirty="0">
                                    <a:latin typeface="Cambria Math"/>
                                  </a:rPr>
                                  <m:t>𝟏</m:t>
                                </m:r>
                                <m:r>
                                  <a:rPr lang="en-US" altLang="zh-CN" sz="1710" i="1" dirty="0">
                                    <a:latin typeface="Cambria Math"/>
                                  </a:rPr>
                                  <m:t>)</m:t>
                                </m:r>
                              </m:sup>
                            </m:sSubSup>
                          </m:num>
                          <m:den>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𝑩</m:t>
                                </m:r>
                              </m:sub>
                              <m:sup>
                                <m:d>
                                  <m:dPr>
                                    <m:ctrlPr>
                                      <a:rPr lang="en-US" altLang="zh-CN" sz="1710" i="1" dirty="0">
                                        <a:latin typeface="Cambria Math" panose="02040503050406030204" pitchFamily="18" charset="0"/>
                                      </a:rPr>
                                    </m:ctrlPr>
                                  </m:dPr>
                                  <m:e>
                                    <m:r>
                                      <a:rPr lang="en-US" altLang="zh-CN" sz="1710" b="1" i="1" dirty="0">
                                        <a:latin typeface="Cambria Math"/>
                                      </a:rPr>
                                      <m:t>𝟏</m:t>
                                    </m:r>
                                  </m:e>
                                </m:d>
                              </m:sup>
                            </m:sSubSup>
                          </m:den>
                        </m:f>
                      </m:e>
                    </m:d>
                    <m:r>
                      <a:rPr lang="en-US" altLang="zh-CN" sz="1710" i="1" dirty="0">
                        <a:latin typeface="Cambria Math"/>
                      </a:rPr>
                      <m:t>=</m:t>
                    </m:r>
                    <m:sSup>
                      <m:sSupPr>
                        <m:ctrlPr>
                          <a:rPr lang="en-US" altLang="zh-CN" sz="1710" i="1" dirty="0">
                            <a:latin typeface="Cambria Math" panose="02040503050406030204" pitchFamily="18" charset="0"/>
                          </a:rPr>
                        </m:ctrlPr>
                      </m:sSupPr>
                      <m:e>
                        <m:d>
                          <m:dPr>
                            <m:ctrlPr>
                              <a:rPr lang="en-US" altLang="zh-CN" sz="1710" i="1" dirty="0">
                                <a:latin typeface="Cambria Math" panose="02040503050406030204" pitchFamily="18" charset="0"/>
                              </a:rPr>
                            </m:ctrlPr>
                          </m:dPr>
                          <m:e>
                            <m:r>
                              <a:rPr lang="en-US" altLang="zh-CN" sz="1710" b="1" i="1" dirty="0">
                                <a:latin typeface="Cambria Math"/>
                              </a:rPr>
                              <m:t>𝟖</m:t>
                            </m:r>
                            <m:r>
                              <a:rPr lang="en-US" altLang="zh-CN" sz="1710" i="1" dirty="0">
                                <a:latin typeface="Cambria Math"/>
                              </a:rPr>
                              <m:t>,</m:t>
                            </m:r>
                            <m:r>
                              <a:rPr lang="en-US" altLang="zh-CN" sz="1710" i="1" dirty="0">
                                <a:latin typeface="Cambria Math"/>
                              </a:rPr>
                              <m:t>𝟎</m:t>
                            </m:r>
                            <m:r>
                              <a:rPr lang="en-US" altLang="zh-CN" sz="1710" i="1" dirty="0">
                                <a:latin typeface="Cambria Math"/>
                              </a:rPr>
                              <m:t>,</m:t>
                            </m:r>
                            <m:r>
                              <a:rPr lang="en-US" altLang="zh-CN" sz="1710" b="1" i="1" dirty="0">
                                <a:latin typeface="Cambria Math"/>
                              </a:rPr>
                              <m:t>𝟎</m:t>
                            </m:r>
                            <m:r>
                              <a:rPr lang="en-US" altLang="zh-CN" sz="1710" i="1" dirty="0">
                                <a:latin typeface="Cambria Math"/>
                              </a:rPr>
                              <m:t>,</m:t>
                            </m:r>
                            <m:r>
                              <a:rPr lang="en-US" altLang="zh-CN" sz="1710" i="1" dirty="0">
                                <a:latin typeface="Cambria Math"/>
                              </a:rPr>
                              <m:t>𝟐</m:t>
                            </m:r>
                          </m:e>
                        </m:d>
                      </m:e>
                      <m:sup>
                        <m:r>
                          <a:rPr lang="en-US" altLang="zh-CN" sz="1710" i="1" dirty="0">
                            <a:latin typeface="Cambria Math"/>
                          </a:rPr>
                          <m:t>𝑻</m:t>
                        </m:r>
                      </m:sup>
                    </m:sSup>
                    <m:r>
                      <a:rPr lang="en-US" altLang="zh-CN" sz="1710" b="1" i="1" dirty="0">
                        <a:latin typeface="Cambria Math"/>
                      </a:rPr>
                      <m:t>,</m:t>
                    </m:r>
                    <m:r>
                      <a:rPr lang="en-US" altLang="zh-CN" sz="1710" b="1" i="1" dirty="0">
                        <a:latin typeface="Cambria Math"/>
                      </a:rPr>
                      <m:t>𝒛</m:t>
                    </m:r>
                    <m:r>
                      <a:rPr lang="en-US" altLang="zh-CN" sz="1710" b="1" i="1" dirty="0">
                        <a:latin typeface="Cambria Math"/>
                      </a:rPr>
                      <m:t>=</m:t>
                    </m:r>
                    <m:r>
                      <a:rPr lang="en-US" altLang="zh-CN" sz="1710" b="1" i="1" dirty="0">
                        <a:latin typeface="Cambria Math"/>
                      </a:rPr>
                      <m:t>𝟖</m:t>
                    </m:r>
                  </m:oMath>
                </a14:m>
                <a:endParaRPr lang="en-US" altLang="zh-CN" sz="1710" dirty="0"/>
              </a:p>
              <a:p>
                <a:r>
                  <a:rPr lang="zh-CN" altLang="en-US" sz="1710" dirty="0"/>
                  <a:t>选</a:t>
                </a:r>
                <a14:m>
                  <m:oMath xmlns:m="http://schemas.openxmlformats.org/officeDocument/2006/math">
                    <m:r>
                      <a:rPr lang="en-US" altLang="zh-CN" sz="1710" i="1" dirty="0">
                        <a:latin typeface="Cambria Math"/>
                      </a:rPr>
                      <m:t>𝑩</m:t>
                    </m:r>
                    <m:r>
                      <a:rPr lang="en-US" altLang="zh-CN" sz="1710" i="1" dirty="0">
                        <a:latin typeface="Cambria Math"/>
                      </a:rPr>
                      <m:t>=</m:t>
                    </m:r>
                    <m:d>
                      <m:dPr>
                        <m:ctrlPr>
                          <a:rPr lang="en-US" altLang="zh-CN" sz="1710" i="1" dirty="0">
                            <a:latin typeface="Cambria Math" panose="02040503050406030204" pitchFamily="18" charset="0"/>
                          </a:rPr>
                        </m:ctrlPr>
                      </m:dPr>
                      <m:e>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i="1" dirty="0">
                                <a:latin typeface="Cambria Math"/>
                              </a:rPr>
                              <m:t>𝟏</m:t>
                            </m:r>
                          </m:sub>
                        </m:sSub>
                        <m:r>
                          <a:rPr lang="en-US" altLang="zh-CN" sz="1710" i="1" dirty="0">
                            <a:latin typeface="Cambria Math"/>
                          </a:rPr>
                          <m:t> </m:t>
                        </m:r>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b="1" i="1" dirty="0">
                                <a:latin typeface="Cambria Math"/>
                              </a:rPr>
                              <m:t>𝟐</m:t>
                            </m:r>
                          </m:sub>
                        </m:sSub>
                      </m:e>
                    </m:d>
                    <m:r>
                      <a:rPr lang="en-US" altLang="zh-CN" sz="1710" i="1" dirty="0">
                        <a:latin typeface="Cambria Math"/>
                      </a:rPr>
                      <m:t>⇒</m:t>
                    </m:r>
                    <m:sSup>
                      <m:sSupPr>
                        <m:ctrlPr>
                          <a:rPr lang="en-US" altLang="zh-CN" sz="1710" i="1" dirty="0">
                            <a:latin typeface="Cambria Math" panose="02040503050406030204" pitchFamily="18" charset="0"/>
                          </a:rPr>
                        </m:ctrlPr>
                      </m:sSupPr>
                      <m:e>
                        <m:r>
                          <a:rPr lang="en-US" altLang="zh-CN" sz="1710" i="1" dirty="0">
                            <a:latin typeface="Cambria Math"/>
                          </a:rPr>
                          <m:t>𝒙</m:t>
                        </m:r>
                      </m:e>
                      <m:sup>
                        <m:r>
                          <a:rPr lang="en-US" altLang="zh-CN" sz="1710" i="1" dirty="0">
                            <a:latin typeface="Cambria Math"/>
                          </a:rPr>
                          <m:t>(</m:t>
                        </m:r>
                        <m:r>
                          <a:rPr lang="en-US" altLang="zh-CN" sz="1710" b="1" i="1" dirty="0">
                            <a:latin typeface="Cambria Math"/>
                          </a:rPr>
                          <m:t>𝟐</m:t>
                        </m:r>
                        <m:r>
                          <a:rPr lang="en-US" altLang="zh-CN" sz="1710" i="1" dirty="0">
                            <a:latin typeface="Cambria Math"/>
                          </a:rPr>
                          <m:t>)</m:t>
                        </m:r>
                      </m:sup>
                    </m:sSup>
                    <m:r>
                      <a:rPr lang="en-US" altLang="zh-CN" sz="1710" i="1" dirty="0">
                        <a:latin typeface="Cambria Math"/>
                      </a:rPr>
                      <m:t>=</m:t>
                    </m:r>
                    <m:d>
                      <m:dPr>
                        <m:ctrlPr>
                          <a:rPr lang="en-US" altLang="zh-CN" sz="1710" i="1" dirty="0">
                            <a:latin typeface="Cambria Math" panose="02040503050406030204" pitchFamily="18" charset="0"/>
                          </a:rPr>
                        </m:ctrlPr>
                      </m:dPr>
                      <m:e>
                        <m:f>
                          <m:fPr>
                            <m:type m:val="noBar"/>
                            <m:ctrlPr>
                              <a:rPr lang="en-US" altLang="zh-CN" sz="1710" i="1" dirty="0">
                                <a:latin typeface="Cambria Math" panose="02040503050406030204" pitchFamily="18" charset="0"/>
                              </a:rPr>
                            </m:ctrlPr>
                          </m:fPr>
                          <m:num>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𝑵</m:t>
                                </m:r>
                              </m:sub>
                              <m:sup>
                                <m:r>
                                  <a:rPr lang="en-US" altLang="zh-CN" sz="1710" i="1" dirty="0">
                                    <a:latin typeface="Cambria Math"/>
                                  </a:rPr>
                                  <m:t>(</m:t>
                                </m:r>
                                <m:r>
                                  <a:rPr lang="en-US" altLang="zh-CN" sz="1710" b="1" i="1" dirty="0">
                                    <a:latin typeface="Cambria Math"/>
                                  </a:rPr>
                                  <m:t>𝟐</m:t>
                                </m:r>
                                <m:r>
                                  <a:rPr lang="en-US" altLang="zh-CN" sz="1710" i="1" dirty="0">
                                    <a:latin typeface="Cambria Math"/>
                                  </a:rPr>
                                  <m:t>)</m:t>
                                </m:r>
                              </m:sup>
                            </m:sSubSup>
                          </m:num>
                          <m:den>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𝑩</m:t>
                                </m:r>
                              </m:sub>
                              <m:sup>
                                <m:d>
                                  <m:dPr>
                                    <m:ctrlPr>
                                      <a:rPr lang="en-US" altLang="zh-CN" sz="1710" i="1" dirty="0">
                                        <a:latin typeface="Cambria Math" panose="02040503050406030204" pitchFamily="18" charset="0"/>
                                      </a:rPr>
                                    </m:ctrlPr>
                                  </m:dPr>
                                  <m:e>
                                    <m:r>
                                      <a:rPr lang="en-US" altLang="zh-CN" sz="1710" b="1" i="1" dirty="0">
                                        <a:latin typeface="Cambria Math"/>
                                      </a:rPr>
                                      <m:t>𝟐</m:t>
                                    </m:r>
                                  </m:e>
                                </m:d>
                              </m:sup>
                            </m:sSubSup>
                          </m:den>
                        </m:f>
                      </m:e>
                    </m:d>
                    <m:r>
                      <a:rPr lang="en-US" altLang="zh-CN" sz="1710" i="1" dirty="0">
                        <a:latin typeface="Cambria Math"/>
                      </a:rPr>
                      <m:t>=</m:t>
                    </m:r>
                    <m:sSup>
                      <m:sSupPr>
                        <m:ctrlPr>
                          <a:rPr lang="en-US" altLang="zh-CN" sz="1710" i="1" dirty="0">
                            <a:latin typeface="Cambria Math" panose="02040503050406030204" pitchFamily="18" charset="0"/>
                          </a:rPr>
                        </m:ctrlPr>
                      </m:sSupPr>
                      <m:e>
                        <m:d>
                          <m:dPr>
                            <m:ctrlPr>
                              <a:rPr lang="en-US" altLang="zh-CN" sz="1710" i="1" dirty="0">
                                <a:latin typeface="Cambria Math" panose="02040503050406030204" pitchFamily="18" charset="0"/>
                              </a:rPr>
                            </m:ctrlPr>
                          </m:dPr>
                          <m:e>
                            <m:r>
                              <a:rPr lang="en-US" altLang="zh-CN" sz="1710" b="1" i="1" dirty="0">
                                <a:latin typeface="Cambria Math"/>
                              </a:rPr>
                              <m:t>𝟒</m:t>
                            </m:r>
                            <m:r>
                              <a:rPr lang="en-US" altLang="zh-CN" sz="1710" i="1" dirty="0">
                                <a:latin typeface="Cambria Math"/>
                              </a:rPr>
                              <m:t>,</m:t>
                            </m:r>
                            <m:r>
                              <a:rPr lang="en-US" altLang="zh-CN" sz="1710" b="1" i="1" dirty="0">
                                <a:latin typeface="Cambria Math"/>
                              </a:rPr>
                              <m:t>𝟐</m:t>
                            </m:r>
                            <m:r>
                              <a:rPr lang="en-US" altLang="zh-CN" sz="1710" i="1" dirty="0">
                                <a:latin typeface="Cambria Math"/>
                              </a:rPr>
                              <m:t>,</m:t>
                            </m:r>
                            <m:r>
                              <a:rPr lang="en-US" altLang="zh-CN" sz="1710" i="1" dirty="0">
                                <a:latin typeface="Cambria Math"/>
                              </a:rPr>
                              <m:t>𝟎</m:t>
                            </m:r>
                            <m:r>
                              <a:rPr lang="en-US" altLang="zh-CN" sz="1710" i="1" dirty="0">
                                <a:latin typeface="Cambria Math"/>
                              </a:rPr>
                              <m:t>,</m:t>
                            </m:r>
                            <m:r>
                              <a:rPr lang="en-US" altLang="zh-CN" sz="1710" b="1" i="1" dirty="0">
                                <a:latin typeface="Cambria Math"/>
                              </a:rPr>
                              <m:t>𝟎</m:t>
                            </m:r>
                          </m:e>
                        </m:d>
                      </m:e>
                      <m:sup>
                        <m:r>
                          <a:rPr lang="en-US" altLang="zh-CN" sz="1710" i="1" dirty="0">
                            <a:latin typeface="Cambria Math"/>
                          </a:rPr>
                          <m:t>𝑻</m:t>
                        </m:r>
                      </m:sup>
                    </m:sSup>
                    <m:r>
                      <a:rPr lang="en-US" altLang="zh-CN" sz="1710" b="1" i="1" dirty="0">
                        <a:latin typeface="Cambria Math"/>
                      </a:rPr>
                      <m:t>,</m:t>
                    </m:r>
                    <m:r>
                      <a:rPr lang="en-US" altLang="zh-CN" sz="1710" b="1" i="1" dirty="0">
                        <a:latin typeface="Cambria Math"/>
                      </a:rPr>
                      <m:t>𝒛</m:t>
                    </m:r>
                    <m:r>
                      <a:rPr lang="en-US" altLang="zh-CN" sz="1710" b="1" i="1" dirty="0">
                        <a:latin typeface="Cambria Math"/>
                      </a:rPr>
                      <m:t>=</m:t>
                    </m:r>
                    <m:r>
                      <a:rPr lang="en-US" altLang="zh-CN" sz="1710" b="1" i="1" dirty="0">
                        <a:latin typeface="Cambria Math"/>
                      </a:rPr>
                      <m:t>𝟏𝟐</m:t>
                    </m:r>
                  </m:oMath>
                </a14:m>
                <a:endParaRPr lang="en-US" altLang="zh-CN" sz="1710" dirty="0"/>
              </a:p>
              <a:p>
                <a:r>
                  <a:rPr lang="zh-CN" altLang="en-US" sz="1710" dirty="0"/>
                  <a:t>选</a:t>
                </a:r>
                <a14:m>
                  <m:oMath xmlns:m="http://schemas.openxmlformats.org/officeDocument/2006/math">
                    <m:r>
                      <a:rPr lang="en-US" altLang="zh-CN" sz="1710" i="1" dirty="0">
                        <a:latin typeface="Cambria Math"/>
                      </a:rPr>
                      <m:t>𝑩</m:t>
                    </m:r>
                    <m:r>
                      <a:rPr lang="en-US" altLang="zh-CN" sz="1710" i="1" dirty="0">
                        <a:latin typeface="Cambria Math"/>
                      </a:rPr>
                      <m:t>=</m:t>
                    </m:r>
                    <m:d>
                      <m:dPr>
                        <m:ctrlPr>
                          <a:rPr lang="en-US" altLang="zh-CN" sz="1710" i="1" dirty="0">
                            <a:latin typeface="Cambria Math" panose="02040503050406030204" pitchFamily="18" charset="0"/>
                          </a:rPr>
                        </m:ctrlPr>
                      </m:dPr>
                      <m:e>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b="1" i="1" dirty="0">
                                <a:latin typeface="Cambria Math"/>
                              </a:rPr>
                              <m:t>𝟐</m:t>
                            </m:r>
                          </m:sub>
                        </m:sSub>
                        <m:r>
                          <a:rPr lang="en-US" altLang="zh-CN" sz="1710" i="1" dirty="0">
                            <a:latin typeface="Cambria Math"/>
                          </a:rPr>
                          <m:t> </m:t>
                        </m:r>
                        <m:sSub>
                          <m:sSubPr>
                            <m:ctrlPr>
                              <a:rPr lang="en-US" altLang="zh-CN" sz="1710" i="1" dirty="0">
                                <a:latin typeface="Cambria Math" panose="02040503050406030204" pitchFamily="18" charset="0"/>
                              </a:rPr>
                            </m:ctrlPr>
                          </m:sSubPr>
                          <m:e>
                            <m:r>
                              <a:rPr lang="en-US" altLang="zh-CN" sz="1710" i="1" dirty="0">
                                <a:latin typeface="Cambria Math"/>
                              </a:rPr>
                              <m:t>𝒑</m:t>
                            </m:r>
                          </m:e>
                          <m:sub>
                            <m:r>
                              <a:rPr lang="en-US" altLang="zh-CN" sz="1710" b="1" i="1" dirty="0">
                                <a:latin typeface="Cambria Math"/>
                              </a:rPr>
                              <m:t>𝟑</m:t>
                            </m:r>
                          </m:sub>
                        </m:sSub>
                      </m:e>
                    </m:d>
                    <m:r>
                      <a:rPr lang="en-US" altLang="zh-CN" sz="1710" i="1" dirty="0">
                        <a:latin typeface="Cambria Math"/>
                      </a:rPr>
                      <m:t>⇒</m:t>
                    </m:r>
                    <m:sSup>
                      <m:sSupPr>
                        <m:ctrlPr>
                          <a:rPr lang="en-US" altLang="zh-CN" sz="1710" i="1" dirty="0">
                            <a:latin typeface="Cambria Math" panose="02040503050406030204" pitchFamily="18" charset="0"/>
                          </a:rPr>
                        </m:ctrlPr>
                      </m:sSupPr>
                      <m:e>
                        <m:r>
                          <a:rPr lang="en-US" altLang="zh-CN" sz="1710" i="1" dirty="0">
                            <a:latin typeface="Cambria Math"/>
                          </a:rPr>
                          <m:t>𝒙</m:t>
                        </m:r>
                      </m:e>
                      <m:sup>
                        <m:r>
                          <a:rPr lang="en-US" altLang="zh-CN" sz="1710" i="1" dirty="0">
                            <a:latin typeface="Cambria Math"/>
                          </a:rPr>
                          <m:t>(</m:t>
                        </m:r>
                        <m:r>
                          <a:rPr lang="en-US" altLang="zh-CN" sz="1710" b="1" i="1" dirty="0">
                            <a:latin typeface="Cambria Math"/>
                          </a:rPr>
                          <m:t>𝟑</m:t>
                        </m:r>
                        <m:r>
                          <a:rPr lang="en-US" altLang="zh-CN" sz="1710" i="1" dirty="0">
                            <a:latin typeface="Cambria Math"/>
                          </a:rPr>
                          <m:t>)</m:t>
                        </m:r>
                      </m:sup>
                    </m:sSup>
                    <m:r>
                      <a:rPr lang="en-US" altLang="zh-CN" sz="1710" i="1" dirty="0">
                        <a:latin typeface="Cambria Math"/>
                      </a:rPr>
                      <m:t>=</m:t>
                    </m:r>
                    <m:d>
                      <m:dPr>
                        <m:ctrlPr>
                          <a:rPr lang="en-US" altLang="zh-CN" sz="1710" i="1" dirty="0">
                            <a:latin typeface="Cambria Math" panose="02040503050406030204" pitchFamily="18" charset="0"/>
                          </a:rPr>
                        </m:ctrlPr>
                      </m:dPr>
                      <m:e>
                        <m:f>
                          <m:fPr>
                            <m:type m:val="noBar"/>
                            <m:ctrlPr>
                              <a:rPr lang="en-US" altLang="zh-CN" sz="1710" i="1" dirty="0">
                                <a:latin typeface="Cambria Math" panose="02040503050406030204" pitchFamily="18" charset="0"/>
                              </a:rPr>
                            </m:ctrlPr>
                          </m:fPr>
                          <m:num>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𝑵</m:t>
                                </m:r>
                              </m:sub>
                              <m:sup>
                                <m:r>
                                  <a:rPr lang="en-US" altLang="zh-CN" sz="1710" i="1" dirty="0">
                                    <a:latin typeface="Cambria Math"/>
                                  </a:rPr>
                                  <m:t>(</m:t>
                                </m:r>
                                <m:r>
                                  <a:rPr lang="en-US" altLang="zh-CN" sz="1710" b="1" i="1" dirty="0">
                                    <a:latin typeface="Cambria Math"/>
                                  </a:rPr>
                                  <m:t>𝟑</m:t>
                                </m:r>
                                <m:r>
                                  <a:rPr lang="en-US" altLang="zh-CN" sz="1710" i="1" dirty="0">
                                    <a:latin typeface="Cambria Math"/>
                                  </a:rPr>
                                  <m:t>)</m:t>
                                </m:r>
                              </m:sup>
                            </m:sSubSup>
                          </m:num>
                          <m:den>
                            <m:sSubSup>
                              <m:sSubSupPr>
                                <m:ctrlPr>
                                  <a:rPr lang="en-US" altLang="zh-CN" sz="1710" i="1" dirty="0">
                                    <a:latin typeface="Cambria Math" panose="02040503050406030204" pitchFamily="18" charset="0"/>
                                  </a:rPr>
                                </m:ctrlPr>
                              </m:sSubSupPr>
                              <m:e>
                                <m:r>
                                  <a:rPr lang="en-US" altLang="zh-CN" sz="1710" i="1" dirty="0">
                                    <a:latin typeface="Cambria Math"/>
                                  </a:rPr>
                                  <m:t>𝒙</m:t>
                                </m:r>
                              </m:e>
                              <m:sub>
                                <m:r>
                                  <a:rPr lang="en-US" altLang="zh-CN" sz="1710" i="1" dirty="0">
                                    <a:latin typeface="Cambria Math"/>
                                  </a:rPr>
                                  <m:t>𝑩</m:t>
                                </m:r>
                              </m:sub>
                              <m:sup>
                                <m:d>
                                  <m:dPr>
                                    <m:ctrlPr>
                                      <a:rPr lang="en-US" altLang="zh-CN" sz="1710" i="1" dirty="0">
                                        <a:latin typeface="Cambria Math" panose="02040503050406030204" pitchFamily="18" charset="0"/>
                                      </a:rPr>
                                    </m:ctrlPr>
                                  </m:dPr>
                                  <m:e>
                                    <m:r>
                                      <a:rPr lang="en-US" altLang="zh-CN" sz="1710" b="1" i="1" dirty="0">
                                        <a:latin typeface="Cambria Math"/>
                                      </a:rPr>
                                      <m:t>𝟑</m:t>
                                    </m:r>
                                  </m:e>
                                </m:d>
                              </m:sup>
                            </m:sSubSup>
                          </m:den>
                        </m:f>
                      </m:e>
                    </m:d>
                    <m:r>
                      <a:rPr lang="en-US" altLang="zh-CN" sz="1710" i="1" dirty="0">
                        <a:latin typeface="Cambria Math"/>
                      </a:rPr>
                      <m:t>=</m:t>
                    </m:r>
                    <m:sSup>
                      <m:sSupPr>
                        <m:ctrlPr>
                          <a:rPr lang="en-US" altLang="zh-CN" sz="1710" i="1" dirty="0">
                            <a:latin typeface="Cambria Math" panose="02040503050406030204" pitchFamily="18" charset="0"/>
                          </a:rPr>
                        </m:ctrlPr>
                      </m:sSupPr>
                      <m:e>
                        <m:d>
                          <m:dPr>
                            <m:ctrlPr>
                              <a:rPr lang="en-US" altLang="zh-CN" sz="1710" i="1" dirty="0">
                                <a:latin typeface="Cambria Math" panose="02040503050406030204" pitchFamily="18" charset="0"/>
                              </a:rPr>
                            </m:ctrlPr>
                          </m:dPr>
                          <m:e>
                            <m:r>
                              <a:rPr lang="en-US" altLang="zh-CN" sz="1710" b="1" i="1" dirty="0">
                                <a:latin typeface="Cambria Math"/>
                              </a:rPr>
                              <m:t>𝟎</m:t>
                            </m:r>
                            <m:r>
                              <a:rPr lang="en-US" altLang="zh-CN" sz="1710" i="1" dirty="0">
                                <a:latin typeface="Cambria Math"/>
                              </a:rPr>
                              <m:t>,</m:t>
                            </m:r>
                            <m:r>
                              <a:rPr lang="en-US" altLang="zh-CN" sz="1710" i="1" dirty="0">
                                <a:latin typeface="Cambria Math"/>
                              </a:rPr>
                              <m:t>𝟐</m:t>
                            </m:r>
                            <m:r>
                              <a:rPr lang="en-US" altLang="zh-CN" sz="1710" i="1" dirty="0">
                                <a:latin typeface="Cambria Math"/>
                              </a:rPr>
                              <m:t>,</m:t>
                            </m:r>
                            <m:r>
                              <a:rPr lang="en-US" altLang="zh-CN" sz="1710" b="1" i="1" dirty="0">
                                <a:latin typeface="Cambria Math"/>
                              </a:rPr>
                              <m:t>𝟒</m:t>
                            </m:r>
                            <m:r>
                              <a:rPr lang="en-US" altLang="zh-CN" sz="1710" i="1" dirty="0">
                                <a:latin typeface="Cambria Math"/>
                              </a:rPr>
                              <m:t>,</m:t>
                            </m:r>
                            <m:r>
                              <a:rPr lang="en-US" altLang="zh-CN" sz="1710" i="1" dirty="0">
                                <a:latin typeface="Cambria Math"/>
                              </a:rPr>
                              <m:t>𝟎</m:t>
                            </m:r>
                          </m:e>
                        </m:d>
                      </m:e>
                      <m:sup>
                        <m:r>
                          <a:rPr lang="en-US" altLang="zh-CN" sz="1710" i="1" dirty="0">
                            <a:latin typeface="Cambria Math"/>
                          </a:rPr>
                          <m:t>𝑻</m:t>
                        </m:r>
                      </m:sup>
                    </m:sSup>
                    <m:r>
                      <a:rPr lang="en-US" altLang="zh-CN" sz="1710" b="1" i="1" dirty="0">
                        <a:latin typeface="Cambria Math"/>
                      </a:rPr>
                      <m:t>,</m:t>
                    </m:r>
                    <m:r>
                      <a:rPr lang="en-US" altLang="zh-CN" sz="1710" b="1" i="1" dirty="0">
                        <a:latin typeface="Cambria Math"/>
                      </a:rPr>
                      <m:t>𝒛</m:t>
                    </m:r>
                    <m:r>
                      <a:rPr lang="en-US" altLang="zh-CN" sz="1710" b="1" i="1" dirty="0">
                        <a:latin typeface="Cambria Math"/>
                      </a:rPr>
                      <m:t>=</m:t>
                    </m:r>
                    <m:r>
                      <a:rPr lang="en-US" altLang="zh-CN" sz="1710" b="1" i="1" dirty="0">
                        <a:latin typeface="Cambria Math"/>
                      </a:rPr>
                      <m:t>𝟖</m:t>
                    </m:r>
                  </m:oMath>
                </a14:m>
                <a:endParaRPr lang="en-US" altLang="zh-CN" sz="1710" dirty="0"/>
              </a:p>
              <a:p>
                <a:r>
                  <a:rPr lang="zh-CN" altLang="en-US" sz="1710" dirty="0">
                    <a:solidFill>
                      <a:srgbClr val="FF0000"/>
                    </a:solidFill>
                  </a:rPr>
                  <a:t>选</a:t>
                </a:r>
                <a14:m>
                  <m:oMath xmlns:m="http://schemas.openxmlformats.org/officeDocument/2006/math">
                    <m:r>
                      <a:rPr lang="en-US" altLang="zh-CN" sz="1710" i="1" dirty="0">
                        <a:solidFill>
                          <a:srgbClr val="FF0000"/>
                        </a:solidFill>
                        <a:latin typeface="Cambria Math"/>
                      </a:rPr>
                      <m:t>𝑩</m:t>
                    </m:r>
                    <m:r>
                      <a:rPr lang="en-US" altLang="zh-CN" sz="1710" i="1" dirty="0">
                        <a:solidFill>
                          <a:srgbClr val="FF0000"/>
                        </a:solidFill>
                        <a:latin typeface="Cambria Math"/>
                      </a:rPr>
                      <m:t>=</m:t>
                    </m:r>
                    <m:d>
                      <m:dPr>
                        <m:ctrlPr>
                          <a:rPr lang="en-US" altLang="zh-CN" sz="1710" i="1" dirty="0">
                            <a:solidFill>
                              <a:srgbClr val="FF0000"/>
                            </a:solidFill>
                            <a:latin typeface="Cambria Math" panose="02040503050406030204" pitchFamily="18" charset="0"/>
                          </a:rPr>
                        </m:ctrlPr>
                      </m:dPr>
                      <m:e>
                        <m:sSub>
                          <m:sSubPr>
                            <m:ctrlPr>
                              <a:rPr lang="en-US" altLang="zh-CN" sz="1710" i="1" dirty="0">
                                <a:solidFill>
                                  <a:srgbClr val="FF0000"/>
                                </a:solidFill>
                                <a:latin typeface="Cambria Math" panose="02040503050406030204" pitchFamily="18" charset="0"/>
                              </a:rPr>
                            </m:ctrlPr>
                          </m:sSubPr>
                          <m:e>
                            <m:r>
                              <a:rPr lang="en-US" altLang="zh-CN" sz="1710" i="1" dirty="0">
                                <a:solidFill>
                                  <a:srgbClr val="FF0000"/>
                                </a:solidFill>
                                <a:latin typeface="Cambria Math"/>
                              </a:rPr>
                              <m:t>𝒑</m:t>
                            </m:r>
                          </m:e>
                          <m:sub>
                            <m:r>
                              <a:rPr lang="en-US" altLang="zh-CN" sz="1710" i="1" dirty="0">
                                <a:solidFill>
                                  <a:srgbClr val="FF0000"/>
                                </a:solidFill>
                                <a:latin typeface="Cambria Math"/>
                              </a:rPr>
                              <m:t>𝟐</m:t>
                            </m:r>
                          </m:sub>
                        </m:sSub>
                        <m:r>
                          <a:rPr lang="en-US" altLang="zh-CN" sz="1710" i="1" dirty="0">
                            <a:solidFill>
                              <a:srgbClr val="FF0000"/>
                            </a:solidFill>
                            <a:latin typeface="Cambria Math"/>
                          </a:rPr>
                          <m:t> </m:t>
                        </m:r>
                        <m:sSub>
                          <m:sSubPr>
                            <m:ctrlPr>
                              <a:rPr lang="en-US" altLang="zh-CN" sz="1710" i="1" dirty="0">
                                <a:solidFill>
                                  <a:srgbClr val="FF0000"/>
                                </a:solidFill>
                                <a:latin typeface="Cambria Math" panose="02040503050406030204" pitchFamily="18" charset="0"/>
                              </a:rPr>
                            </m:ctrlPr>
                          </m:sSubPr>
                          <m:e>
                            <m:r>
                              <a:rPr lang="en-US" altLang="zh-CN" sz="1710" i="1" dirty="0">
                                <a:solidFill>
                                  <a:srgbClr val="FF0000"/>
                                </a:solidFill>
                                <a:latin typeface="Cambria Math"/>
                              </a:rPr>
                              <m:t>𝒑</m:t>
                            </m:r>
                          </m:e>
                          <m:sub>
                            <m:r>
                              <a:rPr lang="en-US" altLang="zh-CN" sz="1710" b="1" i="1" dirty="0">
                                <a:solidFill>
                                  <a:srgbClr val="FF0000"/>
                                </a:solidFill>
                                <a:latin typeface="Cambria Math"/>
                              </a:rPr>
                              <m:t>𝟒</m:t>
                            </m:r>
                          </m:sub>
                        </m:sSub>
                      </m:e>
                    </m:d>
                    <m:r>
                      <a:rPr lang="en-US" altLang="zh-CN" sz="1710" i="1" dirty="0">
                        <a:solidFill>
                          <a:srgbClr val="FF0000"/>
                        </a:solidFill>
                        <a:latin typeface="Cambria Math"/>
                      </a:rPr>
                      <m:t>⇒</m:t>
                    </m:r>
                    <m:sSup>
                      <m:sSupPr>
                        <m:ctrlPr>
                          <a:rPr lang="en-US" altLang="zh-CN" sz="1710" i="1" dirty="0">
                            <a:solidFill>
                              <a:srgbClr val="FF0000"/>
                            </a:solidFill>
                            <a:latin typeface="Cambria Math" panose="02040503050406030204" pitchFamily="18" charset="0"/>
                          </a:rPr>
                        </m:ctrlPr>
                      </m:sSupPr>
                      <m:e>
                        <m:r>
                          <a:rPr lang="en-US" altLang="zh-CN" sz="1710" i="1" dirty="0">
                            <a:solidFill>
                              <a:srgbClr val="FF0000"/>
                            </a:solidFill>
                            <a:latin typeface="Cambria Math"/>
                          </a:rPr>
                          <m:t>𝒙</m:t>
                        </m:r>
                      </m:e>
                      <m:sup>
                        <m:r>
                          <a:rPr lang="en-US" altLang="zh-CN" sz="1710" i="1" dirty="0">
                            <a:solidFill>
                              <a:srgbClr val="FF0000"/>
                            </a:solidFill>
                            <a:latin typeface="Cambria Math"/>
                          </a:rPr>
                          <m:t>(</m:t>
                        </m:r>
                        <m:r>
                          <a:rPr lang="en-US" altLang="zh-CN" sz="1710" b="1" i="1" dirty="0">
                            <a:solidFill>
                              <a:srgbClr val="FF0000"/>
                            </a:solidFill>
                            <a:latin typeface="Cambria Math"/>
                          </a:rPr>
                          <m:t>𝟒</m:t>
                        </m:r>
                        <m:r>
                          <a:rPr lang="en-US" altLang="zh-CN" sz="1710" i="1" dirty="0">
                            <a:solidFill>
                              <a:srgbClr val="FF0000"/>
                            </a:solidFill>
                            <a:latin typeface="Cambria Math"/>
                          </a:rPr>
                          <m:t>)</m:t>
                        </m:r>
                      </m:sup>
                    </m:sSup>
                    <m:r>
                      <a:rPr lang="en-US" altLang="zh-CN" sz="1710" i="1" dirty="0">
                        <a:solidFill>
                          <a:srgbClr val="FF0000"/>
                        </a:solidFill>
                        <a:latin typeface="Cambria Math"/>
                      </a:rPr>
                      <m:t>=</m:t>
                    </m:r>
                    <m:d>
                      <m:dPr>
                        <m:ctrlPr>
                          <a:rPr lang="en-US" altLang="zh-CN" sz="1710" i="1" dirty="0">
                            <a:solidFill>
                              <a:srgbClr val="FF0000"/>
                            </a:solidFill>
                            <a:latin typeface="Cambria Math" panose="02040503050406030204" pitchFamily="18" charset="0"/>
                          </a:rPr>
                        </m:ctrlPr>
                      </m:dPr>
                      <m:e>
                        <m:f>
                          <m:fPr>
                            <m:type m:val="noBar"/>
                            <m:ctrlPr>
                              <a:rPr lang="en-US" altLang="zh-CN" sz="1710" i="1" dirty="0">
                                <a:solidFill>
                                  <a:srgbClr val="FF0000"/>
                                </a:solidFill>
                                <a:latin typeface="Cambria Math" panose="02040503050406030204" pitchFamily="18" charset="0"/>
                              </a:rPr>
                            </m:ctrlPr>
                          </m:fPr>
                          <m:num>
                            <m:sSubSup>
                              <m:sSubSupPr>
                                <m:ctrlPr>
                                  <a:rPr lang="en-US" altLang="zh-CN" sz="1710" i="1" dirty="0">
                                    <a:solidFill>
                                      <a:srgbClr val="FF0000"/>
                                    </a:solidFill>
                                    <a:latin typeface="Cambria Math" panose="02040503050406030204" pitchFamily="18" charset="0"/>
                                  </a:rPr>
                                </m:ctrlPr>
                              </m:sSubSupPr>
                              <m:e>
                                <m:r>
                                  <a:rPr lang="en-US" altLang="zh-CN" sz="1710" i="1" dirty="0">
                                    <a:solidFill>
                                      <a:srgbClr val="FF0000"/>
                                    </a:solidFill>
                                    <a:latin typeface="Cambria Math"/>
                                  </a:rPr>
                                  <m:t>𝒙</m:t>
                                </m:r>
                              </m:e>
                              <m:sub>
                                <m:r>
                                  <a:rPr lang="en-US" altLang="zh-CN" sz="1710" i="1" dirty="0">
                                    <a:solidFill>
                                      <a:srgbClr val="FF0000"/>
                                    </a:solidFill>
                                    <a:latin typeface="Cambria Math"/>
                                  </a:rPr>
                                  <m:t>𝑵</m:t>
                                </m:r>
                              </m:sub>
                              <m:sup>
                                <m:r>
                                  <a:rPr lang="en-US" altLang="zh-CN" sz="1710" i="1" dirty="0">
                                    <a:solidFill>
                                      <a:srgbClr val="FF0000"/>
                                    </a:solidFill>
                                    <a:latin typeface="Cambria Math"/>
                                  </a:rPr>
                                  <m:t>(</m:t>
                                </m:r>
                                <m:r>
                                  <a:rPr lang="en-US" altLang="zh-CN" sz="1710" b="1" i="1" dirty="0">
                                    <a:solidFill>
                                      <a:srgbClr val="FF0000"/>
                                    </a:solidFill>
                                    <a:latin typeface="Cambria Math"/>
                                  </a:rPr>
                                  <m:t>𝟒</m:t>
                                </m:r>
                                <m:r>
                                  <a:rPr lang="en-US" altLang="zh-CN" sz="1710" i="1" dirty="0">
                                    <a:solidFill>
                                      <a:srgbClr val="FF0000"/>
                                    </a:solidFill>
                                    <a:latin typeface="Cambria Math"/>
                                  </a:rPr>
                                  <m:t>)</m:t>
                                </m:r>
                              </m:sup>
                            </m:sSubSup>
                          </m:num>
                          <m:den>
                            <m:sSubSup>
                              <m:sSubSupPr>
                                <m:ctrlPr>
                                  <a:rPr lang="en-US" altLang="zh-CN" sz="1710" i="1" dirty="0">
                                    <a:solidFill>
                                      <a:srgbClr val="FF0000"/>
                                    </a:solidFill>
                                    <a:latin typeface="Cambria Math" panose="02040503050406030204" pitchFamily="18" charset="0"/>
                                  </a:rPr>
                                </m:ctrlPr>
                              </m:sSubSupPr>
                              <m:e>
                                <m:r>
                                  <a:rPr lang="en-US" altLang="zh-CN" sz="1710" i="1" dirty="0">
                                    <a:solidFill>
                                      <a:srgbClr val="FF0000"/>
                                    </a:solidFill>
                                    <a:latin typeface="Cambria Math"/>
                                  </a:rPr>
                                  <m:t>𝒙</m:t>
                                </m:r>
                              </m:e>
                              <m:sub>
                                <m:r>
                                  <a:rPr lang="en-US" altLang="zh-CN" sz="1710" i="1" dirty="0">
                                    <a:solidFill>
                                      <a:srgbClr val="FF0000"/>
                                    </a:solidFill>
                                    <a:latin typeface="Cambria Math"/>
                                  </a:rPr>
                                  <m:t>𝑩</m:t>
                                </m:r>
                              </m:sub>
                              <m:sup>
                                <m:d>
                                  <m:dPr>
                                    <m:ctrlPr>
                                      <a:rPr lang="en-US" altLang="zh-CN" sz="1710" i="1" dirty="0">
                                        <a:solidFill>
                                          <a:srgbClr val="FF0000"/>
                                        </a:solidFill>
                                        <a:latin typeface="Cambria Math" panose="02040503050406030204" pitchFamily="18" charset="0"/>
                                      </a:rPr>
                                    </m:ctrlPr>
                                  </m:dPr>
                                  <m:e>
                                    <m:r>
                                      <a:rPr lang="en-US" altLang="zh-CN" sz="1710" b="1" i="1" dirty="0">
                                        <a:solidFill>
                                          <a:srgbClr val="FF0000"/>
                                        </a:solidFill>
                                        <a:latin typeface="Cambria Math"/>
                                      </a:rPr>
                                      <m:t>𝟒</m:t>
                                    </m:r>
                                  </m:e>
                                </m:d>
                              </m:sup>
                            </m:sSubSup>
                          </m:den>
                        </m:f>
                      </m:e>
                    </m:d>
                    <m:r>
                      <a:rPr lang="en-US" altLang="zh-CN" sz="1710" i="1" dirty="0">
                        <a:solidFill>
                          <a:srgbClr val="FF0000"/>
                        </a:solidFill>
                        <a:latin typeface="Cambria Math"/>
                      </a:rPr>
                      <m:t>=</m:t>
                    </m:r>
                    <m:sSup>
                      <m:sSupPr>
                        <m:ctrlPr>
                          <a:rPr lang="en-US" altLang="zh-CN" sz="1710" i="1" dirty="0">
                            <a:solidFill>
                              <a:srgbClr val="FF0000"/>
                            </a:solidFill>
                            <a:latin typeface="Cambria Math" panose="02040503050406030204" pitchFamily="18" charset="0"/>
                          </a:rPr>
                        </m:ctrlPr>
                      </m:sSupPr>
                      <m:e>
                        <m:d>
                          <m:dPr>
                            <m:ctrlPr>
                              <a:rPr lang="en-US" altLang="zh-CN" sz="1710" i="1" dirty="0">
                                <a:solidFill>
                                  <a:srgbClr val="FF0000"/>
                                </a:solidFill>
                                <a:latin typeface="Cambria Math" panose="02040503050406030204" pitchFamily="18" charset="0"/>
                              </a:rPr>
                            </m:ctrlPr>
                          </m:dPr>
                          <m:e>
                            <m:r>
                              <a:rPr lang="en-US" altLang="zh-CN" sz="1710" i="1" dirty="0">
                                <a:solidFill>
                                  <a:srgbClr val="FF0000"/>
                                </a:solidFill>
                                <a:latin typeface="Cambria Math"/>
                              </a:rPr>
                              <m:t>𝟎</m:t>
                            </m:r>
                            <m:r>
                              <a:rPr lang="en-US" altLang="zh-CN" sz="1710" i="1" dirty="0">
                                <a:solidFill>
                                  <a:srgbClr val="FF0000"/>
                                </a:solidFill>
                                <a:latin typeface="Cambria Math"/>
                              </a:rPr>
                              <m:t>,</m:t>
                            </m:r>
                            <m:r>
                              <a:rPr lang="en-US" altLang="zh-CN" sz="1710" b="1" i="1" dirty="0">
                                <a:solidFill>
                                  <a:srgbClr val="FF0000"/>
                                </a:solidFill>
                                <a:latin typeface="Cambria Math"/>
                              </a:rPr>
                              <m:t>𝟒</m:t>
                            </m:r>
                            <m:r>
                              <a:rPr lang="en-US" altLang="zh-CN" sz="1710" i="1" dirty="0">
                                <a:solidFill>
                                  <a:srgbClr val="FF0000"/>
                                </a:solidFill>
                                <a:latin typeface="Cambria Math"/>
                              </a:rPr>
                              <m:t>,</m:t>
                            </m:r>
                            <m:r>
                              <a:rPr lang="en-US" altLang="zh-CN" sz="1710" b="1" i="1" dirty="0">
                                <a:solidFill>
                                  <a:srgbClr val="FF0000"/>
                                </a:solidFill>
                                <a:latin typeface="Cambria Math"/>
                              </a:rPr>
                              <m:t>𝟎</m:t>
                            </m:r>
                            <m:r>
                              <a:rPr lang="en-US" altLang="zh-CN" sz="1710" i="1" dirty="0">
                                <a:solidFill>
                                  <a:srgbClr val="FF0000"/>
                                </a:solidFill>
                                <a:latin typeface="Cambria Math"/>
                              </a:rPr>
                              <m:t>,</m:t>
                            </m:r>
                            <m:r>
                              <a:rPr lang="en-US" altLang="zh-CN" sz="1710" b="1" i="1" dirty="0">
                                <a:solidFill>
                                  <a:srgbClr val="FF0000"/>
                                </a:solidFill>
                                <a:latin typeface="Cambria Math"/>
                              </a:rPr>
                              <m:t>−</m:t>
                            </m:r>
                            <m:r>
                              <a:rPr lang="en-US" altLang="zh-CN" sz="1710" b="1" i="1" dirty="0">
                                <a:solidFill>
                                  <a:srgbClr val="FF0000"/>
                                </a:solidFill>
                                <a:latin typeface="Cambria Math"/>
                              </a:rPr>
                              <m:t>𝟐</m:t>
                            </m:r>
                          </m:e>
                        </m:d>
                      </m:e>
                      <m:sup>
                        <m:r>
                          <a:rPr lang="en-US" altLang="zh-CN" sz="1710" i="1" dirty="0">
                            <a:solidFill>
                              <a:srgbClr val="FF0000"/>
                            </a:solidFill>
                            <a:latin typeface="Cambria Math"/>
                          </a:rPr>
                          <m:t>𝑻</m:t>
                        </m:r>
                      </m:sup>
                    </m:sSup>
                    <m:r>
                      <a:rPr lang="en-US" altLang="zh-CN" sz="1710" i="1" dirty="0">
                        <a:solidFill>
                          <a:srgbClr val="FF0000"/>
                        </a:solidFill>
                        <a:latin typeface="Cambria Math"/>
                      </a:rPr>
                      <m:t>,</m:t>
                    </m:r>
                    <m:r>
                      <a:rPr lang="en-US" altLang="zh-CN" sz="1710" i="1" dirty="0">
                        <a:solidFill>
                          <a:srgbClr val="FF0000"/>
                        </a:solidFill>
                        <a:latin typeface="Cambria Math"/>
                      </a:rPr>
                      <m:t>𝒛</m:t>
                    </m:r>
                    <m:r>
                      <a:rPr lang="en-US" altLang="zh-CN" sz="1710" i="1" dirty="0">
                        <a:solidFill>
                          <a:srgbClr val="FF0000"/>
                        </a:solidFill>
                        <a:latin typeface="Cambria Math"/>
                      </a:rPr>
                      <m:t>=</m:t>
                    </m:r>
                    <m:r>
                      <a:rPr lang="en-US" altLang="zh-CN" sz="1710" i="1" dirty="0">
                        <a:solidFill>
                          <a:srgbClr val="FF0000"/>
                        </a:solidFill>
                        <a:latin typeface="Cambria Math"/>
                      </a:rPr>
                      <m:t>𝟖</m:t>
                    </m:r>
                  </m:oMath>
                </a14:m>
                <a:endParaRPr lang="en-US" altLang="zh-CN" sz="1710" dirty="0">
                  <a:solidFill>
                    <a:srgbClr val="FF0000"/>
                  </a:solidFill>
                </a:endParaRPr>
              </a:p>
              <a:p>
                <a:r>
                  <a:rPr lang="zh-CN" altLang="en-US" sz="1710" dirty="0">
                    <a:solidFill>
                      <a:srgbClr val="FF0000"/>
                    </a:solidFill>
                  </a:rPr>
                  <a:t>单纯形法</a:t>
                </a:r>
                <a:r>
                  <a:rPr lang="en-US" altLang="zh-CN" sz="1710" dirty="0">
                    <a:solidFill>
                      <a:srgbClr val="FF0000"/>
                    </a:solidFill>
                  </a:rPr>
                  <a:t>:</a:t>
                </a:r>
                <a:r>
                  <a:rPr lang="zh-CN" altLang="en-US" sz="1710" dirty="0">
                    <a:solidFill>
                      <a:srgbClr val="FF0000"/>
                    </a:solidFill>
                  </a:rPr>
                  <a:t>从</a:t>
                </a:r>
                <a:r>
                  <a:rPr lang="en-US" altLang="zh-CN" sz="1710" dirty="0">
                    <a:solidFill>
                      <a:srgbClr val="FF0000"/>
                    </a:solidFill>
                  </a:rPr>
                  <a:t>A</a:t>
                </a:r>
                <a:r>
                  <a:rPr lang="zh-CN" altLang="en-US" sz="1710" dirty="0">
                    <a:solidFill>
                      <a:srgbClr val="FF0000"/>
                    </a:solidFill>
                  </a:rPr>
                  <a:t>点出发，此时用</a:t>
                </a:r>
                <a14:m>
                  <m:oMath xmlns:m="http://schemas.openxmlformats.org/officeDocument/2006/math">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𝑵</m:t>
                        </m:r>
                      </m:sub>
                    </m:sSub>
                  </m:oMath>
                </a14:m>
                <a:r>
                  <a:rPr lang="zh-CN" altLang="en-US" sz="1710" dirty="0">
                    <a:solidFill>
                      <a:srgbClr val="FF0000"/>
                    </a:solidFill>
                  </a:rPr>
                  <a:t>表示</a:t>
                </a:r>
                <a14:m>
                  <m:oMath xmlns:m="http://schemas.openxmlformats.org/officeDocument/2006/math">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𝑩</m:t>
                        </m:r>
                      </m:sub>
                    </m:sSub>
                    <m:r>
                      <a:rPr lang="en-US" altLang="zh-CN" sz="1710" b="1" i="1">
                        <a:solidFill>
                          <a:srgbClr val="FF0000"/>
                        </a:solidFill>
                        <a:latin typeface="Cambria Math"/>
                      </a:rPr>
                      <m:t>,</m:t>
                    </m:r>
                    <m:r>
                      <a:rPr lang="en-US" altLang="zh-CN" sz="1710" b="1" i="1">
                        <a:solidFill>
                          <a:srgbClr val="FF0000"/>
                        </a:solidFill>
                        <a:latin typeface="Cambria Math"/>
                      </a:rPr>
                      <m:t>𝒛</m:t>
                    </m:r>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𝑩</m:t>
                        </m:r>
                      </m:sub>
                    </m:sSub>
                    <m:r>
                      <a:rPr lang="en-US" altLang="zh-CN" sz="1710" b="1" i="1">
                        <a:solidFill>
                          <a:srgbClr val="FF0000"/>
                        </a:solidFill>
                        <a:latin typeface="Cambria Math"/>
                      </a:rPr>
                      <m:t>=</m:t>
                    </m:r>
                    <m:d>
                      <m:dPr>
                        <m:ctrlPr>
                          <a:rPr lang="en-US" altLang="zh-CN" sz="1710" b="1" i="1">
                            <a:solidFill>
                              <a:srgbClr val="FF0000"/>
                            </a:solidFill>
                            <a:latin typeface="Cambria Math" panose="02040503050406030204" pitchFamily="18" charset="0"/>
                          </a:rPr>
                        </m:ctrlPr>
                      </m:dPr>
                      <m:e>
                        <m:f>
                          <m:fPr>
                            <m:type m:val="noBar"/>
                            <m:ctrlPr>
                              <a:rPr lang="en-US" altLang="zh-CN" sz="1710" b="1" i="1">
                                <a:solidFill>
                                  <a:srgbClr val="FF0000"/>
                                </a:solidFill>
                                <a:latin typeface="Cambria Math" panose="02040503050406030204" pitchFamily="18" charset="0"/>
                              </a:rPr>
                            </m:ctrlPr>
                          </m:fPr>
                          <m:num>
                            <m:r>
                              <a:rPr lang="en-US" altLang="zh-CN" sz="1710" b="1" i="1">
                                <a:solidFill>
                                  <a:srgbClr val="FF0000"/>
                                </a:solidFill>
                                <a:latin typeface="Cambria Math"/>
                              </a:rPr>
                              <m:t>𝟖</m:t>
                            </m:r>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𝟏</m:t>
                                </m:r>
                              </m:sub>
                            </m:sSub>
                            <m:r>
                              <a:rPr lang="en-US" altLang="zh-CN" sz="1710" b="1" i="1">
                                <a:solidFill>
                                  <a:srgbClr val="FF0000"/>
                                </a:solidFill>
                                <a:latin typeface="Cambria Math"/>
                              </a:rPr>
                              <m:t>−</m:t>
                            </m:r>
                            <m:r>
                              <a:rPr lang="en-US" altLang="zh-CN" sz="1710" b="1" i="1">
                                <a:solidFill>
                                  <a:srgbClr val="FF0000"/>
                                </a:solidFill>
                                <a:latin typeface="Cambria Math"/>
                              </a:rPr>
                              <m:t>𝟐</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𝟐</m:t>
                                </m:r>
                              </m:sub>
                            </m:sSub>
                          </m:num>
                          <m:den>
                            <m:r>
                              <a:rPr lang="en-US" altLang="zh-CN" sz="1710" b="1" i="1">
                                <a:solidFill>
                                  <a:srgbClr val="FF0000"/>
                                </a:solidFill>
                                <a:latin typeface="Cambria Math"/>
                              </a:rPr>
                              <m:t>𝟐</m:t>
                            </m:r>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𝟐</m:t>
                                </m:r>
                              </m:sub>
                            </m:sSub>
                          </m:den>
                        </m:f>
                      </m:e>
                    </m:d>
                    <m:r>
                      <a:rPr lang="en-US" altLang="zh-CN" sz="1710" b="1" i="1">
                        <a:solidFill>
                          <a:srgbClr val="FF0000"/>
                        </a:solidFill>
                        <a:latin typeface="Cambria Math"/>
                      </a:rPr>
                      <m:t>,</m:t>
                    </m:r>
                    <m:r>
                      <a:rPr lang="en-US" altLang="zh-CN" sz="1710" b="1" i="1">
                        <a:solidFill>
                          <a:srgbClr val="FF0000"/>
                        </a:solidFill>
                        <a:latin typeface="Cambria Math"/>
                      </a:rPr>
                      <m:t>𝒛</m:t>
                    </m:r>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𝟏</m:t>
                        </m:r>
                      </m:sub>
                    </m:sSub>
                    <m:r>
                      <a:rPr lang="en-US" altLang="zh-CN" sz="1710" b="1" i="1">
                        <a:solidFill>
                          <a:srgbClr val="FF0000"/>
                        </a:solidFill>
                        <a:latin typeface="Cambria Math"/>
                      </a:rPr>
                      <m:t>+</m:t>
                    </m:r>
                    <m:r>
                      <a:rPr lang="en-US" altLang="zh-CN" sz="1710" b="1" i="1">
                        <a:solidFill>
                          <a:srgbClr val="FF0000"/>
                        </a:solidFill>
                        <a:latin typeface="Cambria Math"/>
                      </a:rPr>
                      <m:t>𝟒</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𝟐</m:t>
                        </m:r>
                      </m:sub>
                    </m:sSub>
                  </m:oMath>
                </a14:m>
                <a:r>
                  <a:rPr lang="en-US" altLang="zh-CN" sz="1710" dirty="0">
                    <a:solidFill>
                      <a:srgbClr val="FF0000"/>
                    </a:solidFill>
                  </a:rPr>
                  <a:t>,</a:t>
                </a:r>
                <a:r>
                  <a:rPr lang="zh-CN" altLang="en-US" sz="1710" dirty="0">
                    <a:solidFill>
                      <a:srgbClr val="FF0000"/>
                    </a:solidFill>
                  </a:rPr>
                  <a:t>因此</a:t>
                </a:r>
                <a14:m>
                  <m:oMath xmlns:m="http://schemas.openxmlformats.org/officeDocument/2006/math">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𝒙</m:t>
                        </m:r>
                      </m:e>
                      <m:sub>
                        <m:r>
                          <a:rPr lang="en-US" altLang="zh-CN" sz="1710" b="1" i="1">
                            <a:solidFill>
                              <a:srgbClr val="FF0000"/>
                            </a:solidFill>
                            <a:latin typeface="Cambria Math"/>
                          </a:rPr>
                          <m:t>𝟐</m:t>
                        </m:r>
                      </m:sub>
                    </m:sSub>
                  </m:oMath>
                </a14:m>
                <a:r>
                  <a:rPr lang="zh-CN" altLang="en-US" sz="1710" dirty="0">
                    <a:solidFill>
                      <a:srgbClr val="FF0000"/>
                    </a:solidFill>
                  </a:rPr>
                  <a:t>进基，由于</a:t>
                </a:r>
                <a14:m>
                  <m:oMath xmlns:m="http://schemas.openxmlformats.org/officeDocument/2006/math">
                    <m:func>
                      <m:funcPr>
                        <m:ctrlPr>
                          <a:rPr lang="en-US" altLang="zh-CN" sz="1710" i="1" dirty="0">
                            <a:solidFill>
                              <a:srgbClr val="FF0000"/>
                            </a:solidFill>
                            <a:latin typeface="Cambria Math" panose="02040503050406030204" pitchFamily="18" charset="0"/>
                          </a:rPr>
                        </m:ctrlPr>
                      </m:funcPr>
                      <m:fName>
                        <m:r>
                          <m:rPr>
                            <m:sty m:val="p"/>
                          </m:rPr>
                          <a:rPr lang="en-US" altLang="zh-CN" sz="1710" dirty="0">
                            <a:solidFill>
                              <a:srgbClr val="FF0000"/>
                            </a:solidFill>
                            <a:latin typeface="Cambria Math"/>
                          </a:rPr>
                          <m:t>min</m:t>
                        </m:r>
                      </m:fName>
                      <m:e>
                        <m:d>
                          <m:dPr>
                            <m:ctrlPr>
                              <a:rPr lang="en-US" altLang="zh-CN" sz="1710" i="1" dirty="0">
                                <a:solidFill>
                                  <a:srgbClr val="FF0000"/>
                                </a:solidFill>
                                <a:latin typeface="Cambria Math" panose="02040503050406030204" pitchFamily="18" charset="0"/>
                              </a:rPr>
                            </m:ctrlPr>
                          </m:dPr>
                          <m:e>
                            <m:f>
                              <m:fPr>
                                <m:ctrlPr>
                                  <a:rPr lang="en-US" altLang="zh-CN" sz="1710" i="1" dirty="0">
                                    <a:solidFill>
                                      <a:srgbClr val="FF0000"/>
                                    </a:solidFill>
                                    <a:latin typeface="Cambria Math" panose="02040503050406030204" pitchFamily="18" charset="0"/>
                                  </a:rPr>
                                </m:ctrlPr>
                              </m:fPr>
                              <m:num>
                                <m:r>
                                  <a:rPr lang="en-US" altLang="zh-CN" sz="1710" i="1" dirty="0">
                                    <a:solidFill>
                                      <a:srgbClr val="FF0000"/>
                                    </a:solidFill>
                                    <a:latin typeface="Cambria Math"/>
                                  </a:rPr>
                                  <m:t>8</m:t>
                                </m:r>
                              </m:num>
                              <m:den>
                                <m:r>
                                  <a:rPr lang="en-US" altLang="zh-CN" sz="1710" i="1" dirty="0">
                                    <a:solidFill>
                                      <a:srgbClr val="FF0000"/>
                                    </a:solidFill>
                                    <a:latin typeface="Cambria Math"/>
                                  </a:rPr>
                                  <m:t>2</m:t>
                                </m:r>
                              </m:den>
                            </m:f>
                            <m:r>
                              <a:rPr lang="en-US" altLang="zh-CN" sz="1710" i="1" dirty="0">
                                <a:solidFill>
                                  <a:srgbClr val="FF0000"/>
                                </a:solidFill>
                                <a:latin typeface="Cambria Math"/>
                              </a:rPr>
                              <m:t>,</m:t>
                            </m:r>
                            <m:f>
                              <m:fPr>
                                <m:ctrlPr>
                                  <a:rPr lang="en-US" altLang="zh-CN" sz="1710" i="1" dirty="0">
                                    <a:solidFill>
                                      <a:srgbClr val="FF0000"/>
                                    </a:solidFill>
                                    <a:latin typeface="Cambria Math" panose="02040503050406030204" pitchFamily="18" charset="0"/>
                                  </a:rPr>
                                </m:ctrlPr>
                              </m:fPr>
                              <m:num>
                                <m:r>
                                  <a:rPr lang="en-US" altLang="zh-CN" sz="1710" i="1" dirty="0">
                                    <a:solidFill>
                                      <a:srgbClr val="FF0000"/>
                                    </a:solidFill>
                                    <a:latin typeface="Cambria Math"/>
                                  </a:rPr>
                                  <m:t>2</m:t>
                                </m:r>
                              </m:num>
                              <m:den>
                                <m:r>
                                  <a:rPr lang="en-US" altLang="zh-CN" sz="1710" i="1" dirty="0">
                                    <a:solidFill>
                                      <a:srgbClr val="FF0000"/>
                                    </a:solidFill>
                                    <a:latin typeface="Cambria Math"/>
                                  </a:rPr>
                                  <m:t>1</m:t>
                                </m:r>
                              </m:den>
                            </m:f>
                          </m:e>
                        </m:d>
                        <m:r>
                          <a:rPr lang="en-US" altLang="zh-CN" sz="1710" b="1" i="1" dirty="0">
                            <a:solidFill>
                              <a:srgbClr val="FF0000"/>
                            </a:solidFill>
                            <a:latin typeface="Cambria Math"/>
                          </a:rPr>
                          <m:t>=</m:t>
                        </m:r>
                        <m:r>
                          <a:rPr lang="en-US" altLang="zh-CN" sz="1710" b="1" i="1" dirty="0">
                            <a:solidFill>
                              <a:srgbClr val="FF0000"/>
                            </a:solidFill>
                            <a:latin typeface="Cambria Math"/>
                          </a:rPr>
                          <m:t>𝟐</m:t>
                        </m:r>
                      </m:e>
                    </m:func>
                    <m:r>
                      <a:rPr lang="zh-CN" altLang="en-US" sz="1710" b="1" i="1" dirty="0">
                        <a:solidFill>
                          <a:srgbClr val="FF0000"/>
                        </a:solidFill>
                        <a:latin typeface="Cambria Math"/>
                      </a:rPr>
                      <m:t>，</m:t>
                    </m:r>
                    <m:r>
                      <a:rPr lang="zh-CN" altLang="en-US" sz="1710" i="1" dirty="0">
                        <a:solidFill>
                          <a:srgbClr val="FF0000"/>
                        </a:solidFill>
                        <a:latin typeface="Cambria Math"/>
                      </a:rPr>
                      <m:t>因此</m:t>
                    </m:r>
                    <m:sSub>
                      <m:sSubPr>
                        <m:ctrlPr>
                          <a:rPr lang="en-US" altLang="zh-CN" sz="1710" b="1" i="1" dirty="0">
                            <a:solidFill>
                              <a:srgbClr val="FF0000"/>
                            </a:solidFill>
                            <a:latin typeface="Cambria Math" panose="02040503050406030204" pitchFamily="18" charset="0"/>
                          </a:rPr>
                        </m:ctrlPr>
                      </m:sSubPr>
                      <m:e>
                        <m:r>
                          <a:rPr lang="en-US" altLang="zh-CN" sz="1710" b="1" i="1" dirty="0">
                            <a:solidFill>
                              <a:srgbClr val="FF0000"/>
                            </a:solidFill>
                            <a:latin typeface="Cambria Math"/>
                          </a:rPr>
                          <m:t>𝒙</m:t>
                        </m:r>
                      </m:e>
                      <m:sub>
                        <m:r>
                          <a:rPr lang="en-US" altLang="zh-CN" sz="1710" b="1" i="1" dirty="0">
                            <a:solidFill>
                              <a:srgbClr val="FF0000"/>
                            </a:solidFill>
                            <a:latin typeface="Cambria Math"/>
                          </a:rPr>
                          <m:t>𝟒</m:t>
                        </m:r>
                      </m:sub>
                    </m:sSub>
                  </m:oMath>
                </a14:m>
                <a:r>
                  <a:rPr lang="zh-CN" altLang="en-US" sz="1710" dirty="0">
                    <a:solidFill>
                      <a:srgbClr val="FF0000"/>
                    </a:solidFill>
                  </a:rPr>
                  <a:t>离基，因此当前基为</a:t>
                </a:r>
                <a14:m>
                  <m:oMath xmlns:m="http://schemas.openxmlformats.org/officeDocument/2006/math">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𝒑</m:t>
                        </m:r>
                      </m:e>
                      <m:sub>
                        <m:r>
                          <a:rPr lang="en-US" altLang="zh-CN" sz="1710" b="1" i="1">
                            <a:solidFill>
                              <a:srgbClr val="FF0000"/>
                            </a:solidFill>
                            <a:latin typeface="Cambria Math"/>
                          </a:rPr>
                          <m:t>𝟐</m:t>
                        </m:r>
                      </m:sub>
                    </m:sSub>
                    <m:r>
                      <a:rPr lang="en-US" altLang="zh-CN" sz="1710" b="1" i="1">
                        <a:solidFill>
                          <a:srgbClr val="FF0000"/>
                        </a:solidFill>
                        <a:latin typeface="Cambria Math"/>
                      </a:rPr>
                      <m:t>,</m:t>
                    </m:r>
                    <m:sSub>
                      <m:sSubPr>
                        <m:ctrlPr>
                          <a:rPr lang="en-US" altLang="zh-CN" sz="1710" b="1" i="1">
                            <a:solidFill>
                              <a:srgbClr val="FF0000"/>
                            </a:solidFill>
                            <a:latin typeface="Cambria Math" panose="02040503050406030204" pitchFamily="18" charset="0"/>
                          </a:rPr>
                        </m:ctrlPr>
                      </m:sSubPr>
                      <m:e>
                        <m:r>
                          <a:rPr lang="en-US" altLang="zh-CN" sz="1710" b="1" i="1">
                            <a:solidFill>
                              <a:srgbClr val="FF0000"/>
                            </a:solidFill>
                            <a:latin typeface="Cambria Math"/>
                          </a:rPr>
                          <m:t>𝒑</m:t>
                        </m:r>
                      </m:e>
                      <m:sub>
                        <m:r>
                          <a:rPr lang="en-US" altLang="zh-CN" sz="1710" b="1" i="1">
                            <a:solidFill>
                              <a:srgbClr val="FF0000"/>
                            </a:solidFill>
                            <a:latin typeface="Cambria Math"/>
                          </a:rPr>
                          <m:t>𝟑</m:t>
                        </m:r>
                      </m:sub>
                    </m:sSub>
                    <m:r>
                      <a:rPr lang="en-US" altLang="zh-CN" sz="1710" b="1" i="1">
                        <a:solidFill>
                          <a:srgbClr val="FF0000"/>
                        </a:solidFill>
                        <a:latin typeface="Cambria Math"/>
                      </a:rPr>
                      <m:t>)</m:t>
                    </m:r>
                  </m:oMath>
                </a14:m>
                <a:r>
                  <a:rPr lang="en-US" altLang="zh-CN" sz="1710" dirty="0">
                    <a:solidFill>
                      <a:srgbClr val="FF0000"/>
                    </a:solidFill>
                  </a:rPr>
                  <a:t>,</a:t>
                </a:r>
                <a:r>
                  <a:rPr lang="zh-CN" altLang="en-US" sz="1710" dirty="0">
                    <a:solidFill>
                      <a:srgbClr val="FF0000"/>
                    </a:solidFill>
                  </a:rPr>
                  <a:t>即</a:t>
                </a:r>
                <a:r>
                  <a:rPr lang="en-US" altLang="zh-CN" sz="1710" dirty="0">
                    <a:solidFill>
                      <a:srgbClr val="FF0000"/>
                    </a:solidFill>
                  </a:rPr>
                  <a:t>E</a:t>
                </a:r>
                <a:r>
                  <a:rPr lang="zh-CN" altLang="en-US" sz="1710" dirty="0">
                    <a:solidFill>
                      <a:srgbClr val="FF0000"/>
                    </a:solidFill>
                  </a:rPr>
                  <a:t>点</a:t>
                </a:r>
                <a:endParaRPr lang="en-US" altLang="zh-CN" sz="1710" dirty="0">
                  <a:solidFill>
                    <a:srgbClr val="FF0000"/>
                  </a:solidFill>
                </a:endParaRPr>
              </a:p>
              <a:p>
                <a:endParaRPr lang="zh-CN" altLang="en-US" sz="171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2" t="-700"/>
                </a:stretch>
              </a:blipFill>
            </p:spPr>
            <p:txBody>
              <a:bodyPr/>
              <a:lstStyle/>
              <a:p>
                <a:r>
                  <a:rPr lang="zh-CN" altLang="en-US">
                    <a:noFill/>
                  </a:rPr>
                  <a:t> </a:t>
                </a:r>
              </a:p>
            </p:txBody>
          </p:sp>
        </mc:Fallback>
      </mc:AlternateContent>
      <p:grpSp>
        <p:nvGrpSpPr>
          <p:cNvPr id="46" name="Group 45"/>
          <p:cNvGrpSpPr/>
          <p:nvPr/>
        </p:nvGrpSpPr>
        <p:grpSpPr>
          <a:xfrm>
            <a:off x="7205386" y="3223761"/>
            <a:ext cx="3405882" cy="3078591"/>
            <a:chOff x="6321152" y="2673077"/>
            <a:chExt cx="3584848" cy="3240360"/>
          </a:xfrm>
        </p:grpSpPr>
        <p:cxnSp>
          <p:nvCxnSpPr>
            <p:cNvPr id="5" name="Straight Arrow Connector 4"/>
            <p:cNvCxnSpPr/>
            <p:nvPr/>
          </p:nvCxnSpPr>
          <p:spPr bwMode="auto">
            <a:xfrm>
              <a:off x="6465168" y="4329261"/>
              <a:ext cx="324036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flipV="1">
              <a:off x="7473280" y="2673077"/>
              <a:ext cx="72008" cy="32403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9201472" y="4367618"/>
                  <a:ext cx="504056" cy="281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𝟏</m:t>
                            </m:r>
                          </m:sub>
                        </m:sSub>
                      </m:oMath>
                    </m:oMathPara>
                  </a14:m>
                  <a:endParaRPr lang="zh-CN" altLang="en-US" sz="1140" dirty="0"/>
                </a:p>
              </p:txBody>
            </p:sp>
          </mc:Choice>
          <mc:Fallback xmlns="">
            <p:sp>
              <p:nvSpPr>
                <p:cNvPr id="8" name="TextBox 7"/>
                <p:cNvSpPr txBox="1">
                  <a:spLocks noRot="1" noChangeAspect="1" noMove="1" noResize="1" noEditPoints="1" noAdjustHandles="1" noChangeArrowheads="1" noChangeShapeType="1" noTextEdit="1"/>
                </p:cNvSpPr>
                <p:nvPr/>
              </p:nvSpPr>
              <p:spPr>
                <a:xfrm>
                  <a:off x="9201472" y="4367618"/>
                  <a:ext cx="504056" cy="2818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969224" y="2745085"/>
                  <a:ext cx="504056" cy="281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𝟐</m:t>
                            </m:r>
                          </m:sub>
                        </m:sSub>
                      </m:oMath>
                    </m:oMathPara>
                  </a14:m>
                  <a:endParaRPr lang="zh-CN" altLang="en-US" sz="1140" dirty="0"/>
                </a:p>
              </p:txBody>
            </p:sp>
          </mc:Choice>
          <mc:Fallback xmlns="">
            <p:sp>
              <p:nvSpPr>
                <p:cNvPr id="9" name="TextBox 8"/>
                <p:cNvSpPr txBox="1">
                  <a:spLocks noRot="1" noChangeAspect="1" noMove="1" noResize="1" noEditPoints="1" noAdjustHandles="1" noChangeArrowheads="1" noChangeShapeType="1" noTextEdit="1"/>
                </p:cNvSpPr>
                <p:nvPr/>
              </p:nvSpPr>
              <p:spPr>
                <a:xfrm>
                  <a:off x="6969224" y="2745085"/>
                  <a:ext cx="504056" cy="281836"/>
                </a:xfrm>
                <a:prstGeom prst="rect">
                  <a:avLst/>
                </a:prstGeom>
                <a:blipFill>
                  <a:blip r:embed="rId4"/>
                  <a:stretch>
                    <a:fillRect/>
                  </a:stretch>
                </a:blipFill>
              </p:spPr>
              <p:txBody>
                <a:bodyPr/>
                <a:lstStyle/>
                <a:p>
                  <a:r>
                    <a:rPr lang="zh-CN" altLang="en-US">
                      <a:noFill/>
                    </a:rPr>
                    <a:t> </a:t>
                  </a:r>
                </a:p>
              </p:txBody>
            </p:sp>
          </mc:Fallback>
        </mc:AlternateContent>
        <p:cxnSp>
          <p:nvCxnSpPr>
            <p:cNvPr id="11" name="Straight Connector 10"/>
            <p:cNvCxnSpPr/>
            <p:nvPr/>
          </p:nvCxnSpPr>
          <p:spPr bwMode="auto">
            <a:xfrm>
              <a:off x="7748296" y="4293257"/>
              <a:ext cx="0" cy="36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7977336" y="4293257"/>
              <a:ext cx="0" cy="18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8193360" y="4307797"/>
              <a:ext cx="0" cy="396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8422400" y="4308697"/>
              <a:ext cx="0" cy="198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6406176" y="3887381"/>
              <a:ext cx="33843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p:cNvSpPr/>
            <p:nvPr/>
          </p:nvSpPr>
          <p:spPr bwMode="auto">
            <a:xfrm>
              <a:off x="6406176" y="3887381"/>
              <a:ext cx="275016" cy="818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cxnSp>
          <p:nvCxnSpPr>
            <p:cNvPr id="21" name="Straight Connector 20"/>
            <p:cNvCxnSpPr/>
            <p:nvPr/>
          </p:nvCxnSpPr>
          <p:spPr bwMode="auto">
            <a:xfrm>
              <a:off x="6321152" y="2883584"/>
              <a:ext cx="3584848" cy="1761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flipH="1">
              <a:off x="7509284" y="3887381"/>
              <a:ext cx="108012" cy="1538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7617296" y="3887381"/>
              <a:ext cx="288032" cy="441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flipH="1">
              <a:off x="7905328" y="3887381"/>
              <a:ext cx="288032" cy="4312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8193360" y="3928301"/>
              <a:ext cx="229040" cy="379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H="1">
              <a:off x="8422400" y="4041229"/>
              <a:ext cx="203008" cy="2773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8769424" y="4118049"/>
              <a:ext cx="144016" cy="189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7215651" y="4226546"/>
              <a:ext cx="468051" cy="312611"/>
            </a:xfrm>
            <a:prstGeom prst="rect">
              <a:avLst/>
            </a:prstGeom>
            <a:noFill/>
          </p:spPr>
          <p:txBody>
            <a:bodyPr wrap="square" rtlCol="0">
              <a:spAutoFit/>
            </a:bodyPr>
            <a:lstStyle/>
            <a:p>
              <a:r>
                <a:rPr lang="en-US" altLang="zh-CN" sz="1330" dirty="0"/>
                <a:t>A</a:t>
              </a:r>
              <a:endParaRPr lang="zh-CN" altLang="en-US" sz="1330" dirty="0"/>
            </a:p>
          </p:txBody>
        </p:sp>
        <p:sp>
          <p:nvSpPr>
            <p:cNvPr id="42" name="TextBox 41"/>
            <p:cNvSpPr txBox="1"/>
            <p:nvPr/>
          </p:nvSpPr>
          <p:spPr>
            <a:xfrm>
              <a:off x="8985448" y="4233393"/>
              <a:ext cx="468051" cy="312611"/>
            </a:xfrm>
            <a:prstGeom prst="rect">
              <a:avLst/>
            </a:prstGeom>
            <a:noFill/>
          </p:spPr>
          <p:txBody>
            <a:bodyPr wrap="square" rtlCol="0">
              <a:spAutoFit/>
            </a:bodyPr>
            <a:lstStyle/>
            <a:p>
              <a:r>
                <a:rPr lang="en-US" altLang="zh-CN" sz="1330" dirty="0"/>
                <a:t>B</a:t>
              </a:r>
              <a:endParaRPr lang="zh-CN" altLang="en-US" sz="1330" dirty="0"/>
            </a:p>
          </p:txBody>
        </p:sp>
        <p:sp>
          <p:nvSpPr>
            <p:cNvPr id="43" name="TextBox 42"/>
            <p:cNvSpPr txBox="1"/>
            <p:nvPr/>
          </p:nvSpPr>
          <p:spPr>
            <a:xfrm>
              <a:off x="8193220" y="3607767"/>
              <a:ext cx="468051" cy="312611"/>
            </a:xfrm>
            <a:prstGeom prst="rect">
              <a:avLst/>
            </a:prstGeom>
            <a:noFill/>
          </p:spPr>
          <p:txBody>
            <a:bodyPr wrap="square" rtlCol="0">
              <a:spAutoFit/>
            </a:bodyPr>
            <a:lstStyle/>
            <a:p>
              <a:r>
                <a:rPr lang="en-US" altLang="zh-CN" sz="1330" dirty="0"/>
                <a:t>C</a:t>
              </a:r>
              <a:endParaRPr lang="zh-CN" altLang="en-US" sz="1330" dirty="0"/>
            </a:p>
          </p:txBody>
        </p:sp>
        <p:sp>
          <p:nvSpPr>
            <p:cNvPr id="44" name="TextBox 43"/>
            <p:cNvSpPr txBox="1"/>
            <p:nvPr/>
          </p:nvSpPr>
          <p:spPr>
            <a:xfrm>
              <a:off x="7193558" y="3349771"/>
              <a:ext cx="468051" cy="312611"/>
            </a:xfrm>
            <a:prstGeom prst="rect">
              <a:avLst/>
            </a:prstGeom>
            <a:noFill/>
          </p:spPr>
          <p:txBody>
            <a:bodyPr wrap="square" rtlCol="0">
              <a:spAutoFit/>
            </a:bodyPr>
            <a:lstStyle/>
            <a:p>
              <a:r>
                <a:rPr lang="en-US" altLang="zh-CN" sz="1330" dirty="0"/>
                <a:t>D</a:t>
              </a:r>
              <a:endParaRPr lang="zh-CN" altLang="en-US" sz="1330" dirty="0"/>
            </a:p>
          </p:txBody>
        </p:sp>
        <p:sp>
          <p:nvSpPr>
            <p:cNvPr id="45" name="TextBox 44"/>
            <p:cNvSpPr txBox="1"/>
            <p:nvPr/>
          </p:nvSpPr>
          <p:spPr>
            <a:xfrm>
              <a:off x="7215651" y="3808145"/>
              <a:ext cx="468051" cy="312611"/>
            </a:xfrm>
            <a:prstGeom prst="rect">
              <a:avLst/>
            </a:prstGeom>
            <a:noFill/>
          </p:spPr>
          <p:txBody>
            <a:bodyPr wrap="square" rtlCol="0">
              <a:spAutoFit/>
            </a:bodyPr>
            <a:lstStyle/>
            <a:p>
              <a:r>
                <a:rPr lang="en-US" altLang="zh-CN" sz="1330" dirty="0"/>
                <a:t>E</a:t>
              </a:r>
              <a:endParaRPr lang="zh-CN" altLang="en-US" sz="1330" dirty="0"/>
            </a:p>
          </p:txBody>
        </p:sp>
      </p:grpSp>
      <p:cxnSp>
        <p:nvCxnSpPr>
          <p:cNvPr id="48" name="Straight Arrow Connector 47"/>
          <p:cNvCxnSpPr/>
          <p:nvPr/>
        </p:nvCxnSpPr>
        <p:spPr bwMode="auto">
          <a:xfrm flipH="1">
            <a:off x="8334203" y="2402803"/>
            <a:ext cx="293084" cy="2430902"/>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a:off x="7053738" y="3018522"/>
            <a:ext cx="2888174" cy="182736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a:endCxn id="43" idx="2"/>
          </p:cNvCxnSpPr>
          <p:nvPr/>
        </p:nvCxnSpPr>
        <p:spPr bwMode="auto">
          <a:xfrm>
            <a:off x="7205386" y="3702653"/>
            <a:ext cx="2000952" cy="706139"/>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7053738" y="4416320"/>
            <a:ext cx="1152124" cy="3887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7286166" y="4012877"/>
            <a:ext cx="919696" cy="108399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1000"/>
                                        <p:tgtEl>
                                          <p:spTgt spid="46"/>
                                        </p:tgtEl>
                                      </p:cBhvr>
                                    </p:animEffect>
                                    <p:anim calcmode="lin" valueType="num">
                                      <p:cBhvr>
                                        <p:cTn id="57" dur="1000" fill="hold"/>
                                        <p:tgtEl>
                                          <p:spTgt spid="46"/>
                                        </p:tgtEl>
                                        <p:attrNameLst>
                                          <p:attrName>ppt_x</p:attrName>
                                        </p:attrNameLst>
                                      </p:cBhvr>
                                      <p:tavLst>
                                        <p:tav tm="0">
                                          <p:val>
                                            <p:strVal val="#ppt_x"/>
                                          </p:val>
                                        </p:tav>
                                        <p:tav tm="100000">
                                          <p:val>
                                            <p:strVal val="#ppt_x"/>
                                          </p:val>
                                        </p:tav>
                                      </p:tavLst>
                                    </p:anim>
                                    <p:anim calcmode="lin" valueType="num">
                                      <p:cBhvr>
                                        <p:cTn id="5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1000"/>
                                        <p:tgtEl>
                                          <p:spTgt spid="50"/>
                                        </p:tgtEl>
                                      </p:cBhvr>
                                    </p:animEffect>
                                    <p:anim calcmode="lin" valueType="num">
                                      <p:cBhvr>
                                        <p:cTn id="70" dur="1000" fill="hold"/>
                                        <p:tgtEl>
                                          <p:spTgt spid="50"/>
                                        </p:tgtEl>
                                        <p:attrNameLst>
                                          <p:attrName>ppt_x</p:attrName>
                                        </p:attrNameLst>
                                      </p:cBhvr>
                                      <p:tavLst>
                                        <p:tav tm="0">
                                          <p:val>
                                            <p:strVal val="#ppt_x"/>
                                          </p:val>
                                        </p:tav>
                                        <p:tav tm="100000">
                                          <p:val>
                                            <p:strVal val="#ppt_x"/>
                                          </p:val>
                                        </p:tav>
                                      </p:tavLst>
                                    </p:anim>
                                    <p:anim calcmode="lin" valueType="num">
                                      <p:cBhvr>
                                        <p:cTn id="7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fill="hold"/>
                                        <p:tgtEl>
                                          <p:spTgt spid="54"/>
                                        </p:tgtEl>
                                        <p:attrNameLst>
                                          <p:attrName>ppt_x</p:attrName>
                                        </p:attrNameLst>
                                      </p:cBhvr>
                                      <p:tavLst>
                                        <p:tav tm="0">
                                          <p:val>
                                            <p:strVal val="#ppt_x"/>
                                          </p:val>
                                        </p:tav>
                                        <p:tav tm="100000">
                                          <p:val>
                                            <p:strVal val="#ppt_x"/>
                                          </p:val>
                                        </p:tav>
                                      </p:tavLst>
                                    </p:anim>
                                    <p:anim calcmode="lin" valueType="num">
                                      <p:cBhvr additive="base">
                                        <p:cTn id="8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1710" dirty="0"/>
              <a:t>线性规划问题的基本理论</a:t>
            </a:r>
            <a:r>
              <a:rPr lang="en-US" altLang="zh-CN" sz="1900" dirty="0">
                <a:latin typeface="隶书" panose="02010509060101010101" pitchFamily="1" charset="-122"/>
              </a:rPr>
              <a:t>(</a:t>
            </a:r>
            <a:r>
              <a:rPr lang="zh-CN" altLang="en-US" sz="1900" dirty="0">
                <a:latin typeface="隶书" panose="02010509060101010101" pitchFamily="1" charset="-122"/>
              </a:rPr>
              <a:t>续</a:t>
            </a:r>
            <a:r>
              <a:rPr lang="en-US" altLang="zh-CN" sz="1900" dirty="0">
                <a:latin typeface="隶书" panose="02010509060101010101" pitchFamily="1" charset="-122"/>
              </a:rPr>
              <a:t>4)(</a:t>
            </a:r>
            <a:r>
              <a:rPr lang="zh-CN" altLang="en-US" sz="1900" dirty="0">
                <a:latin typeface="隶书" panose="02010509060101010101" pitchFamily="1" charset="-122"/>
              </a:rPr>
              <a:t>注</a:t>
            </a:r>
            <a:r>
              <a:rPr lang="en-US" altLang="zh-CN" sz="1900" dirty="0">
                <a:latin typeface="隶书" panose="02010509060101010101" pitchFamily="1" charset="-122"/>
              </a:rPr>
              <a:t>2)</a:t>
            </a:r>
            <a:endParaRPr lang="zh-CN" altLang="en-US" sz="1900" dirty="0">
              <a:latin typeface="隶书" panose="02010509060101010101" pitchFamily="1"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sz="2280" dirty="0">
                    <a:solidFill>
                      <a:srgbClr val="FF0000"/>
                    </a:solidFill>
                  </a:rPr>
                  <a:t>因此当前基为</a:t>
                </a:r>
                <a14:m>
                  <m:oMath xmlns:m="http://schemas.openxmlformats.org/officeDocument/2006/math">
                    <m:r>
                      <a:rPr lang="en-US" altLang="zh-CN" sz="2280" i="1">
                        <a:solidFill>
                          <a:srgbClr val="FF0000"/>
                        </a:solidFill>
                        <a:latin typeface="Cambria Math"/>
                      </a:rPr>
                      <m:t>(</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𝒑</m:t>
                        </m:r>
                      </m:e>
                      <m:sub>
                        <m:r>
                          <a:rPr lang="en-US" altLang="zh-CN" sz="2280" i="1">
                            <a:solidFill>
                              <a:srgbClr val="FF0000"/>
                            </a:solidFill>
                            <a:latin typeface="Cambria Math"/>
                          </a:rPr>
                          <m:t>𝟐</m:t>
                        </m:r>
                      </m:sub>
                    </m:sSub>
                    <m:r>
                      <a:rPr lang="en-US" altLang="zh-CN" sz="2280" i="1">
                        <a:solidFill>
                          <a:srgbClr val="FF0000"/>
                        </a:solidFill>
                        <a:latin typeface="Cambria Math"/>
                      </a:rPr>
                      <m:t>,</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𝒑</m:t>
                        </m:r>
                      </m:e>
                      <m:sub>
                        <m:r>
                          <a:rPr lang="en-US" altLang="zh-CN" sz="2280" b="1" i="1">
                            <a:solidFill>
                              <a:srgbClr val="FF0000"/>
                            </a:solidFill>
                            <a:latin typeface="Cambria Math"/>
                          </a:rPr>
                          <m:t>𝟑</m:t>
                        </m:r>
                      </m:sub>
                    </m:sSub>
                    <m:r>
                      <a:rPr lang="en-US" altLang="zh-CN" sz="2280" i="1">
                        <a:solidFill>
                          <a:srgbClr val="FF0000"/>
                        </a:solidFill>
                        <a:latin typeface="Cambria Math"/>
                      </a:rPr>
                      <m:t>)</m:t>
                    </m:r>
                  </m:oMath>
                </a14:m>
                <a:r>
                  <a:rPr lang="en-US" altLang="zh-CN" sz="2280" dirty="0">
                    <a:solidFill>
                      <a:srgbClr val="FF0000"/>
                    </a:solidFill>
                  </a:rPr>
                  <a:t>,</a:t>
                </a:r>
                <a:r>
                  <a:rPr lang="zh-CN" altLang="en-US" sz="2280" dirty="0">
                    <a:solidFill>
                      <a:srgbClr val="FF0000"/>
                    </a:solidFill>
                  </a:rPr>
                  <a:t>即</a:t>
                </a:r>
                <a:r>
                  <a:rPr lang="en-US" altLang="zh-CN" sz="2280" dirty="0">
                    <a:solidFill>
                      <a:srgbClr val="FF0000"/>
                    </a:solidFill>
                  </a:rPr>
                  <a:t>E</a:t>
                </a:r>
                <a:r>
                  <a:rPr lang="zh-CN" altLang="en-US" sz="2280" dirty="0">
                    <a:solidFill>
                      <a:srgbClr val="FF0000"/>
                    </a:solidFill>
                  </a:rPr>
                  <a:t>点，</a:t>
                </a:r>
                <a14:m>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𝑩</m:t>
                        </m:r>
                      </m:sub>
                    </m:sSub>
                    <m:r>
                      <a:rPr lang="en-US" altLang="zh-CN" sz="2280" b="1" i="1">
                        <a:solidFill>
                          <a:srgbClr val="FF0000"/>
                        </a:solidFill>
                        <a:latin typeface="Cambria Math"/>
                      </a:rPr>
                      <m:t>=</m:t>
                    </m:r>
                    <m:d>
                      <m:dPr>
                        <m:ctrlPr>
                          <a:rPr lang="en-US" altLang="zh-CN" sz="2280" b="1" i="1">
                            <a:solidFill>
                              <a:srgbClr val="FF0000"/>
                            </a:solidFill>
                            <a:latin typeface="Cambria Math" panose="02040503050406030204" pitchFamily="18" charset="0"/>
                          </a:rPr>
                        </m:ctrlPr>
                      </m:dPr>
                      <m:e>
                        <m:f>
                          <m:fPr>
                            <m:type m:val="noBar"/>
                            <m:ctrlPr>
                              <a:rPr lang="en-US" altLang="zh-CN" sz="2280" b="1" i="1">
                                <a:solidFill>
                                  <a:srgbClr val="FF0000"/>
                                </a:solidFill>
                                <a:latin typeface="Cambria Math" panose="02040503050406030204" pitchFamily="18" charset="0"/>
                              </a:rPr>
                            </m:ctrlPr>
                          </m:fPr>
                          <m:num>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𝟐</m:t>
                                </m:r>
                              </m:sub>
                            </m:sSub>
                          </m:num>
                          <m:den>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𝟑</m:t>
                                </m:r>
                              </m:sub>
                            </m:sSub>
                          </m:den>
                        </m:f>
                      </m:e>
                    </m:d>
                    <m:r>
                      <a:rPr lang="en-US" altLang="zh-CN" sz="2280" b="1" i="1">
                        <a:solidFill>
                          <a:srgbClr val="FF0000"/>
                        </a:solidFill>
                        <a:latin typeface="Cambria Math"/>
                      </a:rPr>
                      <m:t>=</m:t>
                    </m:r>
                    <m:d>
                      <m:dPr>
                        <m:ctrlPr>
                          <a:rPr lang="en-US" altLang="zh-CN" sz="2280" b="1" i="1">
                            <a:solidFill>
                              <a:srgbClr val="FF0000"/>
                            </a:solidFill>
                            <a:latin typeface="Cambria Math" panose="02040503050406030204" pitchFamily="18" charset="0"/>
                          </a:rPr>
                        </m:ctrlPr>
                      </m:dPr>
                      <m:e>
                        <m:f>
                          <m:fPr>
                            <m:type m:val="noBar"/>
                            <m:ctrlPr>
                              <a:rPr lang="en-US" altLang="zh-CN" sz="2280" b="1" i="1">
                                <a:solidFill>
                                  <a:srgbClr val="FF0000"/>
                                </a:solidFill>
                                <a:latin typeface="Cambria Math" panose="02040503050406030204" pitchFamily="18" charset="0"/>
                              </a:rPr>
                            </m:ctrlPr>
                          </m:fPr>
                          <m:num>
                            <m:r>
                              <a:rPr lang="en-US" altLang="zh-CN" sz="2280" b="1" i="1">
                                <a:solidFill>
                                  <a:srgbClr val="FF0000"/>
                                </a:solidFill>
                                <a:latin typeface="Cambria Math"/>
                              </a:rPr>
                              <m:t>𝟐</m:t>
                            </m:r>
                            <m:r>
                              <a:rPr lang="en-US" altLang="zh-CN" sz="2280" b="1" i="1">
                                <a:solidFill>
                                  <a:srgbClr val="FF0000"/>
                                </a:solidFill>
                                <a:latin typeface="Cambria Math"/>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𝟒</m:t>
                                </m:r>
                              </m:sub>
                            </m:sSub>
                          </m:num>
                          <m:den>
                            <m:r>
                              <a:rPr lang="en-US" altLang="zh-CN" sz="2280" b="1" i="1">
                                <a:solidFill>
                                  <a:srgbClr val="FF0000"/>
                                </a:solidFill>
                                <a:latin typeface="Cambria Math"/>
                              </a:rPr>
                              <m:t>𝟒</m:t>
                            </m:r>
                            <m:r>
                              <a:rPr lang="en-US" altLang="zh-CN" sz="2280" b="1" i="1">
                                <a:solidFill>
                                  <a:srgbClr val="FF0000"/>
                                </a:solidFill>
                                <a:latin typeface="Cambria Math"/>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𝟏</m:t>
                                </m:r>
                              </m:sub>
                            </m:sSub>
                            <m:r>
                              <a:rPr lang="en-US" altLang="zh-CN" sz="2280" b="1" i="1">
                                <a:solidFill>
                                  <a:srgbClr val="FF0000"/>
                                </a:solidFill>
                                <a:latin typeface="Cambria Math"/>
                              </a:rPr>
                              <m:t>+</m:t>
                            </m:r>
                            <m:r>
                              <a:rPr lang="en-US" altLang="zh-CN" sz="2280" b="1" i="1">
                                <a:solidFill>
                                  <a:srgbClr val="FF0000"/>
                                </a:solidFill>
                                <a:latin typeface="Cambria Math"/>
                              </a:rPr>
                              <m:t>𝟐</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𝟒</m:t>
                                </m:r>
                              </m:sub>
                            </m:sSub>
                          </m:den>
                        </m:f>
                      </m:e>
                    </m:d>
                    <m:r>
                      <a:rPr lang="en-US" altLang="zh-CN" sz="2280" b="1" i="1">
                        <a:solidFill>
                          <a:srgbClr val="FF0000"/>
                        </a:solidFill>
                        <a:latin typeface="Cambria Math"/>
                      </a:rPr>
                      <m:t>,</m:t>
                    </m:r>
                    <m:r>
                      <a:rPr lang="en-US" altLang="zh-CN" sz="2280" b="1" i="1">
                        <a:solidFill>
                          <a:srgbClr val="FF0000"/>
                        </a:solidFill>
                        <a:latin typeface="Cambria Math"/>
                      </a:rPr>
                      <m:t>𝒛</m:t>
                    </m:r>
                    <m:r>
                      <a:rPr lang="en-US" altLang="zh-CN" sz="2280" b="1" i="1">
                        <a:solidFill>
                          <a:srgbClr val="FF0000"/>
                        </a:solidFill>
                        <a:latin typeface="Cambria Math"/>
                      </a:rPr>
                      <m:t>=</m:t>
                    </m:r>
                    <m:r>
                      <a:rPr lang="en-US" altLang="zh-CN" sz="2280" b="1" i="1">
                        <a:solidFill>
                          <a:srgbClr val="FF0000"/>
                        </a:solidFill>
                        <a:latin typeface="Cambria Math"/>
                      </a:rPr>
                      <m:t>𝟖</m:t>
                    </m:r>
                    <m:r>
                      <a:rPr lang="en-US" altLang="zh-CN" sz="2280" b="1" i="1">
                        <a:solidFill>
                          <a:srgbClr val="FF0000"/>
                        </a:solidFill>
                        <a:latin typeface="Cambria Math"/>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𝟏</m:t>
                        </m:r>
                      </m:sub>
                    </m:sSub>
                    <m:r>
                      <a:rPr lang="en-US" altLang="zh-CN" sz="2280" b="1" i="1">
                        <a:solidFill>
                          <a:srgbClr val="FF0000"/>
                        </a:solidFill>
                        <a:latin typeface="Cambria Math"/>
                      </a:rPr>
                      <m:t>−</m:t>
                    </m:r>
                    <m:r>
                      <a:rPr lang="en-US" altLang="zh-CN" sz="2280" b="1" i="1">
                        <a:solidFill>
                          <a:srgbClr val="FF0000"/>
                        </a:solidFill>
                        <a:latin typeface="Cambria Math"/>
                      </a:rPr>
                      <m:t>𝟒</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𝟒</m:t>
                        </m:r>
                      </m:sub>
                    </m:sSub>
                  </m:oMath>
                </a14:m>
                <a:r>
                  <a:rPr lang="en-US" altLang="zh-CN" sz="2280" dirty="0">
                    <a:solidFill>
                      <a:srgbClr val="FF0000"/>
                    </a:solidFill>
                  </a:rPr>
                  <a:t>,</a:t>
                </a:r>
                <a:r>
                  <a:rPr lang="zh-CN" altLang="en-US" sz="2280" dirty="0">
                    <a:solidFill>
                      <a:srgbClr val="FF0000"/>
                    </a:solidFill>
                  </a:rPr>
                  <a:t>此时最优值</a:t>
                </a:r>
                <a14:m>
                  <m:oMath xmlns:m="http://schemas.openxmlformats.org/officeDocument/2006/math">
                    <m:r>
                      <a:rPr lang="en-US" altLang="zh-CN" sz="2280" b="1" i="1">
                        <a:solidFill>
                          <a:srgbClr val="FF0000"/>
                        </a:solidFill>
                        <a:latin typeface="Cambria Math"/>
                      </a:rPr>
                      <m:t>𝒛</m:t>
                    </m:r>
                    <m:r>
                      <a:rPr lang="en-US" altLang="zh-CN" sz="2280" b="1" i="1">
                        <a:solidFill>
                          <a:srgbClr val="FF0000"/>
                        </a:solidFill>
                        <a:latin typeface="Cambria Math"/>
                      </a:rPr>
                      <m:t>=</m:t>
                    </m:r>
                    <m:r>
                      <a:rPr lang="en-US" altLang="zh-CN" sz="2280" b="1" i="1">
                        <a:solidFill>
                          <a:srgbClr val="FF0000"/>
                        </a:solidFill>
                        <a:latin typeface="Cambria Math"/>
                      </a:rPr>
                      <m:t>𝟖</m:t>
                    </m:r>
                  </m:oMath>
                </a14:m>
                <a:endParaRPr lang="en-US" altLang="zh-CN" sz="2280" dirty="0">
                  <a:solidFill>
                    <a:srgbClr val="FF0000"/>
                  </a:solidFill>
                </a:endParaRPr>
              </a:p>
              <a:p>
                <a:r>
                  <a:rPr lang="zh-CN" altLang="en-US" sz="2280" dirty="0">
                    <a:solidFill>
                      <a:srgbClr val="FF0000"/>
                    </a:solidFill>
                  </a:rPr>
                  <a:t>此时</a:t>
                </a:r>
                <a14:m>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𝟏</m:t>
                        </m:r>
                      </m:sub>
                    </m:sSub>
                  </m:oMath>
                </a14:m>
                <a:r>
                  <a:rPr lang="zh-CN" altLang="en-US" sz="2280" dirty="0">
                    <a:solidFill>
                      <a:srgbClr val="FF0000"/>
                    </a:solidFill>
                  </a:rPr>
                  <a:t>系数为正，选为入基变量，由于增加</a:t>
                </a:r>
                <a14:m>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𝟏</m:t>
                        </m:r>
                      </m:sub>
                    </m:sSub>
                    <m:r>
                      <a:rPr lang="en-US" altLang="zh-CN" sz="2280" b="1">
                        <a:solidFill>
                          <a:srgbClr val="FF0000"/>
                        </a:solidFill>
                        <a:latin typeface="Cambria Math"/>
                      </a:rPr>
                      <m:t>,</m:t>
                    </m:r>
                  </m:oMath>
                </a14:m>
                <a:r>
                  <a:rPr lang="zh-CN" altLang="en-US" sz="2280" dirty="0">
                    <a:solidFill>
                      <a:srgbClr val="FF0000"/>
                    </a:solidFill>
                  </a:rPr>
                  <a:t>先使</a:t>
                </a:r>
                <a14:m>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𝟑</m:t>
                        </m:r>
                      </m:sub>
                    </m:sSub>
                  </m:oMath>
                </a14:m>
                <a:r>
                  <a:rPr lang="zh-CN" altLang="en-US" sz="2280" dirty="0">
                    <a:solidFill>
                      <a:srgbClr val="FF0000"/>
                    </a:solidFill>
                  </a:rPr>
                  <a:t>为</a:t>
                </a:r>
                <a:r>
                  <a:rPr lang="en-US" altLang="zh-CN" sz="2280" dirty="0">
                    <a:solidFill>
                      <a:srgbClr val="FF0000"/>
                    </a:solidFill>
                  </a:rPr>
                  <a:t>0,</a:t>
                </a:r>
                <a:r>
                  <a:rPr lang="zh-CN" altLang="en-US" sz="2280" dirty="0">
                    <a:solidFill>
                      <a:srgbClr val="FF0000"/>
                    </a:solidFill>
                  </a:rPr>
                  <a:t>因此</a:t>
                </a:r>
                <a14:m>
                  <m:oMath xmlns:m="http://schemas.openxmlformats.org/officeDocument/2006/math">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𝟑</m:t>
                        </m:r>
                      </m:sub>
                    </m:sSub>
                  </m:oMath>
                </a14:m>
                <a:r>
                  <a:rPr lang="zh-CN" altLang="en-US" sz="2280" dirty="0">
                    <a:solidFill>
                      <a:srgbClr val="FF0000"/>
                    </a:solidFill>
                  </a:rPr>
                  <a:t>离基，此时基为</a:t>
                </a:r>
                <a14:m>
                  <m:oMath xmlns:m="http://schemas.openxmlformats.org/officeDocument/2006/math">
                    <m:r>
                      <a:rPr lang="en-US" altLang="zh-CN" sz="2280" b="1" i="1">
                        <a:solidFill>
                          <a:srgbClr val="FF0000"/>
                        </a:solidFill>
                        <a:latin typeface="Cambria Math"/>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𝒑</m:t>
                        </m:r>
                      </m:e>
                      <m:sub>
                        <m:r>
                          <a:rPr lang="en-US" altLang="zh-CN" sz="2280" b="1" i="1">
                            <a:solidFill>
                              <a:srgbClr val="FF0000"/>
                            </a:solidFill>
                            <a:latin typeface="Cambria Math"/>
                          </a:rPr>
                          <m:t>𝟏</m:t>
                        </m:r>
                      </m:sub>
                    </m:sSub>
                    <m:r>
                      <a:rPr lang="en-US" altLang="zh-CN" sz="2280" b="1" i="1">
                        <a:solidFill>
                          <a:srgbClr val="FF0000"/>
                        </a:solidFill>
                        <a:latin typeface="Cambria Math"/>
                      </a:rPr>
                      <m:t>,</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𝒑</m:t>
                        </m:r>
                      </m:e>
                      <m:sub>
                        <m:r>
                          <a:rPr lang="en-US" altLang="zh-CN" sz="2280" b="1" i="1">
                            <a:solidFill>
                              <a:srgbClr val="FF0000"/>
                            </a:solidFill>
                            <a:latin typeface="Cambria Math"/>
                          </a:rPr>
                          <m:t>𝟐</m:t>
                        </m:r>
                      </m:sub>
                    </m:sSub>
                    <m:r>
                      <a:rPr lang="en-US" altLang="zh-CN" sz="2280" b="1" i="1">
                        <a:solidFill>
                          <a:srgbClr val="FF0000"/>
                        </a:solidFill>
                        <a:latin typeface="Cambria Math"/>
                      </a:rPr>
                      <m:t>)</m:t>
                    </m:r>
                  </m:oMath>
                </a14:m>
                <a:r>
                  <a:rPr lang="zh-CN" altLang="en-US" sz="2280" dirty="0">
                    <a:solidFill>
                      <a:srgbClr val="FF0000"/>
                    </a:solidFill>
                  </a:rPr>
                  <a:t>，对应</a:t>
                </a:r>
                <a:r>
                  <a:rPr lang="en-US" altLang="zh-CN" sz="2280" dirty="0">
                    <a:solidFill>
                      <a:srgbClr val="FF0000"/>
                    </a:solidFill>
                  </a:rPr>
                  <a:t>C</a:t>
                </a:r>
                <a:r>
                  <a:rPr lang="zh-CN" altLang="en-US" sz="2280" dirty="0">
                    <a:solidFill>
                      <a:srgbClr val="FF0000"/>
                    </a:solidFill>
                  </a:rPr>
                  <a:t>点，</a:t>
                </a:r>
                <a14:m>
                  <m:oMath xmlns:m="http://schemas.openxmlformats.org/officeDocument/2006/math">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i="1">
                            <a:solidFill>
                              <a:srgbClr val="FF0000"/>
                            </a:solidFill>
                            <a:latin typeface="Cambria Math"/>
                          </a:rPr>
                          <m:t>𝑩</m:t>
                        </m:r>
                      </m:sub>
                    </m:sSub>
                    <m:r>
                      <a:rPr lang="en-US" altLang="zh-CN" sz="2280" i="1">
                        <a:solidFill>
                          <a:srgbClr val="FF0000"/>
                        </a:solidFill>
                        <a:latin typeface="Cambria Math"/>
                      </a:rPr>
                      <m:t>=</m:t>
                    </m:r>
                    <m:d>
                      <m:dPr>
                        <m:ctrlPr>
                          <a:rPr lang="en-US" altLang="zh-CN" sz="2280" i="1">
                            <a:solidFill>
                              <a:srgbClr val="FF0000"/>
                            </a:solidFill>
                            <a:latin typeface="Cambria Math" panose="02040503050406030204" pitchFamily="18" charset="0"/>
                          </a:rPr>
                        </m:ctrlPr>
                      </m:dPr>
                      <m:e>
                        <m:f>
                          <m:fPr>
                            <m:type m:val="noBar"/>
                            <m:ctrlPr>
                              <a:rPr lang="en-US" altLang="zh-CN" sz="2280" i="1">
                                <a:solidFill>
                                  <a:srgbClr val="FF0000"/>
                                </a:solidFill>
                                <a:latin typeface="Cambria Math" panose="02040503050406030204" pitchFamily="18" charset="0"/>
                              </a:rPr>
                            </m:ctrlPr>
                          </m:fPr>
                          <m:num>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b="1" i="1">
                                    <a:solidFill>
                                      <a:srgbClr val="FF0000"/>
                                    </a:solidFill>
                                    <a:latin typeface="Cambria Math"/>
                                  </a:rPr>
                                  <m:t>𝟏</m:t>
                                </m:r>
                              </m:sub>
                            </m:sSub>
                          </m:num>
                          <m:den>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b="1" i="1">
                                    <a:solidFill>
                                      <a:srgbClr val="FF0000"/>
                                    </a:solidFill>
                                    <a:latin typeface="Cambria Math"/>
                                  </a:rPr>
                                  <m:t>𝟐</m:t>
                                </m:r>
                              </m:sub>
                            </m:sSub>
                          </m:den>
                        </m:f>
                      </m:e>
                    </m:d>
                    <m:r>
                      <a:rPr lang="en-US" altLang="zh-CN" sz="2280" i="1">
                        <a:solidFill>
                          <a:srgbClr val="FF0000"/>
                        </a:solidFill>
                        <a:latin typeface="Cambria Math"/>
                      </a:rPr>
                      <m:t>=</m:t>
                    </m:r>
                    <m:d>
                      <m:dPr>
                        <m:ctrlPr>
                          <a:rPr lang="en-US" altLang="zh-CN" sz="2280" i="1">
                            <a:solidFill>
                              <a:srgbClr val="FF0000"/>
                            </a:solidFill>
                            <a:latin typeface="Cambria Math" panose="02040503050406030204" pitchFamily="18" charset="0"/>
                          </a:rPr>
                        </m:ctrlPr>
                      </m:dPr>
                      <m:e>
                        <m:f>
                          <m:fPr>
                            <m:type m:val="noBar"/>
                            <m:ctrlPr>
                              <a:rPr lang="en-US" altLang="zh-CN" sz="2280" i="1">
                                <a:solidFill>
                                  <a:srgbClr val="FF0000"/>
                                </a:solidFill>
                                <a:latin typeface="Cambria Math" panose="02040503050406030204" pitchFamily="18" charset="0"/>
                              </a:rPr>
                            </m:ctrlPr>
                          </m:fPr>
                          <m:num>
                            <m:r>
                              <a:rPr lang="en-US" altLang="zh-CN" sz="2280" b="1" i="1">
                                <a:solidFill>
                                  <a:srgbClr val="FF0000"/>
                                </a:solidFill>
                                <a:latin typeface="Cambria Math"/>
                              </a:rPr>
                              <m:t>𝟒</m:t>
                            </m:r>
                            <m:r>
                              <a:rPr lang="en-US" altLang="zh-CN" sz="2280" i="1">
                                <a:solidFill>
                                  <a:srgbClr val="FF0000"/>
                                </a:solidFill>
                                <a:latin typeface="Cambria Math"/>
                              </a:rPr>
                              <m:t>−</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b="1" i="1">
                                    <a:solidFill>
                                      <a:srgbClr val="FF0000"/>
                                    </a:solidFill>
                                    <a:latin typeface="Cambria Math"/>
                                  </a:rPr>
                                  <m:t>𝟑</m:t>
                                </m:r>
                              </m:sub>
                            </m:sSub>
                            <m:r>
                              <a:rPr lang="en-US" altLang="zh-CN" sz="2280" b="1" i="1">
                                <a:solidFill>
                                  <a:srgbClr val="FF0000"/>
                                </a:solidFill>
                                <a:latin typeface="Cambria Math"/>
                              </a:rPr>
                              <m:t>+</m:t>
                            </m:r>
                            <m:r>
                              <a:rPr lang="en-US" altLang="zh-CN" sz="2280" b="1" i="1">
                                <a:solidFill>
                                  <a:srgbClr val="FF0000"/>
                                </a:solidFill>
                                <a:latin typeface="Cambria Math"/>
                              </a:rPr>
                              <m:t>𝟐</m:t>
                            </m:r>
                            <m:sSub>
                              <m:sSubPr>
                                <m:ctrlPr>
                                  <a:rPr lang="en-US" altLang="zh-CN" sz="2280" b="1" i="1">
                                    <a:solidFill>
                                      <a:srgbClr val="FF0000"/>
                                    </a:solidFill>
                                    <a:latin typeface="Cambria Math" panose="02040503050406030204" pitchFamily="18" charset="0"/>
                                  </a:rPr>
                                </m:ctrlPr>
                              </m:sSubPr>
                              <m:e>
                                <m:r>
                                  <a:rPr lang="en-US" altLang="zh-CN" sz="2280" b="1" i="1">
                                    <a:solidFill>
                                      <a:srgbClr val="FF0000"/>
                                    </a:solidFill>
                                    <a:latin typeface="Cambria Math"/>
                                  </a:rPr>
                                  <m:t>𝒙</m:t>
                                </m:r>
                              </m:e>
                              <m:sub>
                                <m:r>
                                  <a:rPr lang="en-US" altLang="zh-CN" sz="2280" b="1" i="1">
                                    <a:solidFill>
                                      <a:srgbClr val="FF0000"/>
                                    </a:solidFill>
                                    <a:latin typeface="Cambria Math"/>
                                  </a:rPr>
                                  <m:t>𝟒</m:t>
                                </m:r>
                              </m:sub>
                            </m:sSub>
                          </m:num>
                          <m:den>
                            <m:r>
                              <a:rPr lang="en-US" altLang="zh-CN" sz="2280" b="1" i="1">
                                <a:solidFill>
                                  <a:srgbClr val="FF0000"/>
                                </a:solidFill>
                                <a:latin typeface="Cambria Math"/>
                              </a:rPr>
                              <m:t>𝟐</m:t>
                            </m:r>
                            <m:r>
                              <a:rPr lang="en-US" altLang="zh-CN" sz="2280" i="1">
                                <a:solidFill>
                                  <a:srgbClr val="FF0000"/>
                                </a:solidFill>
                                <a:latin typeface="Cambria Math"/>
                              </a:rPr>
                              <m:t>−</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i="1">
                                    <a:solidFill>
                                      <a:srgbClr val="FF0000"/>
                                    </a:solidFill>
                                    <a:latin typeface="Cambria Math"/>
                                  </a:rPr>
                                  <m:t>𝟒</m:t>
                                </m:r>
                              </m:sub>
                            </m:sSub>
                          </m:den>
                        </m:f>
                      </m:e>
                    </m:d>
                    <m:r>
                      <a:rPr lang="en-US" altLang="zh-CN" sz="2280" i="1">
                        <a:solidFill>
                          <a:srgbClr val="FF0000"/>
                        </a:solidFill>
                        <a:latin typeface="Cambria Math"/>
                      </a:rPr>
                      <m:t>,</m:t>
                    </m:r>
                    <m:r>
                      <a:rPr lang="en-US" altLang="zh-CN" sz="2280" i="1">
                        <a:solidFill>
                          <a:srgbClr val="FF0000"/>
                        </a:solidFill>
                        <a:latin typeface="Cambria Math"/>
                      </a:rPr>
                      <m:t>𝒛</m:t>
                    </m:r>
                    <m:r>
                      <a:rPr lang="en-US" altLang="zh-CN" sz="2280" i="1">
                        <a:solidFill>
                          <a:srgbClr val="FF0000"/>
                        </a:solidFill>
                        <a:latin typeface="Cambria Math"/>
                      </a:rPr>
                      <m:t>=</m:t>
                    </m:r>
                    <m:r>
                      <a:rPr lang="en-US" altLang="zh-CN" sz="2280" b="1" i="1">
                        <a:solidFill>
                          <a:srgbClr val="FF0000"/>
                        </a:solidFill>
                        <a:latin typeface="Cambria Math"/>
                      </a:rPr>
                      <m:t>𝟏𝟐</m:t>
                    </m:r>
                    <m:r>
                      <a:rPr lang="en-US" altLang="zh-CN" sz="2280" b="1" i="1">
                        <a:solidFill>
                          <a:srgbClr val="FF0000"/>
                        </a:solidFill>
                        <a:latin typeface="Cambria Math"/>
                      </a:rPr>
                      <m:t>−</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b="1" i="1">
                            <a:solidFill>
                              <a:srgbClr val="FF0000"/>
                            </a:solidFill>
                            <a:latin typeface="Cambria Math"/>
                          </a:rPr>
                          <m:t>𝟑</m:t>
                        </m:r>
                      </m:sub>
                    </m:sSub>
                    <m:r>
                      <a:rPr lang="en-US" altLang="zh-CN" sz="2280" i="1">
                        <a:solidFill>
                          <a:srgbClr val="FF0000"/>
                        </a:solidFill>
                        <a:latin typeface="Cambria Math"/>
                      </a:rPr>
                      <m:t>−</m:t>
                    </m:r>
                    <m:r>
                      <a:rPr lang="en-US" altLang="zh-CN" sz="2280" b="1" i="1">
                        <a:solidFill>
                          <a:srgbClr val="FF0000"/>
                        </a:solidFill>
                        <a:latin typeface="Cambria Math"/>
                      </a:rPr>
                      <m:t>𝟐</m:t>
                    </m:r>
                    <m:sSub>
                      <m:sSubPr>
                        <m:ctrlPr>
                          <a:rPr lang="en-US" altLang="zh-CN" sz="2280" i="1">
                            <a:solidFill>
                              <a:srgbClr val="FF0000"/>
                            </a:solidFill>
                            <a:latin typeface="Cambria Math" panose="02040503050406030204" pitchFamily="18" charset="0"/>
                          </a:rPr>
                        </m:ctrlPr>
                      </m:sSubPr>
                      <m:e>
                        <m:r>
                          <a:rPr lang="en-US" altLang="zh-CN" sz="2280" i="1">
                            <a:solidFill>
                              <a:srgbClr val="FF0000"/>
                            </a:solidFill>
                            <a:latin typeface="Cambria Math"/>
                          </a:rPr>
                          <m:t>𝒙</m:t>
                        </m:r>
                      </m:e>
                      <m:sub>
                        <m:r>
                          <a:rPr lang="en-US" altLang="zh-CN" sz="2280" i="1">
                            <a:solidFill>
                              <a:srgbClr val="FF0000"/>
                            </a:solidFill>
                            <a:latin typeface="Cambria Math"/>
                          </a:rPr>
                          <m:t>𝟒</m:t>
                        </m:r>
                      </m:sub>
                    </m:sSub>
                  </m:oMath>
                </a14:m>
                <a:r>
                  <a:rPr lang="en-US" altLang="zh-CN" sz="2280" dirty="0">
                    <a:solidFill>
                      <a:srgbClr val="FF0000"/>
                    </a:solidFill>
                  </a:rPr>
                  <a:t>,</a:t>
                </a:r>
                <a:r>
                  <a:rPr lang="zh-CN" altLang="en-US" sz="2280" dirty="0">
                    <a:solidFill>
                      <a:srgbClr val="FF0000"/>
                    </a:solidFill>
                  </a:rPr>
                  <a:t>此时最优值</a:t>
                </a:r>
                <a14:m>
                  <m:oMath xmlns:m="http://schemas.openxmlformats.org/officeDocument/2006/math">
                    <m:r>
                      <a:rPr lang="en-US" altLang="zh-CN" sz="2280" i="1">
                        <a:solidFill>
                          <a:srgbClr val="FF0000"/>
                        </a:solidFill>
                        <a:latin typeface="Cambria Math"/>
                      </a:rPr>
                      <m:t>𝒛</m:t>
                    </m:r>
                    <m:r>
                      <a:rPr lang="en-US" altLang="zh-CN" sz="2280" i="1">
                        <a:solidFill>
                          <a:srgbClr val="FF0000"/>
                        </a:solidFill>
                        <a:latin typeface="Cambria Math"/>
                      </a:rPr>
                      <m:t>=</m:t>
                    </m:r>
                    <m:r>
                      <a:rPr lang="en-US" altLang="zh-CN" sz="2280" b="1" i="1">
                        <a:solidFill>
                          <a:srgbClr val="FF0000"/>
                        </a:solidFill>
                        <a:latin typeface="Cambria Math"/>
                      </a:rPr>
                      <m:t>𝟏𝟐</m:t>
                    </m:r>
                  </m:oMath>
                </a14:m>
                <a:r>
                  <a:rPr lang="en-US" altLang="zh-CN" sz="2280" dirty="0">
                    <a:solidFill>
                      <a:srgbClr val="FF0000"/>
                    </a:solidFill>
                  </a:rPr>
                  <a:t>,</a:t>
                </a:r>
                <a:r>
                  <a:rPr lang="zh-CN" altLang="en-US" sz="2280" dirty="0">
                    <a:solidFill>
                      <a:srgbClr val="FF0000"/>
                    </a:solidFill>
                  </a:rPr>
                  <a:t>变量系数均为负，即为最优值</a:t>
                </a:r>
                <a:endParaRPr lang="en-US" altLang="zh-CN" sz="2280" dirty="0">
                  <a:solidFill>
                    <a:srgbClr val="FF0000"/>
                  </a:solidFill>
                </a:endParaRPr>
              </a:p>
              <a:p>
                <a:endParaRPr lang="en-US" altLang="zh-CN" sz="2280" dirty="0">
                  <a:solidFill>
                    <a:srgbClr val="FF0000"/>
                  </a:solidFill>
                </a:endParaRPr>
              </a:p>
              <a:p>
                <a:r>
                  <a:rPr lang="zh-CN" altLang="en-US" sz="2280" dirty="0">
                    <a:solidFill>
                      <a:srgbClr val="FF0000"/>
                    </a:solidFill>
                  </a:rPr>
                  <a:t>可以看出，采用代数法，先找到</a:t>
                </a:r>
                <a14:m>
                  <m:oMath xmlns:m="http://schemas.openxmlformats.org/officeDocument/2006/math">
                    <m:r>
                      <a:rPr lang="en-US" altLang="zh-CN" sz="2280" b="1" i="1">
                        <a:solidFill>
                          <a:srgbClr val="FF0000"/>
                        </a:solidFill>
                        <a:latin typeface="Cambria Math"/>
                      </a:rPr>
                      <m:t>𝑨</m:t>
                    </m:r>
                  </m:oMath>
                </a14:m>
                <a:r>
                  <a:rPr lang="zh-CN" altLang="en-US" sz="2280" dirty="0">
                    <a:solidFill>
                      <a:srgbClr val="FF0000"/>
                    </a:solidFill>
                  </a:rPr>
                  <a:t>点，</a:t>
                </a:r>
                <a:endParaRPr lang="en-US" altLang="zh-CN" sz="2280" dirty="0">
                  <a:solidFill>
                    <a:srgbClr val="FF0000"/>
                  </a:solidFill>
                </a:endParaRPr>
              </a:p>
              <a:p>
                <a:pPr marL="0" indent="0">
                  <a:buNone/>
                </a:pPr>
                <a:r>
                  <a:rPr lang="zh-CN" altLang="en-US" sz="2280" dirty="0">
                    <a:solidFill>
                      <a:srgbClr val="FF0000"/>
                    </a:solidFill>
                  </a:rPr>
                  <a:t>然后通过入基变量和离基变量，分别遍历</a:t>
                </a:r>
                <a:endParaRPr lang="en-US" altLang="zh-CN" sz="2280" dirty="0">
                  <a:solidFill>
                    <a:srgbClr val="FF0000"/>
                  </a:solidFill>
                </a:endParaRPr>
              </a:p>
              <a:p>
                <a:pPr marL="0" indent="0">
                  <a:buNone/>
                </a:pPr>
                <a:r>
                  <a:rPr lang="zh-CN" altLang="en-US" sz="2280" dirty="0">
                    <a:solidFill>
                      <a:srgbClr val="FF0000"/>
                    </a:solidFill>
                  </a:rPr>
                  <a:t>其</a:t>
                </a:r>
                <a:r>
                  <a:rPr lang="en-US" altLang="zh-CN" sz="2280" dirty="0">
                    <a:solidFill>
                      <a:srgbClr val="FF0000"/>
                    </a:solidFill>
                  </a:rPr>
                  <a:t>E</a:t>
                </a:r>
                <a:r>
                  <a:rPr lang="zh-CN" altLang="en-US" sz="2280" dirty="0">
                    <a:solidFill>
                      <a:srgbClr val="FF0000"/>
                    </a:solidFill>
                  </a:rPr>
                  <a:t>点，然后迭代至</a:t>
                </a:r>
                <a:r>
                  <a:rPr lang="en-US" altLang="zh-CN" sz="2280" dirty="0">
                    <a:solidFill>
                      <a:srgbClr val="FF0000"/>
                    </a:solidFill>
                  </a:rPr>
                  <a:t>C</a:t>
                </a:r>
                <a:r>
                  <a:rPr lang="zh-CN" altLang="en-US" sz="2280" dirty="0">
                    <a:solidFill>
                      <a:srgbClr val="FF0000"/>
                    </a:solidFill>
                  </a:rPr>
                  <a:t>点，确认为最优点，</a:t>
                </a:r>
                <a:endParaRPr lang="en-US" altLang="zh-CN" sz="2280" dirty="0">
                  <a:solidFill>
                    <a:srgbClr val="FF0000"/>
                  </a:solidFill>
                </a:endParaRPr>
              </a:p>
              <a:p>
                <a:pPr marL="0" indent="0">
                  <a:buNone/>
                </a:pPr>
                <a:r>
                  <a:rPr lang="zh-CN" altLang="en-US" sz="2280" dirty="0">
                    <a:solidFill>
                      <a:srgbClr val="FF0000"/>
                    </a:solidFill>
                  </a:rPr>
                  <a:t>显然</a:t>
                </a:r>
                <a:r>
                  <a:rPr lang="en-US" altLang="zh-CN" sz="2280" dirty="0">
                    <a:solidFill>
                      <a:srgbClr val="FF0000"/>
                    </a:solidFill>
                  </a:rPr>
                  <a:t>D</a:t>
                </a:r>
                <a:r>
                  <a:rPr lang="zh-CN" altLang="en-US" sz="2280" dirty="0">
                    <a:solidFill>
                      <a:srgbClr val="FF0000"/>
                    </a:solidFill>
                  </a:rPr>
                  <a:t>点并没有出现在步骤中。</a:t>
                </a:r>
                <a:endParaRPr lang="en-US" altLang="zh-CN" sz="2280" dirty="0">
                  <a:solidFill>
                    <a:srgbClr val="FF0000"/>
                  </a:solidFill>
                </a:endParaRPr>
              </a:p>
              <a:p>
                <a:r>
                  <a:rPr lang="zh-CN" altLang="en-US" sz="2280" dirty="0">
                    <a:solidFill>
                      <a:srgbClr val="FF0000"/>
                    </a:solidFill>
                  </a:rPr>
                  <a:t>下面看看单纯形表格</a:t>
                </a:r>
                <a:endParaRPr lang="en-US" altLang="zh-CN" sz="2280" dirty="0">
                  <a:solidFill>
                    <a:srgbClr val="FF0000"/>
                  </a:solidFill>
                </a:endParaRPr>
              </a:p>
              <a:p>
                <a:endParaRPr lang="en-US" altLang="zh-CN" sz="2280" dirty="0">
                  <a:solidFill>
                    <a:srgbClr val="FF0000"/>
                  </a:solidFill>
                </a:endParaRPr>
              </a:p>
              <a:p>
                <a:endParaRPr lang="zh-CN" altLang="en-US"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560"/>
                </a:stretch>
              </a:blipFill>
            </p:spPr>
            <p:txBody>
              <a:bodyPr/>
              <a:lstStyle/>
              <a:p>
                <a:r>
                  <a:rPr lang="zh-CN" altLang="en-US">
                    <a:noFill/>
                  </a:rPr>
                  <a:t> </a:t>
                </a:r>
              </a:p>
            </p:txBody>
          </p:sp>
        </mc:Fallback>
      </mc:AlternateContent>
      <p:grpSp>
        <p:nvGrpSpPr>
          <p:cNvPr id="4" name="Group 3"/>
          <p:cNvGrpSpPr/>
          <p:nvPr/>
        </p:nvGrpSpPr>
        <p:grpSpPr>
          <a:xfrm>
            <a:off x="7281054" y="3313091"/>
            <a:ext cx="3405882" cy="3078591"/>
            <a:chOff x="6321152" y="2673077"/>
            <a:chExt cx="3584848" cy="3240360"/>
          </a:xfrm>
        </p:grpSpPr>
        <p:cxnSp>
          <p:nvCxnSpPr>
            <p:cNvPr id="5" name="Straight Arrow Connector 4"/>
            <p:cNvCxnSpPr/>
            <p:nvPr/>
          </p:nvCxnSpPr>
          <p:spPr bwMode="auto">
            <a:xfrm>
              <a:off x="6465168" y="4329261"/>
              <a:ext cx="324036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p:nvPr/>
          </p:nvCxnSpPr>
          <p:spPr bwMode="auto">
            <a:xfrm flipH="1" flipV="1">
              <a:off x="7473280" y="2673077"/>
              <a:ext cx="72008" cy="32403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TextBox 6"/>
                <p:cNvSpPr txBox="1"/>
                <p:nvPr/>
              </p:nvSpPr>
              <p:spPr>
                <a:xfrm>
                  <a:off x="9201472" y="4367618"/>
                  <a:ext cx="504056" cy="281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𝟏</m:t>
                            </m:r>
                          </m:sub>
                        </m:sSub>
                      </m:oMath>
                    </m:oMathPara>
                  </a14:m>
                  <a:endParaRPr lang="zh-CN" altLang="en-US" sz="1140" dirty="0"/>
                </a:p>
              </p:txBody>
            </p:sp>
          </mc:Choice>
          <mc:Fallback xmlns="">
            <p:sp>
              <p:nvSpPr>
                <p:cNvPr id="7" name="TextBox 6"/>
                <p:cNvSpPr txBox="1">
                  <a:spLocks noRot="1" noChangeAspect="1" noMove="1" noResize="1" noEditPoints="1" noAdjustHandles="1" noChangeArrowheads="1" noChangeShapeType="1" noTextEdit="1"/>
                </p:cNvSpPr>
                <p:nvPr/>
              </p:nvSpPr>
              <p:spPr>
                <a:xfrm>
                  <a:off x="9201472" y="4367618"/>
                  <a:ext cx="504056" cy="2818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69224" y="2745085"/>
                  <a:ext cx="504056" cy="281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40" b="1" i="1">
                                <a:latin typeface="Cambria Math" panose="02040503050406030204" pitchFamily="18" charset="0"/>
                              </a:rPr>
                            </m:ctrlPr>
                          </m:sSubPr>
                          <m:e>
                            <m:r>
                              <a:rPr lang="en-US" altLang="zh-CN" sz="1140" b="1" i="1">
                                <a:latin typeface="Cambria Math"/>
                              </a:rPr>
                              <m:t>𝒙</m:t>
                            </m:r>
                          </m:e>
                          <m:sub>
                            <m:r>
                              <a:rPr lang="en-US" altLang="zh-CN" sz="1140" b="1" i="1">
                                <a:latin typeface="Cambria Math"/>
                              </a:rPr>
                              <m:t>𝟐</m:t>
                            </m:r>
                          </m:sub>
                        </m:sSub>
                      </m:oMath>
                    </m:oMathPara>
                  </a14:m>
                  <a:endParaRPr lang="zh-CN" altLang="en-US" sz="1140" dirty="0"/>
                </a:p>
              </p:txBody>
            </p:sp>
          </mc:Choice>
          <mc:Fallback xmlns="">
            <p:sp>
              <p:nvSpPr>
                <p:cNvPr id="8" name="TextBox 7"/>
                <p:cNvSpPr txBox="1">
                  <a:spLocks noRot="1" noChangeAspect="1" noMove="1" noResize="1" noEditPoints="1" noAdjustHandles="1" noChangeArrowheads="1" noChangeShapeType="1" noTextEdit="1"/>
                </p:cNvSpPr>
                <p:nvPr/>
              </p:nvSpPr>
              <p:spPr>
                <a:xfrm>
                  <a:off x="6969224" y="2745085"/>
                  <a:ext cx="504056" cy="281836"/>
                </a:xfrm>
                <a:prstGeom prst="rect">
                  <a:avLst/>
                </a:prstGeom>
                <a:blipFill>
                  <a:blip r:embed="rId4"/>
                  <a:stretch>
                    <a:fillRect/>
                  </a:stretch>
                </a:blipFill>
              </p:spPr>
              <p:txBody>
                <a:bodyPr/>
                <a:lstStyle/>
                <a:p>
                  <a:r>
                    <a:rPr lang="zh-CN" altLang="en-US">
                      <a:noFill/>
                    </a:rPr>
                    <a:t> </a:t>
                  </a:r>
                </a:p>
              </p:txBody>
            </p:sp>
          </mc:Fallback>
        </mc:AlternateContent>
        <p:cxnSp>
          <p:nvCxnSpPr>
            <p:cNvPr id="9" name="Straight Connector 8"/>
            <p:cNvCxnSpPr/>
            <p:nvPr/>
          </p:nvCxnSpPr>
          <p:spPr bwMode="auto">
            <a:xfrm>
              <a:off x="7748296" y="4293257"/>
              <a:ext cx="0" cy="36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7977336" y="4293257"/>
              <a:ext cx="0" cy="18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8193360" y="4307797"/>
              <a:ext cx="0" cy="396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8422400" y="4308697"/>
              <a:ext cx="0" cy="198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6406176" y="3887381"/>
              <a:ext cx="33843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6406176" y="3887381"/>
              <a:ext cx="275016" cy="818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cxnSp>
          <p:nvCxnSpPr>
            <p:cNvPr id="15" name="Straight Connector 14"/>
            <p:cNvCxnSpPr/>
            <p:nvPr/>
          </p:nvCxnSpPr>
          <p:spPr bwMode="auto">
            <a:xfrm>
              <a:off x="6321152" y="2883584"/>
              <a:ext cx="3584848" cy="1761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H="1">
              <a:off x="7509284" y="3887381"/>
              <a:ext cx="108012" cy="1538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7617296" y="3887381"/>
              <a:ext cx="288032" cy="441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flipH="1">
              <a:off x="7905328" y="3887381"/>
              <a:ext cx="288032" cy="4312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H="1">
              <a:off x="8193360" y="3928301"/>
              <a:ext cx="229040" cy="379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flipH="1">
              <a:off x="8422400" y="4041229"/>
              <a:ext cx="203008" cy="2773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H="1">
              <a:off x="8769424" y="4118049"/>
              <a:ext cx="144016" cy="189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7215651" y="4226546"/>
              <a:ext cx="468051" cy="312611"/>
            </a:xfrm>
            <a:prstGeom prst="rect">
              <a:avLst/>
            </a:prstGeom>
            <a:noFill/>
          </p:spPr>
          <p:txBody>
            <a:bodyPr wrap="square" rtlCol="0">
              <a:spAutoFit/>
            </a:bodyPr>
            <a:lstStyle/>
            <a:p>
              <a:r>
                <a:rPr lang="en-US" altLang="zh-CN" sz="1330" dirty="0"/>
                <a:t>A</a:t>
              </a:r>
              <a:endParaRPr lang="zh-CN" altLang="en-US" sz="1330" dirty="0"/>
            </a:p>
          </p:txBody>
        </p:sp>
        <p:sp>
          <p:nvSpPr>
            <p:cNvPr id="23" name="TextBox 22"/>
            <p:cNvSpPr txBox="1"/>
            <p:nvPr/>
          </p:nvSpPr>
          <p:spPr>
            <a:xfrm>
              <a:off x="8985448" y="4233393"/>
              <a:ext cx="468051" cy="312611"/>
            </a:xfrm>
            <a:prstGeom prst="rect">
              <a:avLst/>
            </a:prstGeom>
            <a:noFill/>
          </p:spPr>
          <p:txBody>
            <a:bodyPr wrap="square" rtlCol="0">
              <a:spAutoFit/>
            </a:bodyPr>
            <a:lstStyle/>
            <a:p>
              <a:r>
                <a:rPr lang="en-US" altLang="zh-CN" sz="1330" dirty="0"/>
                <a:t>B</a:t>
              </a:r>
              <a:endParaRPr lang="zh-CN" altLang="en-US" sz="1330" dirty="0"/>
            </a:p>
          </p:txBody>
        </p:sp>
        <p:sp>
          <p:nvSpPr>
            <p:cNvPr id="24" name="TextBox 23"/>
            <p:cNvSpPr txBox="1"/>
            <p:nvPr/>
          </p:nvSpPr>
          <p:spPr>
            <a:xfrm>
              <a:off x="8193220" y="3607767"/>
              <a:ext cx="468051" cy="312611"/>
            </a:xfrm>
            <a:prstGeom prst="rect">
              <a:avLst/>
            </a:prstGeom>
            <a:noFill/>
          </p:spPr>
          <p:txBody>
            <a:bodyPr wrap="square" rtlCol="0">
              <a:spAutoFit/>
            </a:bodyPr>
            <a:lstStyle/>
            <a:p>
              <a:r>
                <a:rPr lang="en-US" altLang="zh-CN" sz="1330" dirty="0"/>
                <a:t>C</a:t>
              </a:r>
              <a:endParaRPr lang="zh-CN" altLang="en-US" sz="1330" dirty="0"/>
            </a:p>
          </p:txBody>
        </p:sp>
        <p:sp>
          <p:nvSpPr>
            <p:cNvPr id="25" name="TextBox 24"/>
            <p:cNvSpPr txBox="1"/>
            <p:nvPr/>
          </p:nvSpPr>
          <p:spPr>
            <a:xfrm>
              <a:off x="7193558" y="3349771"/>
              <a:ext cx="468051" cy="312611"/>
            </a:xfrm>
            <a:prstGeom prst="rect">
              <a:avLst/>
            </a:prstGeom>
            <a:noFill/>
          </p:spPr>
          <p:txBody>
            <a:bodyPr wrap="square" rtlCol="0">
              <a:spAutoFit/>
            </a:bodyPr>
            <a:lstStyle/>
            <a:p>
              <a:r>
                <a:rPr lang="en-US" altLang="zh-CN" sz="1330" dirty="0"/>
                <a:t>D</a:t>
              </a:r>
              <a:endParaRPr lang="zh-CN" altLang="en-US" sz="1330" dirty="0"/>
            </a:p>
          </p:txBody>
        </p:sp>
        <p:sp>
          <p:nvSpPr>
            <p:cNvPr id="26" name="TextBox 25"/>
            <p:cNvSpPr txBox="1"/>
            <p:nvPr/>
          </p:nvSpPr>
          <p:spPr>
            <a:xfrm>
              <a:off x="7215651" y="3808145"/>
              <a:ext cx="468051" cy="312611"/>
            </a:xfrm>
            <a:prstGeom prst="rect">
              <a:avLst/>
            </a:prstGeom>
            <a:noFill/>
          </p:spPr>
          <p:txBody>
            <a:bodyPr wrap="square" rtlCol="0">
              <a:spAutoFit/>
            </a:bodyPr>
            <a:lstStyle/>
            <a:p>
              <a:r>
                <a:rPr lang="en-US" altLang="zh-CN" sz="1330" dirty="0"/>
                <a:t>E</a:t>
              </a:r>
              <a:endParaRPr lang="zh-CN" altLang="en-US" sz="133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latin typeface="隶书" panose="02010509060101010101" pitchFamily="1" charset="-122"/>
              </a:rPr>
              <a:t>6.1 </a:t>
            </a:r>
            <a:r>
              <a:rPr lang="zh-CN" altLang="en-US" sz="2660" dirty="0">
                <a:latin typeface="隶书" panose="02010509060101010101" pitchFamily="1" charset="-122"/>
              </a:rPr>
              <a:t>线性规划的基本概念</a:t>
            </a:r>
            <a:r>
              <a:rPr lang="en-US" altLang="zh-CN" sz="1900" dirty="0">
                <a:latin typeface="隶书" panose="02010509060101010101" pitchFamily="1" charset="-122"/>
              </a:rPr>
              <a:t>-</a:t>
            </a:r>
            <a:r>
              <a:rPr lang="zh-CN" altLang="en-US" sz="1710" dirty="0"/>
              <a:t>线性规划问题的基本理论</a:t>
            </a:r>
            <a:r>
              <a:rPr lang="en-US" altLang="zh-CN" sz="1900" dirty="0">
                <a:latin typeface="隶书" panose="02010509060101010101" pitchFamily="1" charset="-122"/>
              </a:rPr>
              <a:t>(</a:t>
            </a:r>
            <a:r>
              <a:rPr lang="zh-CN" altLang="en-US" sz="1900" dirty="0">
                <a:latin typeface="隶书" panose="02010509060101010101" pitchFamily="1" charset="-122"/>
              </a:rPr>
              <a:t>续</a:t>
            </a:r>
            <a:r>
              <a:rPr lang="en-US" altLang="zh-CN" sz="1900" dirty="0">
                <a:latin typeface="隶书" panose="02010509060101010101" pitchFamily="1" charset="-122"/>
              </a:rPr>
              <a:t>4)(</a:t>
            </a:r>
            <a:r>
              <a:rPr lang="zh-CN" altLang="en-US" sz="1900" dirty="0">
                <a:latin typeface="隶书" panose="02010509060101010101" pitchFamily="1" charset="-122"/>
              </a:rPr>
              <a:t>注</a:t>
            </a:r>
            <a:r>
              <a:rPr lang="en-US" altLang="zh-CN" sz="1900" dirty="0">
                <a:latin typeface="隶书" panose="02010509060101010101" pitchFamily="1" charset="-122"/>
              </a:rPr>
              <a:t>3)</a:t>
            </a:r>
            <a:endParaRPr lang="zh-CN" altLang="en-US" sz="1900" dirty="0">
              <a:latin typeface="隶书" panose="02010509060101010101" pitchFamily="1" charset="-122"/>
            </a:endParaRPr>
          </a:p>
        </p:txBody>
      </p:sp>
      <p:sp>
        <p:nvSpPr>
          <p:cNvPr id="3" name="Content Placeholder 2"/>
          <p:cNvSpPr>
            <a:spLocks noGrp="1"/>
          </p:cNvSpPr>
          <p:nvPr>
            <p:ph idx="1"/>
          </p:nvPr>
        </p:nvSpPr>
        <p:spPr/>
        <p:txBody>
          <a:bodyPr/>
          <a:lstStyle/>
          <a:p>
            <a:r>
              <a:rPr lang="zh-CN" altLang="en-US" dirty="0"/>
              <a:t>单纯形表</a:t>
            </a:r>
          </a:p>
        </p:txBody>
      </p:sp>
      <p:graphicFrame>
        <p:nvGraphicFramePr>
          <p:cNvPr id="4" name="Table 3"/>
          <p:cNvGraphicFramePr>
            <a:graphicFrameLocks noGrp="1"/>
          </p:cNvGraphicFramePr>
          <p:nvPr/>
        </p:nvGraphicFramePr>
        <p:xfrm>
          <a:off x="2401690" y="1581845"/>
          <a:ext cx="3283832" cy="2326047"/>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10479">
                  <a:extLst>
                    <a:ext uri="{9D8B030D-6E8A-4147-A177-3AD203B41FA5}">
                      <a16:colId xmlns:a16="http://schemas.microsoft.com/office/drawing/2014/main" val="20000"/>
                    </a:ext>
                  </a:extLst>
                </a:gridCol>
                <a:gridCol w="410479">
                  <a:extLst>
                    <a:ext uri="{9D8B030D-6E8A-4147-A177-3AD203B41FA5}">
                      <a16:colId xmlns:a16="http://schemas.microsoft.com/office/drawing/2014/main" val="20001"/>
                    </a:ext>
                  </a:extLst>
                </a:gridCol>
                <a:gridCol w="410479">
                  <a:extLst>
                    <a:ext uri="{9D8B030D-6E8A-4147-A177-3AD203B41FA5}">
                      <a16:colId xmlns:a16="http://schemas.microsoft.com/office/drawing/2014/main" val="20002"/>
                    </a:ext>
                  </a:extLst>
                </a:gridCol>
                <a:gridCol w="410479">
                  <a:extLst>
                    <a:ext uri="{9D8B030D-6E8A-4147-A177-3AD203B41FA5}">
                      <a16:colId xmlns:a16="http://schemas.microsoft.com/office/drawing/2014/main" val="20003"/>
                    </a:ext>
                  </a:extLst>
                </a:gridCol>
                <a:gridCol w="410479">
                  <a:extLst>
                    <a:ext uri="{9D8B030D-6E8A-4147-A177-3AD203B41FA5}">
                      <a16:colId xmlns:a16="http://schemas.microsoft.com/office/drawing/2014/main" val="20004"/>
                    </a:ext>
                  </a:extLst>
                </a:gridCol>
                <a:gridCol w="410479">
                  <a:extLst>
                    <a:ext uri="{9D8B030D-6E8A-4147-A177-3AD203B41FA5}">
                      <a16:colId xmlns:a16="http://schemas.microsoft.com/office/drawing/2014/main" val="20005"/>
                    </a:ext>
                  </a:extLst>
                </a:gridCol>
                <a:gridCol w="410479">
                  <a:extLst>
                    <a:ext uri="{9D8B030D-6E8A-4147-A177-3AD203B41FA5}">
                      <a16:colId xmlns:a16="http://schemas.microsoft.com/office/drawing/2014/main" val="20006"/>
                    </a:ext>
                  </a:extLst>
                </a:gridCol>
                <a:gridCol w="410479">
                  <a:extLst>
                    <a:ext uri="{9D8B030D-6E8A-4147-A177-3AD203B41FA5}">
                      <a16:colId xmlns:a16="http://schemas.microsoft.com/office/drawing/2014/main" val="20007"/>
                    </a:ext>
                  </a:extLst>
                </a:gridCol>
              </a:tblGrid>
              <a:tr h="446538">
                <a:tc gridSpan="3">
                  <a:txBody>
                    <a:bodyPr/>
                    <a:lstStyle/>
                    <a:p>
                      <a:endParaRPr lang="zh-CN" sz="1700"/>
                    </a:p>
                  </a:txBody>
                  <a:tcPr marL="86875" marR="86875" marT="43438" marB="43438">
                    <a:blipFill>
                      <a:blip r:embed="rId2"/>
                      <a:stretch>
                        <a:fillRect l="-4225" t="-1299" r="-172770" b="-446753"/>
                      </a:stretch>
                    </a:blipFill>
                  </a:tcPr>
                </a:tc>
                <a:tc hMerge="1">
                  <a:txBody>
                    <a:bodyPr/>
                    <a:lstStyle/>
                    <a:p>
                      <a:endParaRPr lang="zh-CN"/>
                    </a:p>
                  </a:txBody>
                  <a:tcPr/>
                </a:tc>
                <a:tc hMerge="1">
                  <a:txBody>
                    <a:bodyPr/>
                    <a:lstStyle/>
                    <a:p>
                      <a:endParaRPr lang="zh-CN"/>
                    </a:p>
                  </a:txBody>
                  <a:tcPr/>
                </a:tc>
                <a:tc>
                  <a:txBody>
                    <a:bodyPr/>
                    <a:lstStyle/>
                    <a:p>
                      <a:endParaRPr lang="zh-CN" sz="1700"/>
                    </a:p>
                  </a:txBody>
                  <a:tcPr marL="86875" marR="86875" marT="43438" marB="43438">
                    <a:blipFill>
                      <a:blip r:embed="rId2"/>
                      <a:stretch>
                        <a:fillRect l="-312676" t="-1299" r="-418310" b="-446753"/>
                      </a:stretch>
                    </a:blipFill>
                  </a:tcPr>
                </a:tc>
                <a:tc>
                  <a:txBody>
                    <a:bodyPr/>
                    <a:lstStyle/>
                    <a:p>
                      <a:endParaRPr lang="zh-CN" sz="1700"/>
                    </a:p>
                  </a:txBody>
                  <a:tcPr marL="86875" marR="86875" marT="43438" marB="43438">
                    <a:blipFill>
                      <a:blip r:embed="rId2"/>
                      <a:stretch>
                        <a:fillRect l="-412676" t="-1299" r="-318310" b="-446753"/>
                      </a:stretch>
                    </a:blipFill>
                  </a:tcPr>
                </a:tc>
                <a:tc>
                  <a:txBody>
                    <a:bodyPr/>
                    <a:lstStyle/>
                    <a:p>
                      <a:endParaRPr lang="zh-CN" sz="1700"/>
                    </a:p>
                  </a:txBody>
                  <a:tcPr marL="86875" marR="86875" marT="43438" marB="43438">
                    <a:blipFill>
                      <a:blip r:embed="rId2"/>
                      <a:stretch>
                        <a:fillRect l="-512676" t="-1299" r="-218310" b="-446753"/>
                      </a:stretch>
                    </a:blipFill>
                  </a:tcPr>
                </a:tc>
                <a:tc>
                  <a:txBody>
                    <a:bodyPr/>
                    <a:lstStyle/>
                    <a:p>
                      <a:endParaRPr lang="zh-CN" sz="1700"/>
                    </a:p>
                  </a:txBody>
                  <a:tcPr marL="86875" marR="86875" marT="43438" marB="43438">
                    <a:blipFill>
                      <a:blip r:embed="rId2"/>
                      <a:stretch>
                        <a:fillRect l="-612676" t="-1299" r="-118310" b="-446753"/>
                      </a:stretch>
                    </a:blipFill>
                  </a:tcPr>
                </a:tc>
                <a:tc>
                  <a:txBody>
                    <a:bodyPr/>
                    <a:lstStyle/>
                    <a:p>
                      <a:endParaRPr lang="zh-CN" altLang="en-US" sz="1300">
                        <a:solidFill>
                          <a:schemeClr val="tx1"/>
                        </a:solidFill>
                      </a:endParaRPr>
                    </a:p>
                  </a:txBody>
                  <a:tcPr marL="86875" marR="86875" marT="43438" marB="43438"/>
                </a:tc>
                <a:extLst>
                  <a:ext uri="{0D108BD9-81ED-4DB2-BD59-A6C34878D82A}">
                    <a16:rowId xmlns:a16="http://schemas.microsoft.com/office/drawing/2014/main" val="10000"/>
                  </a:ext>
                </a:extLst>
              </a:tr>
              <a:tr h="425250">
                <a:tc>
                  <a:txBody>
                    <a:bodyPr/>
                    <a:lstStyle/>
                    <a:p>
                      <a:endParaRPr lang="zh-CN" sz="1700"/>
                    </a:p>
                  </a:txBody>
                  <a:tcPr marL="86875" marR="86875" marT="43438" marB="43438">
                    <a:blipFill>
                      <a:blip r:embed="rId2"/>
                      <a:stretch>
                        <a:fillRect l="-12676" t="-105405" r="-718310" b="-364865"/>
                      </a:stretch>
                    </a:blipFill>
                  </a:tcPr>
                </a:tc>
                <a:tc>
                  <a:txBody>
                    <a:bodyPr/>
                    <a:lstStyle/>
                    <a:p>
                      <a:endParaRPr lang="zh-CN" sz="1700"/>
                    </a:p>
                  </a:txBody>
                  <a:tcPr marL="86875" marR="86875" marT="43438" marB="43438">
                    <a:blipFill>
                      <a:blip r:embed="rId2"/>
                      <a:stretch>
                        <a:fillRect l="-112676" t="-105405" r="-618310" b="-364865"/>
                      </a:stretch>
                    </a:blipFill>
                  </a:tcPr>
                </a:tc>
                <a:tc>
                  <a:txBody>
                    <a:bodyPr/>
                    <a:lstStyle/>
                    <a:p>
                      <a:endParaRPr lang="zh-CN" sz="1700"/>
                    </a:p>
                  </a:txBody>
                  <a:tcPr marL="86875" marR="86875" marT="43438" marB="43438">
                    <a:blipFill>
                      <a:blip r:embed="rId2"/>
                      <a:stretch>
                        <a:fillRect l="-212676" t="-105405" r="-518310" b="-364865"/>
                      </a:stretch>
                    </a:blipFill>
                  </a:tcPr>
                </a:tc>
                <a:tc>
                  <a:txBody>
                    <a:bodyPr/>
                    <a:lstStyle/>
                    <a:p>
                      <a:endParaRPr lang="zh-CN" sz="1700"/>
                    </a:p>
                  </a:txBody>
                  <a:tcPr marL="86875" marR="86875" marT="43438" marB="43438">
                    <a:blipFill>
                      <a:blip r:embed="rId2"/>
                      <a:stretch>
                        <a:fillRect l="-312676" t="-105405" r="-418310" b="-364865"/>
                      </a:stretch>
                    </a:blipFill>
                  </a:tcPr>
                </a:tc>
                <a:tc>
                  <a:txBody>
                    <a:bodyPr/>
                    <a:lstStyle/>
                    <a:p>
                      <a:endParaRPr lang="zh-CN" sz="1700"/>
                    </a:p>
                  </a:txBody>
                  <a:tcPr marL="86875" marR="86875" marT="43438" marB="43438">
                    <a:blipFill>
                      <a:blip r:embed="rId2"/>
                      <a:stretch>
                        <a:fillRect l="-412676" t="-105405" r="-318310" b="-364865"/>
                      </a:stretch>
                    </a:blipFill>
                  </a:tcPr>
                </a:tc>
                <a:tc>
                  <a:txBody>
                    <a:bodyPr/>
                    <a:lstStyle/>
                    <a:p>
                      <a:endParaRPr lang="zh-CN" sz="1700"/>
                    </a:p>
                  </a:txBody>
                  <a:tcPr marL="86875" marR="86875" marT="43438" marB="43438">
                    <a:blipFill>
                      <a:blip r:embed="rId2"/>
                      <a:stretch>
                        <a:fillRect l="-512676" t="-105405" r="-218310" b="-364865"/>
                      </a:stretch>
                    </a:blipFill>
                  </a:tcPr>
                </a:tc>
                <a:tc>
                  <a:txBody>
                    <a:bodyPr/>
                    <a:lstStyle/>
                    <a:p>
                      <a:endParaRPr lang="zh-CN" sz="1700"/>
                    </a:p>
                  </a:txBody>
                  <a:tcPr marL="86875" marR="86875" marT="43438" marB="43438">
                    <a:blipFill>
                      <a:blip r:embed="rId2"/>
                      <a:stretch>
                        <a:fillRect l="-612676" t="-105405" r="-118310" b="-364865"/>
                      </a:stretch>
                    </a:blipFill>
                  </a:tcPr>
                </a:tc>
                <a:tc>
                  <a:txBody>
                    <a:bodyPr/>
                    <a:lstStyle/>
                    <a:p>
                      <a:endParaRPr lang="zh-CN" sz="1700"/>
                    </a:p>
                  </a:txBody>
                  <a:tcPr marL="86875" marR="86875" marT="43438" marB="43438">
                    <a:blipFill>
                      <a:blip r:embed="rId2"/>
                      <a:stretch>
                        <a:fillRect l="-712676" t="-105405" r="-18310" b="-364865"/>
                      </a:stretch>
                    </a:blipFill>
                  </a:tcPr>
                </a:tc>
                <a:extLst>
                  <a:ext uri="{0D108BD9-81ED-4DB2-BD59-A6C34878D82A}">
                    <a16:rowId xmlns:a16="http://schemas.microsoft.com/office/drawing/2014/main" val="10001"/>
                  </a:ext>
                </a:extLst>
              </a:tr>
              <a:tr h="517733">
                <a:tc>
                  <a:txBody>
                    <a:bodyPr/>
                    <a:lstStyle/>
                    <a:p>
                      <a:endParaRPr lang="zh-CN" sz="1700"/>
                    </a:p>
                  </a:txBody>
                  <a:tcPr marL="86875" marR="86875" marT="43438" marB="43438">
                    <a:blipFill>
                      <a:blip r:embed="rId2"/>
                      <a:stretch>
                        <a:fillRect l="-12676" t="-170787" r="-718310" b="-203371"/>
                      </a:stretch>
                    </a:blipFill>
                  </a:tcPr>
                </a:tc>
                <a:tc>
                  <a:txBody>
                    <a:bodyPr/>
                    <a:lstStyle/>
                    <a:p>
                      <a:endParaRPr lang="zh-CN" sz="1700"/>
                    </a:p>
                  </a:txBody>
                  <a:tcPr marL="86875" marR="86875" marT="43438" marB="43438">
                    <a:blipFill>
                      <a:blip r:embed="rId2"/>
                      <a:stretch>
                        <a:fillRect l="-112676" t="-170787" r="-618310" b="-203371"/>
                      </a:stretch>
                    </a:blipFill>
                  </a:tcPr>
                </a:tc>
                <a:tc>
                  <a:txBody>
                    <a:bodyPr/>
                    <a:lstStyle/>
                    <a:p>
                      <a:endParaRPr lang="zh-CN" sz="1700"/>
                    </a:p>
                  </a:txBody>
                  <a:tcPr marL="86875" marR="86875" marT="43438" marB="43438">
                    <a:blipFill>
                      <a:blip r:embed="rId2"/>
                      <a:stretch>
                        <a:fillRect l="-212676" t="-170787" r="-518310" b="-203371"/>
                      </a:stretch>
                    </a:blipFill>
                  </a:tcPr>
                </a:tc>
                <a:tc>
                  <a:txBody>
                    <a:bodyPr/>
                    <a:lstStyle/>
                    <a:p>
                      <a:endParaRPr lang="zh-CN" sz="1700"/>
                    </a:p>
                  </a:txBody>
                  <a:tcPr marL="86875" marR="86875" marT="43438" marB="43438">
                    <a:blipFill>
                      <a:blip r:embed="rId2"/>
                      <a:stretch>
                        <a:fillRect l="-312676" t="-170787" r="-418310" b="-203371"/>
                      </a:stretch>
                    </a:blipFill>
                  </a:tcPr>
                </a:tc>
                <a:tc>
                  <a:txBody>
                    <a:bodyPr/>
                    <a:lstStyle/>
                    <a:p>
                      <a:endParaRPr lang="zh-CN" sz="1700"/>
                    </a:p>
                  </a:txBody>
                  <a:tcPr marL="86875" marR="86875" marT="43438" marB="43438">
                    <a:blipFill>
                      <a:blip r:embed="rId2"/>
                      <a:stretch>
                        <a:fillRect l="-412676" t="-170787" r="-318310" b="-203371"/>
                      </a:stretch>
                    </a:blipFill>
                  </a:tcPr>
                </a:tc>
                <a:tc>
                  <a:txBody>
                    <a:bodyPr/>
                    <a:lstStyle/>
                    <a:p>
                      <a:endParaRPr lang="zh-CN" sz="1700"/>
                    </a:p>
                  </a:txBody>
                  <a:tcPr marL="86875" marR="86875" marT="43438" marB="43438">
                    <a:blipFill>
                      <a:blip r:embed="rId2"/>
                      <a:stretch>
                        <a:fillRect l="-512676" t="-170787" r="-218310" b="-203371"/>
                      </a:stretch>
                    </a:blipFill>
                  </a:tcPr>
                </a:tc>
                <a:tc>
                  <a:txBody>
                    <a:bodyPr/>
                    <a:lstStyle/>
                    <a:p>
                      <a:endParaRPr lang="zh-CN" sz="1700"/>
                    </a:p>
                  </a:txBody>
                  <a:tcPr marL="86875" marR="86875" marT="43438" marB="43438">
                    <a:blipFill>
                      <a:blip r:embed="rId2"/>
                      <a:stretch>
                        <a:fillRect l="-612676" t="-170787" r="-118310" b="-203371"/>
                      </a:stretch>
                    </a:blipFill>
                  </a:tcPr>
                </a:tc>
                <a:tc>
                  <a:txBody>
                    <a:bodyPr/>
                    <a:lstStyle/>
                    <a:p>
                      <a:endParaRPr lang="zh-CN" sz="1700"/>
                    </a:p>
                  </a:txBody>
                  <a:tcPr marL="86875" marR="86875" marT="43438" marB="43438">
                    <a:blipFill>
                      <a:blip r:embed="rId2"/>
                      <a:stretch>
                        <a:fillRect l="-712676" t="-170787" r="-18310" b="-203371"/>
                      </a:stretch>
                    </a:blipFill>
                  </a:tcPr>
                </a:tc>
                <a:extLst>
                  <a:ext uri="{0D108BD9-81ED-4DB2-BD59-A6C34878D82A}">
                    <a16:rowId xmlns:a16="http://schemas.microsoft.com/office/drawing/2014/main" val="10002"/>
                  </a:ext>
                </a:extLst>
              </a:tr>
              <a:tr h="517733">
                <a:tc>
                  <a:txBody>
                    <a:bodyPr/>
                    <a:lstStyle/>
                    <a:p>
                      <a:endParaRPr lang="zh-CN" sz="1700"/>
                    </a:p>
                  </a:txBody>
                  <a:tcPr marL="86875" marR="86875" marT="43438" marB="43438">
                    <a:blipFill>
                      <a:blip r:embed="rId2"/>
                      <a:stretch>
                        <a:fillRect l="-12676" t="-267778" r="-718310" b="-101111"/>
                      </a:stretch>
                    </a:blipFill>
                  </a:tcPr>
                </a:tc>
                <a:tc>
                  <a:txBody>
                    <a:bodyPr/>
                    <a:lstStyle/>
                    <a:p>
                      <a:endParaRPr lang="zh-CN" sz="1700"/>
                    </a:p>
                  </a:txBody>
                  <a:tcPr marL="86875" marR="86875" marT="43438" marB="43438">
                    <a:blipFill>
                      <a:blip r:embed="rId2"/>
                      <a:stretch>
                        <a:fillRect l="-112676" t="-267778" r="-618310" b="-101111"/>
                      </a:stretch>
                    </a:blipFill>
                  </a:tcPr>
                </a:tc>
                <a:tc>
                  <a:txBody>
                    <a:bodyPr/>
                    <a:lstStyle/>
                    <a:p>
                      <a:endParaRPr lang="zh-CN" sz="1700"/>
                    </a:p>
                  </a:txBody>
                  <a:tcPr marL="86875" marR="86875" marT="43438" marB="43438">
                    <a:blipFill>
                      <a:blip r:embed="rId2"/>
                      <a:stretch>
                        <a:fillRect l="-212676" t="-267778" r="-518310" b="-101111"/>
                      </a:stretch>
                    </a:blipFill>
                  </a:tcPr>
                </a:tc>
                <a:tc>
                  <a:txBody>
                    <a:bodyPr/>
                    <a:lstStyle/>
                    <a:p>
                      <a:endParaRPr lang="zh-CN" sz="1700"/>
                    </a:p>
                  </a:txBody>
                  <a:tcPr marL="86875" marR="86875" marT="43438" marB="43438">
                    <a:blipFill>
                      <a:blip r:embed="rId2"/>
                      <a:stretch>
                        <a:fillRect l="-312676" t="-267778" r="-418310" b="-101111"/>
                      </a:stretch>
                    </a:blipFill>
                  </a:tcPr>
                </a:tc>
                <a:tc>
                  <a:txBody>
                    <a:bodyPr/>
                    <a:lstStyle/>
                    <a:p>
                      <a:endParaRPr lang="zh-CN" sz="1700"/>
                    </a:p>
                  </a:txBody>
                  <a:tcPr marL="86875" marR="86875" marT="43438" marB="43438">
                    <a:blipFill>
                      <a:blip r:embed="rId2"/>
                      <a:stretch>
                        <a:fillRect l="-412676" t="-267778" r="-318310" b="-101111"/>
                      </a:stretch>
                    </a:blipFill>
                  </a:tcPr>
                </a:tc>
                <a:tc>
                  <a:txBody>
                    <a:bodyPr/>
                    <a:lstStyle/>
                    <a:p>
                      <a:endParaRPr lang="zh-CN" sz="1700"/>
                    </a:p>
                  </a:txBody>
                  <a:tcPr marL="86875" marR="86875" marT="43438" marB="43438">
                    <a:blipFill>
                      <a:blip r:embed="rId2"/>
                      <a:stretch>
                        <a:fillRect l="-512676" t="-267778" r="-218310" b="-101111"/>
                      </a:stretch>
                    </a:blipFill>
                  </a:tcPr>
                </a:tc>
                <a:tc>
                  <a:txBody>
                    <a:bodyPr/>
                    <a:lstStyle/>
                    <a:p>
                      <a:endParaRPr lang="zh-CN" sz="1700"/>
                    </a:p>
                  </a:txBody>
                  <a:tcPr marL="86875" marR="86875" marT="43438" marB="43438">
                    <a:blipFill>
                      <a:blip r:embed="rId2"/>
                      <a:stretch>
                        <a:fillRect l="-612676" t="-267778" r="-118310" b="-101111"/>
                      </a:stretch>
                    </a:blipFill>
                  </a:tcPr>
                </a:tc>
                <a:tc>
                  <a:txBody>
                    <a:bodyPr/>
                    <a:lstStyle/>
                    <a:p>
                      <a:endParaRPr lang="zh-CN" sz="1700"/>
                    </a:p>
                  </a:txBody>
                  <a:tcPr marL="86875" marR="86875" marT="43438" marB="43438">
                    <a:blipFill>
                      <a:blip r:embed="rId2"/>
                      <a:stretch>
                        <a:fillRect l="-712676" t="-267778" r="-18310" b="-101111"/>
                      </a:stretch>
                    </a:blipFill>
                  </a:tcPr>
                </a:tc>
                <a:extLst>
                  <a:ext uri="{0D108BD9-81ED-4DB2-BD59-A6C34878D82A}">
                    <a16:rowId xmlns:a16="http://schemas.microsoft.com/office/drawing/2014/main" val="10003"/>
                  </a:ext>
                </a:extLst>
              </a:tr>
              <a:tr h="418793">
                <a:tc gridSpan="2">
                  <a:txBody>
                    <a:bodyPr/>
                    <a:lstStyle/>
                    <a:p>
                      <a:endParaRPr lang="zh-CN" sz="1700"/>
                    </a:p>
                  </a:txBody>
                  <a:tcPr marL="86875" marR="86875" marT="43438" marB="43438">
                    <a:blipFill>
                      <a:blip r:embed="rId2"/>
                      <a:stretch>
                        <a:fillRect l="-6338" t="-459722" r="-309155" b="-26389"/>
                      </a:stretch>
                    </a:blipFill>
                  </a:tcPr>
                </a:tc>
                <a:tc hMerge="1">
                  <a:txBody>
                    <a:bodyPr/>
                    <a:lstStyle/>
                    <a:p>
                      <a:endParaRPr lang="zh-CN"/>
                    </a:p>
                  </a:txBody>
                  <a:tcPr/>
                </a:tc>
                <a:tc>
                  <a:txBody>
                    <a:bodyPr/>
                    <a:lstStyle/>
                    <a:p>
                      <a:endParaRPr lang="zh-CN" sz="1700"/>
                    </a:p>
                  </a:txBody>
                  <a:tcPr marL="86875" marR="86875" marT="43438" marB="43438">
                    <a:blipFill>
                      <a:blip r:embed="rId2"/>
                      <a:stretch>
                        <a:fillRect l="-212676" t="-459722" r="-518310" b="-26389"/>
                      </a:stretch>
                    </a:blipFill>
                  </a:tcPr>
                </a:tc>
                <a:tc>
                  <a:txBody>
                    <a:bodyPr/>
                    <a:lstStyle/>
                    <a:p>
                      <a:endParaRPr lang="zh-CN" sz="1700"/>
                    </a:p>
                  </a:txBody>
                  <a:tcPr marL="86875" marR="86875" marT="43438" marB="43438">
                    <a:blipFill>
                      <a:blip r:embed="rId2"/>
                      <a:stretch>
                        <a:fillRect l="-312676" t="-459722" r="-418310" b="-26389"/>
                      </a:stretch>
                    </a:blipFill>
                  </a:tcPr>
                </a:tc>
                <a:tc>
                  <a:txBody>
                    <a:bodyPr/>
                    <a:lstStyle/>
                    <a:p>
                      <a:endParaRPr lang="zh-CN" sz="1700"/>
                    </a:p>
                  </a:txBody>
                  <a:tcPr marL="86875" marR="86875" marT="43438" marB="43438">
                    <a:blipFill>
                      <a:blip r:embed="rId2"/>
                      <a:stretch>
                        <a:fillRect l="-412676" t="-459722" r="-318310" b="-26389"/>
                      </a:stretch>
                    </a:blipFill>
                  </a:tcPr>
                </a:tc>
                <a:tc>
                  <a:txBody>
                    <a:bodyPr/>
                    <a:lstStyle/>
                    <a:p>
                      <a:endParaRPr lang="zh-CN" sz="1700"/>
                    </a:p>
                  </a:txBody>
                  <a:tcPr marL="86875" marR="86875" marT="43438" marB="43438">
                    <a:blipFill>
                      <a:blip r:embed="rId2"/>
                      <a:stretch>
                        <a:fillRect l="-512676" t="-459722" r="-218310" b="-26389"/>
                      </a:stretch>
                    </a:blipFill>
                  </a:tcPr>
                </a:tc>
                <a:tc>
                  <a:txBody>
                    <a:bodyPr/>
                    <a:lstStyle/>
                    <a:p>
                      <a:endParaRPr lang="zh-CN" sz="1700"/>
                    </a:p>
                  </a:txBody>
                  <a:tcPr marL="86875" marR="86875" marT="43438" marB="43438">
                    <a:blipFill>
                      <a:blip r:embed="rId2"/>
                      <a:stretch>
                        <a:fillRect l="-612676" t="-459722" r="-118310" b="-26389"/>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2470103" y="4044719"/>
          <a:ext cx="3215416" cy="2257635"/>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01927">
                  <a:extLst>
                    <a:ext uri="{9D8B030D-6E8A-4147-A177-3AD203B41FA5}">
                      <a16:colId xmlns:a16="http://schemas.microsoft.com/office/drawing/2014/main" val="20000"/>
                    </a:ext>
                  </a:extLst>
                </a:gridCol>
                <a:gridCol w="401927">
                  <a:extLst>
                    <a:ext uri="{9D8B030D-6E8A-4147-A177-3AD203B41FA5}">
                      <a16:colId xmlns:a16="http://schemas.microsoft.com/office/drawing/2014/main" val="20001"/>
                    </a:ext>
                  </a:extLst>
                </a:gridCol>
                <a:gridCol w="401927">
                  <a:extLst>
                    <a:ext uri="{9D8B030D-6E8A-4147-A177-3AD203B41FA5}">
                      <a16:colId xmlns:a16="http://schemas.microsoft.com/office/drawing/2014/main" val="20002"/>
                    </a:ext>
                  </a:extLst>
                </a:gridCol>
                <a:gridCol w="401927">
                  <a:extLst>
                    <a:ext uri="{9D8B030D-6E8A-4147-A177-3AD203B41FA5}">
                      <a16:colId xmlns:a16="http://schemas.microsoft.com/office/drawing/2014/main" val="20003"/>
                    </a:ext>
                  </a:extLst>
                </a:gridCol>
                <a:gridCol w="401927">
                  <a:extLst>
                    <a:ext uri="{9D8B030D-6E8A-4147-A177-3AD203B41FA5}">
                      <a16:colId xmlns:a16="http://schemas.microsoft.com/office/drawing/2014/main" val="20004"/>
                    </a:ext>
                  </a:extLst>
                </a:gridCol>
                <a:gridCol w="401927">
                  <a:extLst>
                    <a:ext uri="{9D8B030D-6E8A-4147-A177-3AD203B41FA5}">
                      <a16:colId xmlns:a16="http://schemas.microsoft.com/office/drawing/2014/main" val="20005"/>
                    </a:ext>
                  </a:extLst>
                </a:gridCol>
                <a:gridCol w="401927">
                  <a:extLst>
                    <a:ext uri="{9D8B030D-6E8A-4147-A177-3AD203B41FA5}">
                      <a16:colId xmlns:a16="http://schemas.microsoft.com/office/drawing/2014/main" val="20006"/>
                    </a:ext>
                  </a:extLst>
                </a:gridCol>
                <a:gridCol w="401927">
                  <a:extLst>
                    <a:ext uri="{9D8B030D-6E8A-4147-A177-3AD203B41FA5}">
                      <a16:colId xmlns:a16="http://schemas.microsoft.com/office/drawing/2014/main" val="20007"/>
                    </a:ext>
                  </a:extLst>
                </a:gridCol>
              </a:tblGrid>
              <a:tr h="452659">
                <a:tc gridSpan="3">
                  <a:txBody>
                    <a:bodyPr/>
                    <a:lstStyle/>
                    <a:p>
                      <a:endParaRPr lang="zh-CN" sz="1700"/>
                    </a:p>
                  </a:txBody>
                  <a:tcPr marL="86875" marR="86875" marT="43438" marB="43438">
                    <a:blipFill rotWithShape="1">
                      <a:blip r:embed="rId3"/>
                      <a:stretch>
                        <a:fillRect l="-3828" r="-169856" b="-421795"/>
                      </a:stretch>
                    </a:blipFill>
                  </a:tcPr>
                </a:tc>
                <a:tc hMerge="1">
                  <a:txBody>
                    <a:bodyPr/>
                    <a:lstStyle/>
                    <a:p>
                      <a:endParaRPr lang="zh-CN"/>
                    </a:p>
                  </a:txBody>
                  <a:tcPr/>
                </a:tc>
                <a:tc hMerge="1">
                  <a:txBody>
                    <a:bodyPr/>
                    <a:lstStyle/>
                    <a:p>
                      <a:endParaRPr lang="zh-CN"/>
                    </a:p>
                  </a:txBody>
                  <a:tcPr/>
                </a:tc>
                <a:tc>
                  <a:txBody>
                    <a:bodyPr/>
                    <a:lstStyle/>
                    <a:p>
                      <a:endParaRPr lang="zh-CN" sz="1700"/>
                    </a:p>
                  </a:txBody>
                  <a:tcPr marL="86875" marR="86875" marT="43438" marB="43438">
                    <a:blipFill rotWithShape="1">
                      <a:blip r:embed="rId3"/>
                      <a:stretch>
                        <a:fillRect l="-314493" r="-414493" b="-421795"/>
                      </a:stretch>
                    </a:blipFill>
                  </a:tcPr>
                </a:tc>
                <a:tc>
                  <a:txBody>
                    <a:bodyPr/>
                    <a:lstStyle/>
                    <a:p>
                      <a:endParaRPr lang="zh-CN" sz="1700"/>
                    </a:p>
                  </a:txBody>
                  <a:tcPr marL="86875" marR="86875" marT="43438" marB="43438">
                    <a:blipFill rotWithShape="1">
                      <a:blip r:embed="rId3"/>
                      <a:stretch>
                        <a:fillRect l="-408571" r="-308571" b="-421795"/>
                      </a:stretch>
                    </a:blipFill>
                  </a:tcPr>
                </a:tc>
                <a:tc>
                  <a:txBody>
                    <a:bodyPr/>
                    <a:lstStyle/>
                    <a:p>
                      <a:endParaRPr lang="zh-CN" sz="1700"/>
                    </a:p>
                  </a:txBody>
                  <a:tcPr marL="86875" marR="86875" marT="43438" marB="43438">
                    <a:blipFill rotWithShape="1">
                      <a:blip r:embed="rId3"/>
                      <a:stretch>
                        <a:fillRect l="-515942" r="-213043" b="-421795"/>
                      </a:stretch>
                    </a:blipFill>
                  </a:tcPr>
                </a:tc>
                <a:tc>
                  <a:txBody>
                    <a:bodyPr/>
                    <a:lstStyle/>
                    <a:p>
                      <a:endParaRPr lang="zh-CN" sz="1700"/>
                    </a:p>
                  </a:txBody>
                  <a:tcPr marL="86875" marR="86875" marT="43438" marB="43438">
                    <a:blipFill rotWithShape="1">
                      <a:blip r:embed="rId3"/>
                      <a:stretch>
                        <a:fillRect l="-607143" r="-110000" b="-421795"/>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0"/>
                  </a:ext>
                </a:extLst>
              </a:tr>
              <a:tr h="431078">
                <a:tc>
                  <a:txBody>
                    <a:bodyPr/>
                    <a:lstStyle/>
                    <a:p>
                      <a:endParaRPr lang="zh-CN" sz="1700"/>
                    </a:p>
                  </a:txBody>
                  <a:tcPr marL="86875" marR="86875" marT="43438" marB="43438">
                    <a:blipFill rotWithShape="1">
                      <a:blip r:embed="rId3"/>
                      <a:stretch>
                        <a:fillRect l="-11429" t="-104000" r="-705714" b="-338667"/>
                      </a:stretch>
                    </a:blipFill>
                  </a:tcPr>
                </a:tc>
                <a:tc>
                  <a:txBody>
                    <a:bodyPr/>
                    <a:lstStyle/>
                    <a:p>
                      <a:endParaRPr lang="zh-CN" sz="1700"/>
                    </a:p>
                  </a:txBody>
                  <a:tcPr marL="86875" marR="86875" marT="43438" marB="43438">
                    <a:blipFill rotWithShape="1">
                      <a:blip r:embed="rId3"/>
                      <a:stretch>
                        <a:fillRect l="-113043" t="-104000" r="-615942" b="-338667"/>
                      </a:stretch>
                    </a:blipFill>
                  </a:tcPr>
                </a:tc>
                <a:tc>
                  <a:txBody>
                    <a:bodyPr/>
                    <a:lstStyle/>
                    <a:p>
                      <a:endParaRPr lang="zh-CN" sz="1700"/>
                    </a:p>
                  </a:txBody>
                  <a:tcPr marL="86875" marR="86875" marT="43438" marB="43438">
                    <a:blipFill rotWithShape="1">
                      <a:blip r:embed="rId3"/>
                      <a:stretch>
                        <a:fillRect l="-210000" t="-104000" r="-507143" b="-338667"/>
                      </a:stretch>
                    </a:blipFill>
                  </a:tcPr>
                </a:tc>
                <a:tc>
                  <a:txBody>
                    <a:bodyPr/>
                    <a:lstStyle/>
                    <a:p>
                      <a:endParaRPr lang="zh-CN" sz="1700"/>
                    </a:p>
                  </a:txBody>
                  <a:tcPr marL="86875" marR="86875" marT="43438" marB="43438">
                    <a:blipFill rotWithShape="1">
                      <a:blip r:embed="rId3"/>
                      <a:stretch>
                        <a:fillRect l="-314493" t="-104000" r="-414493" b="-338667"/>
                      </a:stretch>
                    </a:blipFill>
                  </a:tcPr>
                </a:tc>
                <a:tc>
                  <a:txBody>
                    <a:bodyPr/>
                    <a:lstStyle/>
                    <a:p>
                      <a:endParaRPr lang="zh-CN" sz="1700"/>
                    </a:p>
                  </a:txBody>
                  <a:tcPr marL="86875" marR="86875" marT="43438" marB="43438">
                    <a:blipFill rotWithShape="1">
                      <a:blip r:embed="rId3"/>
                      <a:stretch>
                        <a:fillRect l="-408571" t="-104000" r="-308571" b="-338667"/>
                      </a:stretch>
                    </a:blipFill>
                  </a:tcPr>
                </a:tc>
                <a:tc>
                  <a:txBody>
                    <a:bodyPr/>
                    <a:lstStyle/>
                    <a:p>
                      <a:endParaRPr lang="zh-CN" sz="1700"/>
                    </a:p>
                  </a:txBody>
                  <a:tcPr marL="86875" marR="86875" marT="43438" marB="43438">
                    <a:blipFill rotWithShape="1">
                      <a:blip r:embed="rId3"/>
                      <a:stretch>
                        <a:fillRect l="-515942" t="-104000" r="-213043" b="-338667"/>
                      </a:stretch>
                    </a:blipFill>
                  </a:tcPr>
                </a:tc>
                <a:tc>
                  <a:txBody>
                    <a:bodyPr/>
                    <a:lstStyle/>
                    <a:p>
                      <a:endParaRPr lang="zh-CN" sz="1700"/>
                    </a:p>
                  </a:txBody>
                  <a:tcPr marL="86875" marR="86875" marT="43438" marB="43438">
                    <a:blipFill rotWithShape="1">
                      <a:blip r:embed="rId3"/>
                      <a:stretch>
                        <a:fillRect l="-607143" t="-104000" r="-110000" b="-338667"/>
                      </a:stretch>
                    </a:blipFill>
                  </a:tcPr>
                </a:tc>
                <a:tc>
                  <a:txBody>
                    <a:bodyPr/>
                    <a:lstStyle/>
                    <a:p>
                      <a:endParaRPr lang="zh-CN" sz="1700"/>
                    </a:p>
                  </a:txBody>
                  <a:tcPr marL="86875" marR="86875" marT="43438" marB="43438">
                    <a:blipFill rotWithShape="1">
                      <a:blip r:embed="rId3"/>
                      <a:stretch>
                        <a:fillRect l="-717391" t="-104000" r="-11594" b="-338667"/>
                      </a:stretch>
                    </a:blipFill>
                  </a:tcPr>
                </a:tc>
                <a:extLst>
                  <a:ext uri="{0D108BD9-81ED-4DB2-BD59-A6C34878D82A}">
                    <a16:rowId xmlns:a16="http://schemas.microsoft.com/office/drawing/2014/main" val="10001"/>
                  </a:ext>
                </a:extLst>
              </a:tr>
              <a:tr h="424534">
                <a:tc>
                  <a:txBody>
                    <a:bodyPr/>
                    <a:lstStyle/>
                    <a:p>
                      <a:endParaRPr lang="zh-CN" sz="1700"/>
                    </a:p>
                  </a:txBody>
                  <a:tcPr marL="86875" marR="86875" marT="43438" marB="43438">
                    <a:blipFill rotWithShape="1">
                      <a:blip r:embed="rId3"/>
                      <a:stretch>
                        <a:fillRect l="-11429" t="-209589" r="-705714" b="-247945"/>
                      </a:stretch>
                    </a:blipFill>
                  </a:tcPr>
                </a:tc>
                <a:tc>
                  <a:txBody>
                    <a:bodyPr/>
                    <a:lstStyle/>
                    <a:p>
                      <a:endParaRPr lang="zh-CN" sz="1700"/>
                    </a:p>
                  </a:txBody>
                  <a:tcPr marL="86875" marR="86875" marT="43438" marB="43438">
                    <a:blipFill rotWithShape="1">
                      <a:blip r:embed="rId3"/>
                      <a:stretch>
                        <a:fillRect l="-113043" t="-209589" r="-615942" b="-247945"/>
                      </a:stretch>
                    </a:blipFill>
                  </a:tcPr>
                </a:tc>
                <a:tc>
                  <a:txBody>
                    <a:bodyPr/>
                    <a:lstStyle/>
                    <a:p>
                      <a:endParaRPr lang="zh-CN" sz="1700"/>
                    </a:p>
                  </a:txBody>
                  <a:tcPr marL="86875" marR="86875" marT="43438" marB="43438">
                    <a:blipFill rotWithShape="1">
                      <a:blip r:embed="rId3"/>
                      <a:stretch>
                        <a:fillRect l="-210000" t="-209589" r="-507143" b="-247945"/>
                      </a:stretch>
                    </a:blipFill>
                  </a:tcPr>
                </a:tc>
                <a:tc>
                  <a:txBody>
                    <a:bodyPr/>
                    <a:lstStyle/>
                    <a:p>
                      <a:endParaRPr lang="zh-CN" sz="1700"/>
                    </a:p>
                  </a:txBody>
                  <a:tcPr marL="86875" marR="86875" marT="43438" marB="43438">
                    <a:blipFill rotWithShape="1">
                      <a:blip r:embed="rId3"/>
                      <a:stretch>
                        <a:fillRect l="-314493" t="-209589" r="-414493" b="-247945"/>
                      </a:stretch>
                    </a:blipFill>
                  </a:tcPr>
                </a:tc>
                <a:tc>
                  <a:txBody>
                    <a:bodyPr/>
                    <a:lstStyle/>
                    <a:p>
                      <a:endParaRPr lang="zh-CN" sz="1700"/>
                    </a:p>
                  </a:txBody>
                  <a:tcPr marL="86875" marR="86875" marT="43438" marB="43438">
                    <a:blipFill rotWithShape="1">
                      <a:blip r:embed="rId3"/>
                      <a:stretch>
                        <a:fillRect l="-408571" t="-209589" r="-308571" b="-247945"/>
                      </a:stretch>
                    </a:blipFill>
                  </a:tcPr>
                </a:tc>
                <a:tc>
                  <a:txBody>
                    <a:bodyPr/>
                    <a:lstStyle/>
                    <a:p>
                      <a:endParaRPr lang="zh-CN" sz="1700"/>
                    </a:p>
                  </a:txBody>
                  <a:tcPr marL="86875" marR="86875" marT="43438" marB="43438">
                    <a:blipFill rotWithShape="1">
                      <a:blip r:embed="rId3"/>
                      <a:stretch>
                        <a:fillRect l="-515942" t="-209589" r="-213043" b="-247945"/>
                      </a:stretch>
                    </a:blipFill>
                  </a:tcPr>
                </a:tc>
                <a:tc>
                  <a:txBody>
                    <a:bodyPr/>
                    <a:lstStyle/>
                    <a:p>
                      <a:endParaRPr lang="zh-CN" sz="1700"/>
                    </a:p>
                  </a:txBody>
                  <a:tcPr marL="86875" marR="86875" marT="43438" marB="43438">
                    <a:blipFill rotWithShape="1">
                      <a:blip r:embed="rId3"/>
                      <a:stretch>
                        <a:fillRect l="-607143" t="-209589" r="-110000" b="-247945"/>
                      </a:stretch>
                    </a:blipFill>
                  </a:tcPr>
                </a:tc>
                <a:tc>
                  <a:txBody>
                    <a:bodyPr/>
                    <a:lstStyle/>
                    <a:p>
                      <a:endParaRPr lang="zh-CN" sz="1700"/>
                    </a:p>
                  </a:txBody>
                  <a:tcPr marL="86875" marR="86875" marT="43438" marB="43438">
                    <a:blipFill rotWithShape="1">
                      <a:blip r:embed="rId3"/>
                      <a:stretch>
                        <a:fillRect l="-717391" t="-209589" r="-11594" b="-247945"/>
                      </a:stretch>
                    </a:blipFill>
                  </a:tcPr>
                </a:tc>
                <a:extLst>
                  <a:ext uri="{0D108BD9-81ED-4DB2-BD59-A6C34878D82A}">
                    <a16:rowId xmlns:a16="http://schemas.microsoft.com/office/drawing/2014/main" val="10002"/>
                  </a:ext>
                </a:extLst>
              </a:tr>
              <a:tr h="524830">
                <a:tc>
                  <a:txBody>
                    <a:bodyPr/>
                    <a:lstStyle/>
                    <a:p>
                      <a:endParaRPr lang="zh-CN" sz="1700"/>
                    </a:p>
                  </a:txBody>
                  <a:tcPr marL="86875" marR="86875" marT="43438" marB="43438">
                    <a:blipFill rotWithShape="1">
                      <a:blip r:embed="rId3"/>
                      <a:stretch>
                        <a:fillRect l="-11429" t="-248352" r="-705714" b="-98901"/>
                      </a:stretch>
                    </a:blipFill>
                  </a:tcPr>
                </a:tc>
                <a:tc>
                  <a:txBody>
                    <a:bodyPr/>
                    <a:lstStyle/>
                    <a:p>
                      <a:endParaRPr lang="zh-CN" sz="1700"/>
                    </a:p>
                  </a:txBody>
                  <a:tcPr marL="86875" marR="86875" marT="43438" marB="43438">
                    <a:blipFill rotWithShape="1">
                      <a:blip r:embed="rId3"/>
                      <a:stretch>
                        <a:fillRect l="-113043" t="-248352" r="-615942" b="-98901"/>
                      </a:stretch>
                    </a:blipFill>
                  </a:tcPr>
                </a:tc>
                <a:tc>
                  <a:txBody>
                    <a:bodyPr/>
                    <a:lstStyle/>
                    <a:p>
                      <a:endParaRPr lang="zh-CN" sz="1700"/>
                    </a:p>
                  </a:txBody>
                  <a:tcPr marL="86875" marR="86875" marT="43438" marB="43438">
                    <a:blipFill rotWithShape="1">
                      <a:blip r:embed="rId3"/>
                      <a:stretch>
                        <a:fillRect l="-210000" t="-248352" r="-507143" b="-98901"/>
                      </a:stretch>
                    </a:blipFill>
                  </a:tcPr>
                </a:tc>
                <a:tc>
                  <a:txBody>
                    <a:bodyPr/>
                    <a:lstStyle/>
                    <a:p>
                      <a:endParaRPr lang="zh-CN" sz="1700"/>
                    </a:p>
                  </a:txBody>
                  <a:tcPr marL="86875" marR="86875" marT="43438" marB="43438">
                    <a:blipFill rotWithShape="1">
                      <a:blip r:embed="rId3"/>
                      <a:stretch>
                        <a:fillRect l="-314493" t="-248352" r="-414493" b="-98901"/>
                      </a:stretch>
                    </a:blipFill>
                  </a:tcPr>
                </a:tc>
                <a:tc>
                  <a:txBody>
                    <a:bodyPr/>
                    <a:lstStyle/>
                    <a:p>
                      <a:endParaRPr lang="zh-CN" sz="1700"/>
                    </a:p>
                  </a:txBody>
                  <a:tcPr marL="86875" marR="86875" marT="43438" marB="43438">
                    <a:blipFill rotWithShape="1">
                      <a:blip r:embed="rId3"/>
                      <a:stretch>
                        <a:fillRect l="-408571" t="-248352" r="-308571" b="-98901"/>
                      </a:stretch>
                    </a:blipFill>
                  </a:tcPr>
                </a:tc>
                <a:tc>
                  <a:txBody>
                    <a:bodyPr/>
                    <a:lstStyle/>
                    <a:p>
                      <a:endParaRPr lang="zh-CN" sz="1700"/>
                    </a:p>
                  </a:txBody>
                  <a:tcPr marL="86875" marR="86875" marT="43438" marB="43438">
                    <a:blipFill rotWithShape="1">
                      <a:blip r:embed="rId3"/>
                      <a:stretch>
                        <a:fillRect l="-515942" t="-248352" r="-213043" b="-98901"/>
                      </a:stretch>
                    </a:blipFill>
                  </a:tcPr>
                </a:tc>
                <a:tc>
                  <a:txBody>
                    <a:bodyPr/>
                    <a:lstStyle/>
                    <a:p>
                      <a:endParaRPr lang="zh-CN" sz="1700"/>
                    </a:p>
                  </a:txBody>
                  <a:tcPr marL="86875" marR="86875" marT="43438" marB="43438">
                    <a:blipFill rotWithShape="1">
                      <a:blip r:embed="rId3"/>
                      <a:stretch>
                        <a:fillRect l="-607143" t="-248352" r="-110000" b="-98901"/>
                      </a:stretch>
                    </a:blipFill>
                  </a:tcPr>
                </a:tc>
                <a:tc>
                  <a:txBody>
                    <a:bodyPr/>
                    <a:lstStyle/>
                    <a:p>
                      <a:endParaRPr lang="zh-CN" sz="1700"/>
                    </a:p>
                  </a:txBody>
                  <a:tcPr marL="86875" marR="86875" marT="43438" marB="43438">
                    <a:blipFill rotWithShape="1">
                      <a:blip r:embed="rId3"/>
                      <a:stretch>
                        <a:fillRect l="-717391" t="-248352" r="-11594" b="-98901"/>
                      </a:stretch>
                    </a:blipFill>
                  </a:tcPr>
                </a:tc>
                <a:extLst>
                  <a:ext uri="{0D108BD9-81ED-4DB2-BD59-A6C34878D82A}">
                    <a16:rowId xmlns:a16="http://schemas.microsoft.com/office/drawing/2014/main" val="10003"/>
                  </a:ext>
                </a:extLst>
              </a:tr>
              <a:tr h="424534">
                <a:tc gridSpan="2">
                  <a:txBody>
                    <a:bodyPr/>
                    <a:lstStyle/>
                    <a:p>
                      <a:endParaRPr lang="zh-CN" sz="1700"/>
                    </a:p>
                  </a:txBody>
                  <a:tcPr marL="86875" marR="86875" marT="43438" marB="43438">
                    <a:blipFill rotWithShape="1">
                      <a:blip r:embed="rId3"/>
                      <a:stretch>
                        <a:fillRect l="-5755" t="-434247" r="-305755" b="-23288"/>
                      </a:stretch>
                    </a:blipFill>
                  </a:tcPr>
                </a:tc>
                <a:tc hMerge="1">
                  <a:txBody>
                    <a:bodyPr/>
                    <a:lstStyle/>
                    <a:p>
                      <a:endParaRPr lang="zh-CN"/>
                    </a:p>
                  </a:txBody>
                  <a:tcPr/>
                </a:tc>
                <a:tc>
                  <a:txBody>
                    <a:bodyPr/>
                    <a:lstStyle/>
                    <a:p>
                      <a:endParaRPr lang="zh-CN" sz="1700"/>
                    </a:p>
                  </a:txBody>
                  <a:tcPr marL="86875" marR="86875" marT="43438" marB="43438">
                    <a:blipFill rotWithShape="1">
                      <a:blip r:embed="rId3"/>
                      <a:stretch>
                        <a:fillRect l="-210000" t="-434247" r="-507143" b="-23288"/>
                      </a:stretch>
                    </a:blipFill>
                  </a:tcPr>
                </a:tc>
                <a:tc>
                  <a:txBody>
                    <a:bodyPr/>
                    <a:lstStyle/>
                    <a:p>
                      <a:endParaRPr lang="zh-CN" sz="1700"/>
                    </a:p>
                  </a:txBody>
                  <a:tcPr marL="86875" marR="86875" marT="43438" marB="43438">
                    <a:blipFill rotWithShape="1">
                      <a:blip r:embed="rId3"/>
                      <a:stretch>
                        <a:fillRect l="-314493" t="-434247" r="-414493" b="-23288"/>
                      </a:stretch>
                    </a:blipFill>
                  </a:tcPr>
                </a:tc>
                <a:tc>
                  <a:txBody>
                    <a:bodyPr/>
                    <a:lstStyle/>
                    <a:p>
                      <a:endParaRPr lang="zh-CN" sz="1700"/>
                    </a:p>
                  </a:txBody>
                  <a:tcPr marL="86875" marR="86875" marT="43438" marB="43438">
                    <a:blipFill rotWithShape="1">
                      <a:blip r:embed="rId3"/>
                      <a:stretch>
                        <a:fillRect l="-408571" t="-434247" r="-308571" b="-23288"/>
                      </a:stretch>
                    </a:blipFill>
                  </a:tcPr>
                </a:tc>
                <a:tc>
                  <a:txBody>
                    <a:bodyPr/>
                    <a:lstStyle/>
                    <a:p>
                      <a:endParaRPr lang="zh-CN" sz="1700"/>
                    </a:p>
                  </a:txBody>
                  <a:tcPr marL="86875" marR="86875" marT="43438" marB="43438">
                    <a:blipFill rotWithShape="1">
                      <a:blip r:embed="rId3"/>
                      <a:stretch>
                        <a:fillRect l="-515942" t="-434247" r="-213043" b="-23288"/>
                      </a:stretch>
                    </a:blipFill>
                  </a:tcPr>
                </a:tc>
                <a:tc>
                  <a:txBody>
                    <a:bodyPr/>
                    <a:lstStyle/>
                    <a:p>
                      <a:endParaRPr lang="zh-CN" sz="1700"/>
                    </a:p>
                  </a:txBody>
                  <a:tcPr marL="86875" marR="86875" marT="43438" marB="43438">
                    <a:blipFill rotWithShape="1">
                      <a:blip r:embed="rId3"/>
                      <a:stretch>
                        <a:fillRect l="-607143" t="-434247" r="-110000" b="-23288"/>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5822347" y="1581846"/>
          <a:ext cx="3215416" cy="2326048"/>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01927">
                  <a:extLst>
                    <a:ext uri="{9D8B030D-6E8A-4147-A177-3AD203B41FA5}">
                      <a16:colId xmlns:a16="http://schemas.microsoft.com/office/drawing/2014/main" val="20000"/>
                    </a:ext>
                  </a:extLst>
                </a:gridCol>
                <a:gridCol w="401927">
                  <a:extLst>
                    <a:ext uri="{9D8B030D-6E8A-4147-A177-3AD203B41FA5}">
                      <a16:colId xmlns:a16="http://schemas.microsoft.com/office/drawing/2014/main" val="20001"/>
                    </a:ext>
                  </a:extLst>
                </a:gridCol>
                <a:gridCol w="401927">
                  <a:extLst>
                    <a:ext uri="{9D8B030D-6E8A-4147-A177-3AD203B41FA5}">
                      <a16:colId xmlns:a16="http://schemas.microsoft.com/office/drawing/2014/main" val="20002"/>
                    </a:ext>
                  </a:extLst>
                </a:gridCol>
                <a:gridCol w="401927">
                  <a:extLst>
                    <a:ext uri="{9D8B030D-6E8A-4147-A177-3AD203B41FA5}">
                      <a16:colId xmlns:a16="http://schemas.microsoft.com/office/drawing/2014/main" val="20003"/>
                    </a:ext>
                  </a:extLst>
                </a:gridCol>
                <a:gridCol w="401927">
                  <a:extLst>
                    <a:ext uri="{9D8B030D-6E8A-4147-A177-3AD203B41FA5}">
                      <a16:colId xmlns:a16="http://schemas.microsoft.com/office/drawing/2014/main" val="20004"/>
                    </a:ext>
                  </a:extLst>
                </a:gridCol>
                <a:gridCol w="401927">
                  <a:extLst>
                    <a:ext uri="{9D8B030D-6E8A-4147-A177-3AD203B41FA5}">
                      <a16:colId xmlns:a16="http://schemas.microsoft.com/office/drawing/2014/main" val="20005"/>
                    </a:ext>
                  </a:extLst>
                </a:gridCol>
                <a:gridCol w="401927">
                  <a:extLst>
                    <a:ext uri="{9D8B030D-6E8A-4147-A177-3AD203B41FA5}">
                      <a16:colId xmlns:a16="http://schemas.microsoft.com/office/drawing/2014/main" val="20006"/>
                    </a:ext>
                  </a:extLst>
                </a:gridCol>
                <a:gridCol w="401927">
                  <a:extLst>
                    <a:ext uri="{9D8B030D-6E8A-4147-A177-3AD203B41FA5}">
                      <a16:colId xmlns:a16="http://schemas.microsoft.com/office/drawing/2014/main" val="20007"/>
                    </a:ext>
                  </a:extLst>
                </a:gridCol>
              </a:tblGrid>
              <a:tr h="488058">
                <a:tc gridSpan="3">
                  <a:txBody>
                    <a:bodyPr/>
                    <a:lstStyle/>
                    <a:p>
                      <a:endParaRPr lang="zh-CN" sz="1700"/>
                    </a:p>
                  </a:txBody>
                  <a:tcPr marL="86875" marR="86875" marT="43438" marB="43438">
                    <a:blipFill rotWithShape="1">
                      <a:blip r:embed="rId4"/>
                      <a:stretch>
                        <a:fillRect l="-4327" r="-171154" b="-398810"/>
                      </a:stretch>
                    </a:blipFill>
                  </a:tcPr>
                </a:tc>
                <a:tc hMerge="1">
                  <a:txBody>
                    <a:bodyPr/>
                    <a:lstStyle/>
                    <a:p>
                      <a:endParaRPr lang="zh-CN"/>
                    </a:p>
                  </a:txBody>
                  <a:tcPr/>
                </a:tc>
                <a:tc hMerge="1">
                  <a:txBody>
                    <a:bodyPr/>
                    <a:lstStyle/>
                    <a:p>
                      <a:endParaRPr lang="zh-CN"/>
                    </a:p>
                  </a:txBody>
                  <a:tcPr/>
                </a:tc>
                <a:tc>
                  <a:txBody>
                    <a:bodyPr/>
                    <a:lstStyle/>
                    <a:p>
                      <a:endParaRPr lang="zh-CN" sz="1700"/>
                    </a:p>
                  </a:txBody>
                  <a:tcPr marL="86875" marR="86875" marT="43438" marB="43438">
                    <a:blipFill rotWithShape="1">
                      <a:blip r:embed="rId4"/>
                      <a:stretch>
                        <a:fillRect l="-310000" r="-408571" b="-398810"/>
                      </a:stretch>
                    </a:blipFill>
                  </a:tcPr>
                </a:tc>
                <a:tc>
                  <a:txBody>
                    <a:bodyPr/>
                    <a:lstStyle/>
                    <a:p>
                      <a:endParaRPr lang="zh-CN" sz="1700"/>
                    </a:p>
                  </a:txBody>
                  <a:tcPr marL="86875" marR="86875" marT="43438" marB="43438">
                    <a:blipFill rotWithShape="1">
                      <a:blip r:embed="rId4"/>
                      <a:stretch>
                        <a:fillRect l="-415942" r="-314493" b="-398810"/>
                      </a:stretch>
                    </a:blipFill>
                  </a:tcPr>
                </a:tc>
                <a:tc>
                  <a:txBody>
                    <a:bodyPr/>
                    <a:lstStyle/>
                    <a:p>
                      <a:endParaRPr lang="zh-CN" sz="1700"/>
                    </a:p>
                  </a:txBody>
                  <a:tcPr marL="86875" marR="86875" marT="43438" marB="43438">
                    <a:blipFill rotWithShape="1">
                      <a:blip r:embed="rId4"/>
                      <a:stretch>
                        <a:fillRect l="-515942" r="-214493" b="-398810"/>
                      </a:stretch>
                    </a:blipFill>
                  </a:tcPr>
                </a:tc>
                <a:tc>
                  <a:txBody>
                    <a:bodyPr/>
                    <a:lstStyle/>
                    <a:p>
                      <a:endParaRPr lang="zh-CN" sz="1700"/>
                    </a:p>
                  </a:txBody>
                  <a:tcPr marL="86875" marR="86875" marT="43438" marB="43438">
                    <a:blipFill rotWithShape="1">
                      <a:blip r:embed="rId4"/>
                      <a:stretch>
                        <a:fillRect l="-607143" r="-111429" b="-398810"/>
                      </a:stretch>
                    </a:blipFill>
                  </a:tcPr>
                </a:tc>
                <a:tc>
                  <a:txBody>
                    <a:bodyPr/>
                    <a:lstStyle/>
                    <a:p>
                      <a:endParaRPr lang="zh-CN" altLang="en-US" sz="1300">
                        <a:solidFill>
                          <a:schemeClr val="tx1"/>
                        </a:solidFill>
                      </a:endParaRPr>
                    </a:p>
                  </a:txBody>
                  <a:tcPr marL="86875" marR="86875" marT="43438" marB="43438"/>
                </a:tc>
                <a:extLst>
                  <a:ext uri="{0D108BD9-81ED-4DB2-BD59-A6C34878D82A}">
                    <a16:rowId xmlns:a16="http://schemas.microsoft.com/office/drawing/2014/main" val="10000"/>
                  </a:ext>
                </a:extLst>
              </a:tr>
              <a:tr h="464791">
                <a:tc>
                  <a:txBody>
                    <a:bodyPr/>
                    <a:lstStyle/>
                    <a:p>
                      <a:endParaRPr lang="zh-CN" sz="1700"/>
                    </a:p>
                  </a:txBody>
                  <a:tcPr marL="86875" marR="86875" marT="43438" marB="43438">
                    <a:blipFill rotWithShape="1">
                      <a:blip r:embed="rId4"/>
                      <a:stretch>
                        <a:fillRect l="-13043" t="-103704" r="-717391" b="-313580"/>
                      </a:stretch>
                    </a:blipFill>
                  </a:tcPr>
                </a:tc>
                <a:tc>
                  <a:txBody>
                    <a:bodyPr/>
                    <a:lstStyle/>
                    <a:p>
                      <a:endParaRPr lang="zh-CN" sz="1700"/>
                    </a:p>
                  </a:txBody>
                  <a:tcPr marL="86875" marR="86875" marT="43438" marB="43438">
                    <a:blipFill rotWithShape="1">
                      <a:blip r:embed="rId4"/>
                      <a:stretch>
                        <a:fillRect l="-111429" t="-103704" r="-607143" b="-313580"/>
                      </a:stretch>
                    </a:blipFill>
                  </a:tcPr>
                </a:tc>
                <a:tc>
                  <a:txBody>
                    <a:bodyPr/>
                    <a:lstStyle/>
                    <a:p>
                      <a:endParaRPr lang="zh-CN" sz="1700"/>
                    </a:p>
                  </a:txBody>
                  <a:tcPr marL="86875" marR="86875" marT="43438" marB="43438">
                    <a:blipFill rotWithShape="1">
                      <a:blip r:embed="rId4"/>
                      <a:stretch>
                        <a:fillRect l="-214493" t="-103704" r="-515942" b="-313580"/>
                      </a:stretch>
                    </a:blipFill>
                  </a:tcPr>
                </a:tc>
                <a:tc>
                  <a:txBody>
                    <a:bodyPr/>
                    <a:lstStyle/>
                    <a:p>
                      <a:endParaRPr lang="zh-CN" sz="1700"/>
                    </a:p>
                  </a:txBody>
                  <a:tcPr marL="86875" marR="86875" marT="43438" marB="43438">
                    <a:blipFill rotWithShape="1">
                      <a:blip r:embed="rId4"/>
                      <a:stretch>
                        <a:fillRect l="-310000" t="-103704" r="-408571" b="-313580"/>
                      </a:stretch>
                    </a:blipFill>
                  </a:tcPr>
                </a:tc>
                <a:tc>
                  <a:txBody>
                    <a:bodyPr/>
                    <a:lstStyle/>
                    <a:p>
                      <a:endParaRPr lang="zh-CN" sz="1700"/>
                    </a:p>
                  </a:txBody>
                  <a:tcPr marL="86875" marR="86875" marT="43438" marB="43438">
                    <a:blipFill rotWithShape="1">
                      <a:blip r:embed="rId4"/>
                      <a:stretch>
                        <a:fillRect l="-415942" t="-103704" r="-314493" b="-313580"/>
                      </a:stretch>
                    </a:blipFill>
                  </a:tcPr>
                </a:tc>
                <a:tc>
                  <a:txBody>
                    <a:bodyPr/>
                    <a:lstStyle/>
                    <a:p>
                      <a:endParaRPr lang="zh-CN" sz="1700"/>
                    </a:p>
                  </a:txBody>
                  <a:tcPr marL="86875" marR="86875" marT="43438" marB="43438">
                    <a:blipFill rotWithShape="1">
                      <a:blip r:embed="rId4"/>
                      <a:stretch>
                        <a:fillRect l="-515942" t="-103704" r="-214493" b="-313580"/>
                      </a:stretch>
                    </a:blipFill>
                  </a:tcPr>
                </a:tc>
                <a:tc>
                  <a:txBody>
                    <a:bodyPr/>
                    <a:lstStyle/>
                    <a:p>
                      <a:endParaRPr lang="zh-CN" sz="1700"/>
                    </a:p>
                  </a:txBody>
                  <a:tcPr marL="86875" marR="86875" marT="43438" marB="43438">
                    <a:blipFill rotWithShape="1">
                      <a:blip r:embed="rId4"/>
                      <a:stretch>
                        <a:fillRect l="-607143" t="-103704" r="-111429" b="-313580"/>
                      </a:stretch>
                    </a:blipFill>
                  </a:tcPr>
                </a:tc>
                <a:tc>
                  <a:txBody>
                    <a:bodyPr/>
                    <a:lstStyle/>
                    <a:p>
                      <a:endParaRPr lang="zh-CN" sz="1700"/>
                    </a:p>
                  </a:txBody>
                  <a:tcPr marL="86875" marR="86875" marT="43438" marB="43438">
                    <a:blipFill rotWithShape="1">
                      <a:blip r:embed="rId4"/>
                      <a:stretch>
                        <a:fillRect l="-717391" t="-103704" r="-13043" b="-313580"/>
                      </a:stretch>
                    </a:blipFill>
                  </a:tcPr>
                </a:tc>
                <a:extLst>
                  <a:ext uri="{0D108BD9-81ED-4DB2-BD59-A6C34878D82A}">
                    <a16:rowId xmlns:a16="http://schemas.microsoft.com/office/drawing/2014/main" val="10001"/>
                  </a:ext>
                </a:extLst>
              </a:tr>
              <a:tr h="457733">
                <a:tc>
                  <a:txBody>
                    <a:bodyPr/>
                    <a:lstStyle/>
                    <a:p>
                      <a:endParaRPr lang="zh-CN" sz="1700"/>
                    </a:p>
                  </a:txBody>
                  <a:tcPr marL="86875" marR="86875" marT="43438" marB="43438">
                    <a:blipFill rotWithShape="1">
                      <a:blip r:embed="rId4"/>
                      <a:stretch>
                        <a:fillRect l="-13043" t="-208861" r="-717391" b="-221519"/>
                      </a:stretch>
                    </a:blipFill>
                  </a:tcPr>
                </a:tc>
                <a:tc>
                  <a:txBody>
                    <a:bodyPr/>
                    <a:lstStyle/>
                    <a:p>
                      <a:endParaRPr lang="zh-CN" sz="1700"/>
                    </a:p>
                  </a:txBody>
                  <a:tcPr marL="86875" marR="86875" marT="43438" marB="43438">
                    <a:blipFill rotWithShape="1">
                      <a:blip r:embed="rId4"/>
                      <a:stretch>
                        <a:fillRect l="-111429" t="-208861" r="-607143" b="-221519"/>
                      </a:stretch>
                    </a:blipFill>
                  </a:tcPr>
                </a:tc>
                <a:tc>
                  <a:txBody>
                    <a:bodyPr/>
                    <a:lstStyle/>
                    <a:p>
                      <a:endParaRPr lang="zh-CN" sz="1700"/>
                    </a:p>
                  </a:txBody>
                  <a:tcPr marL="86875" marR="86875" marT="43438" marB="43438">
                    <a:blipFill rotWithShape="1">
                      <a:blip r:embed="rId4"/>
                      <a:stretch>
                        <a:fillRect l="-214493" t="-208861" r="-515942" b="-221519"/>
                      </a:stretch>
                    </a:blipFill>
                  </a:tcPr>
                </a:tc>
                <a:tc>
                  <a:txBody>
                    <a:bodyPr/>
                    <a:lstStyle/>
                    <a:p>
                      <a:endParaRPr lang="zh-CN" sz="1700"/>
                    </a:p>
                  </a:txBody>
                  <a:tcPr marL="86875" marR="86875" marT="43438" marB="43438">
                    <a:blipFill rotWithShape="1">
                      <a:blip r:embed="rId4"/>
                      <a:stretch>
                        <a:fillRect l="-310000" t="-208861" r="-408571" b="-221519"/>
                      </a:stretch>
                    </a:blipFill>
                  </a:tcPr>
                </a:tc>
                <a:tc>
                  <a:txBody>
                    <a:bodyPr/>
                    <a:lstStyle/>
                    <a:p>
                      <a:endParaRPr lang="zh-CN" sz="1700"/>
                    </a:p>
                  </a:txBody>
                  <a:tcPr marL="86875" marR="86875" marT="43438" marB="43438">
                    <a:blipFill rotWithShape="1">
                      <a:blip r:embed="rId4"/>
                      <a:stretch>
                        <a:fillRect l="-415942" t="-208861" r="-314493" b="-221519"/>
                      </a:stretch>
                    </a:blipFill>
                  </a:tcPr>
                </a:tc>
                <a:tc>
                  <a:txBody>
                    <a:bodyPr/>
                    <a:lstStyle/>
                    <a:p>
                      <a:endParaRPr lang="zh-CN" sz="1700"/>
                    </a:p>
                  </a:txBody>
                  <a:tcPr marL="86875" marR="86875" marT="43438" marB="43438">
                    <a:blipFill rotWithShape="1">
                      <a:blip r:embed="rId4"/>
                      <a:stretch>
                        <a:fillRect l="-515942" t="-208861" r="-214493" b="-221519"/>
                      </a:stretch>
                    </a:blipFill>
                  </a:tcPr>
                </a:tc>
                <a:tc>
                  <a:txBody>
                    <a:bodyPr/>
                    <a:lstStyle/>
                    <a:p>
                      <a:endParaRPr lang="zh-CN" sz="1700"/>
                    </a:p>
                  </a:txBody>
                  <a:tcPr marL="86875" marR="86875" marT="43438" marB="43438">
                    <a:blipFill rotWithShape="1">
                      <a:blip r:embed="rId4"/>
                      <a:stretch>
                        <a:fillRect l="-607143" t="-208861" r="-111429" b="-221519"/>
                      </a:stretch>
                    </a:blipFill>
                  </a:tcPr>
                </a:tc>
                <a:tc>
                  <a:txBody>
                    <a:bodyPr/>
                    <a:lstStyle/>
                    <a:p>
                      <a:endParaRPr lang="zh-CN" sz="1700"/>
                    </a:p>
                  </a:txBody>
                  <a:tcPr marL="86875" marR="86875" marT="43438" marB="43438">
                    <a:blipFill rotWithShape="1">
                      <a:blip r:embed="rId4"/>
                      <a:stretch>
                        <a:fillRect l="-717391" t="-208861" r="-13043" b="-221519"/>
                      </a:stretch>
                    </a:blipFill>
                  </a:tcPr>
                </a:tc>
                <a:extLst>
                  <a:ext uri="{0D108BD9-81ED-4DB2-BD59-A6C34878D82A}">
                    <a16:rowId xmlns:a16="http://schemas.microsoft.com/office/drawing/2014/main" val="10002"/>
                  </a:ext>
                </a:extLst>
              </a:tr>
              <a:tr h="457733">
                <a:tc>
                  <a:txBody>
                    <a:bodyPr/>
                    <a:lstStyle/>
                    <a:p>
                      <a:endParaRPr lang="zh-CN" sz="1700"/>
                    </a:p>
                  </a:txBody>
                  <a:tcPr marL="86875" marR="86875" marT="43438" marB="43438">
                    <a:blipFill rotWithShape="1">
                      <a:blip r:embed="rId4"/>
                      <a:stretch>
                        <a:fillRect l="-13043" t="-308861" r="-717391" b="-121519"/>
                      </a:stretch>
                    </a:blipFill>
                  </a:tcPr>
                </a:tc>
                <a:tc>
                  <a:txBody>
                    <a:bodyPr/>
                    <a:lstStyle/>
                    <a:p>
                      <a:endParaRPr lang="zh-CN" sz="1700"/>
                    </a:p>
                  </a:txBody>
                  <a:tcPr marL="86875" marR="86875" marT="43438" marB="43438">
                    <a:blipFill rotWithShape="1">
                      <a:blip r:embed="rId4"/>
                      <a:stretch>
                        <a:fillRect l="-111429" t="-308861" r="-607143" b="-121519"/>
                      </a:stretch>
                    </a:blipFill>
                  </a:tcPr>
                </a:tc>
                <a:tc>
                  <a:txBody>
                    <a:bodyPr/>
                    <a:lstStyle/>
                    <a:p>
                      <a:endParaRPr lang="zh-CN" sz="1700"/>
                    </a:p>
                  </a:txBody>
                  <a:tcPr marL="86875" marR="86875" marT="43438" marB="43438">
                    <a:blipFill rotWithShape="1">
                      <a:blip r:embed="rId4"/>
                      <a:stretch>
                        <a:fillRect l="-214493" t="-308861" r="-515942" b="-121519"/>
                      </a:stretch>
                    </a:blipFill>
                  </a:tcPr>
                </a:tc>
                <a:tc>
                  <a:txBody>
                    <a:bodyPr/>
                    <a:lstStyle/>
                    <a:p>
                      <a:endParaRPr lang="zh-CN" sz="1700"/>
                    </a:p>
                  </a:txBody>
                  <a:tcPr marL="86875" marR="86875" marT="43438" marB="43438">
                    <a:blipFill rotWithShape="1">
                      <a:blip r:embed="rId4"/>
                      <a:stretch>
                        <a:fillRect l="-310000" t="-308861" r="-408571" b="-121519"/>
                      </a:stretch>
                    </a:blipFill>
                  </a:tcPr>
                </a:tc>
                <a:tc>
                  <a:txBody>
                    <a:bodyPr/>
                    <a:lstStyle/>
                    <a:p>
                      <a:endParaRPr lang="zh-CN" sz="1700"/>
                    </a:p>
                  </a:txBody>
                  <a:tcPr marL="86875" marR="86875" marT="43438" marB="43438">
                    <a:blipFill rotWithShape="1">
                      <a:blip r:embed="rId4"/>
                      <a:stretch>
                        <a:fillRect l="-415942" t="-308861" r="-314493" b="-121519"/>
                      </a:stretch>
                    </a:blipFill>
                  </a:tcPr>
                </a:tc>
                <a:tc>
                  <a:txBody>
                    <a:bodyPr/>
                    <a:lstStyle/>
                    <a:p>
                      <a:endParaRPr lang="zh-CN" sz="1700"/>
                    </a:p>
                  </a:txBody>
                  <a:tcPr marL="86875" marR="86875" marT="43438" marB="43438">
                    <a:blipFill rotWithShape="1">
                      <a:blip r:embed="rId4"/>
                      <a:stretch>
                        <a:fillRect l="-515942" t="-308861" r="-214493" b="-121519"/>
                      </a:stretch>
                    </a:blipFill>
                  </a:tcPr>
                </a:tc>
                <a:tc>
                  <a:txBody>
                    <a:bodyPr/>
                    <a:lstStyle/>
                    <a:p>
                      <a:endParaRPr lang="zh-CN" sz="1700"/>
                    </a:p>
                  </a:txBody>
                  <a:tcPr marL="86875" marR="86875" marT="43438" marB="43438">
                    <a:blipFill rotWithShape="1">
                      <a:blip r:embed="rId4"/>
                      <a:stretch>
                        <a:fillRect l="-607143" t="-308861" r="-111429" b="-121519"/>
                      </a:stretch>
                    </a:blipFill>
                  </a:tcPr>
                </a:tc>
                <a:tc>
                  <a:txBody>
                    <a:bodyPr/>
                    <a:lstStyle/>
                    <a:p>
                      <a:endParaRPr lang="zh-CN" sz="1700"/>
                    </a:p>
                  </a:txBody>
                  <a:tcPr marL="86875" marR="86875" marT="43438" marB="43438">
                    <a:blipFill rotWithShape="1">
                      <a:blip r:embed="rId4"/>
                      <a:stretch>
                        <a:fillRect l="-717391" t="-308861" r="-13043" b="-121519"/>
                      </a:stretch>
                    </a:blipFill>
                  </a:tcPr>
                </a:tc>
                <a:extLst>
                  <a:ext uri="{0D108BD9-81ED-4DB2-BD59-A6C34878D82A}">
                    <a16:rowId xmlns:a16="http://schemas.microsoft.com/office/drawing/2014/main" val="10003"/>
                  </a:ext>
                </a:extLst>
              </a:tr>
              <a:tr h="457733">
                <a:tc gridSpan="2">
                  <a:txBody>
                    <a:bodyPr/>
                    <a:lstStyle/>
                    <a:p>
                      <a:endParaRPr lang="zh-CN" sz="1700"/>
                    </a:p>
                  </a:txBody>
                  <a:tcPr marL="86875" marR="86875" marT="43438" marB="43438">
                    <a:blipFill rotWithShape="1">
                      <a:blip r:embed="rId4"/>
                      <a:stretch>
                        <a:fillRect l="-6475" t="-408861" r="-305755" b="-21519"/>
                      </a:stretch>
                    </a:blipFill>
                  </a:tcPr>
                </a:tc>
                <a:tc hMerge="1">
                  <a:txBody>
                    <a:bodyPr/>
                    <a:lstStyle/>
                    <a:p>
                      <a:endParaRPr lang="zh-CN"/>
                    </a:p>
                  </a:txBody>
                  <a:tcPr/>
                </a:tc>
                <a:tc>
                  <a:txBody>
                    <a:bodyPr/>
                    <a:lstStyle/>
                    <a:p>
                      <a:endParaRPr lang="zh-CN" sz="1700"/>
                    </a:p>
                  </a:txBody>
                  <a:tcPr marL="86875" marR="86875" marT="43438" marB="43438">
                    <a:blipFill rotWithShape="1">
                      <a:blip r:embed="rId4"/>
                      <a:stretch>
                        <a:fillRect l="-214493" t="-408861" r="-515942" b="-21519"/>
                      </a:stretch>
                    </a:blipFill>
                  </a:tcPr>
                </a:tc>
                <a:tc>
                  <a:txBody>
                    <a:bodyPr/>
                    <a:lstStyle/>
                    <a:p>
                      <a:endParaRPr lang="zh-CN" sz="1700"/>
                    </a:p>
                  </a:txBody>
                  <a:tcPr marL="86875" marR="86875" marT="43438" marB="43438">
                    <a:blipFill rotWithShape="1">
                      <a:blip r:embed="rId4"/>
                      <a:stretch>
                        <a:fillRect l="-310000" t="-408861" r="-408571" b="-21519"/>
                      </a:stretch>
                    </a:blipFill>
                  </a:tcPr>
                </a:tc>
                <a:tc>
                  <a:txBody>
                    <a:bodyPr/>
                    <a:lstStyle/>
                    <a:p>
                      <a:endParaRPr lang="zh-CN" sz="1700"/>
                    </a:p>
                  </a:txBody>
                  <a:tcPr marL="86875" marR="86875" marT="43438" marB="43438">
                    <a:blipFill rotWithShape="1">
                      <a:blip r:embed="rId4"/>
                      <a:stretch>
                        <a:fillRect l="-415942" t="-408861" r="-314493" b="-21519"/>
                      </a:stretch>
                    </a:blipFill>
                  </a:tcPr>
                </a:tc>
                <a:tc>
                  <a:txBody>
                    <a:bodyPr/>
                    <a:lstStyle/>
                    <a:p>
                      <a:endParaRPr lang="zh-CN" sz="1700"/>
                    </a:p>
                  </a:txBody>
                  <a:tcPr marL="86875" marR="86875" marT="43438" marB="43438">
                    <a:blipFill rotWithShape="1">
                      <a:blip r:embed="rId4"/>
                      <a:stretch>
                        <a:fillRect l="-515942" t="-408861" r="-214493" b="-21519"/>
                      </a:stretch>
                    </a:blipFill>
                  </a:tcPr>
                </a:tc>
                <a:tc>
                  <a:txBody>
                    <a:bodyPr/>
                    <a:lstStyle/>
                    <a:p>
                      <a:endParaRPr lang="zh-CN" sz="1700"/>
                    </a:p>
                  </a:txBody>
                  <a:tcPr marL="86875" marR="86875" marT="43438" marB="43438">
                    <a:blipFill rotWithShape="1">
                      <a:blip r:embed="rId4"/>
                      <a:stretch>
                        <a:fillRect l="-607143" t="-408861" r="-111429" b="-21519"/>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4"/>
                  </a:ext>
                </a:extLst>
              </a:tr>
            </a:tbl>
          </a:graphicData>
        </a:graphic>
      </p:graphicFrame>
      <p:sp>
        <p:nvSpPr>
          <p:cNvPr id="8" name="Down Arrow 7"/>
          <p:cNvSpPr/>
          <p:nvPr/>
        </p:nvSpPr>
        <p:spPr bwMode="auto">
          <a:xfrm>
            <a:off x="1998522" y="3702653"/>
            <a:ext cx="342066" cy="5473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graphicFrame>
        <p:nvGraphicFramePr>
          <p:cNvPr id="9" name="Table 8"/>
          <p:cNvGraphicFramePr>
            <a:graphicFrameLocks noGrp="1"/>
          </p:cNvGraphicFramePr>
          <p:nvPr/>
        </p:nvGraphicFramePr>
        <p:xfrm>
          <a:off x="5822347" y="4044719"/>
          <a:ext cx="3147008" cy="2257635"/>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393376">
                  <a:extLst>
                    <a:ext uri="{9D8B030D-6E8A-4147-A177-3AD203B41FA5}">
                      <a16:colId xmlns:a16="http://schemas.microsoft.com/office/drawing/2014/main" val="20000"/>
                    </a:ext>
                  </a:extLst>
                </a:gridCol>
                <a:gridCol w="393376">
                  <a:extLst>
                    <a:ext uri="{9D8B030D-6E8A-4147-A177-3AD203B41FA5}">
                      <a16:colId xmlns:a16="http://schemas.microsoft.com/office/drawing/2014/main" val="20001"/>
                    </a:ext>
                  </a:extLst>
                </a:gridCol>
                <a:gridCol w="393376">
                  <a:extLst>
                    <a:ext uri="{9D8B030D-6E8A-4147-A177-3AD203B41FA5}">
                      <a16:colId xmlns:a16="http://schemas.microsoft.com/office/drawing/2014/main" val="20002"/>
                    </a:ext>
                  </a:extLst>
                </a:gridCol>
                <a:gridCol w="393376">
                  <a:extLst>
                    <a:ext uri="{9D8B030D-6E8A-4147-A177-3AD203B41FA5}">
                      <a16:colId xmlns:a16="http://schemas.microsoft.com/office/drawing/2014/main" val="20003"/>
                    </a:ext>
                  </a:extLst>
                </a:gridCol>
                <a:gridCol w="393376">
                  <a:extLst>
                    <a:ext uri="{9D8B030D-6E8A-4147-A177-3AD203B41FA5}">
                      <a16:colId xmlns:a16="http://schemas.microsoft.com/office/drawing/2014/main" val="20004"/>
                    </a:ext>
                  </a:extLst>
                </a:gridCol>
                <a:gridCol w="393376">
                  <a:extLst>
                    <a:ext uri="{9D8B030D-6E8A-4147-A177-3AD203B41FA5}">
                      <a16:colId xmlns:a16="http://schemas.microsoft.com/office/drawing/2014/main" val="20005"/>
                    </a:ext>
                  </a:extLst>
                </a:gridCol>
                <a:gridCol w="393376">
                  <a:extLst>
                    <a:ext uri="{9D8B030D-6E8A-4147-A177-3AD203B41FA5}">
                      <a16:colId xmlns:a16="http://schemas.microsoft.com/office/drawing/2014/main" val="20006"/>
                    </a:ext>
                  </a:extLst>
                </a:gridCol>
                <a:gridCol w="393376">
                  <a:extLst>
                    <a:ext uri="{9D8B030D-6E8A-4147-A177-3AD203B41FA5}">
                      <a16:colId xmlns:a16="http://schemas.microsoft.com/office/drawing/2014/main" val="20007"/>
                    </a:ext>
                  </a:extLst>
                </a:gridCol>
              </a:tblGrid>
              <a:tr h="448251">
                <a:tc gridSpan="3">
                  <a:txBody>
                    <a:bodyPr/>
                    <a:lstStyle/>
                    <a:p>
                      <a:endParaRPr lang="zh-CN" sz="1700"/>
                    </a:p>
                  </a:txBody>
                  <a:tcPr marL="86875" marR="86875" marT="43438" marB="43438">
                    <a:blipFill rotWithShape="1">
                      <a:blip r:embed="rId5"/>
                      <a:stretch>
                        <a:fillRect l="-4412" r="-170588" b="-428571"/>
                      </a:stretch>
                    </a:blipFill>
                  </a:tcPr>
                </a:tc>
                <a:tc hMerge="1">
                  <a:txBody>
                    <a:bodyPr/>
                    <a:lstStyle/>
                    <a:p>
                      <a:endParaRPr lang="zh-CN"/>
                    </a:p>
                  </a:txBody>
                  <a:tcPr/>
                </a:tc>
                <a:tc hMerge="1">
                  <a:txBody>
                    <a:bodyPr/>
                    <a:lstStyle/>
                    <a:p>
                      <a:endParaRPr lang="zh-CN"/>
                    </a:p>
                  </a:txBody>
                  <a:tcPr/>
                </a:tc>
                <a:tc>
                  <a:txBody>
                    <a:bodyPr/>
                    <a:lstStyle/>
                    <a:p>
                      <a:endParaRPr lang="zh-CN" sz="1700"/>
                    </a:p>
                  </a:txBody>
                  <a:tcPr marL="86875" marR="86875" marT="43438" marB="43438">
                    <a:blipFill rotWithShape="1">
                      <a:blip r:embed="rId5"/>
                      <a:stretch>
                        <a:fillRect l="-313235" r="-411765" b="-428571"/>
                      </a:stretch>
                    </a:blipFill>
                  </a:tcPr>
                </a:tc>
                <a:tc>
                  <a:txBody>
                    <a:bodyPr/>
                    <a:lstStyle/>
                    <a:p>
                      <a:endParaRPr lang="zh-CN" sz="1700"/>
                    </a:p>
                  </a:txBody>
                  <a:tcPr marL="86875" marR="86875" marT="43438" marB="43438">
                    <a:blipFill rotWithShape="1">
                      <a:blip r:embed="rId5"/>
                      <a:stretch>
                        <a:fillRect l="-413235" r="-311765" b="-428571"/>
                      </a:stretch>
                    </a:blipFill>
                  </a:tcPr>
                </a:tc>
                <a:tc>
                  <a:txBody>
                    <a:bodyPr/>
                    <a:lstStyle/>
                    <a:p>
                      <a:endParaRPr lang="zh-CN" sz="1700"/>
                    </a:p>
                  </a:txBody>
                  <a:tcPr marL="86875" marR="86875" marT="43438" marB="43438">
                    <a:blipFill rotWithShape="1">
                      <a:blip r:embed="rId5"/>
                      <a:stretch>
                        <a:fillRect l="-513235" r="-211765" b="-428571"/>
                      </a:stretch>
                    </a:blipFill>
                  </a:tcPr>
                </a:tc>
                <a:tc>
                  <a:txBody>
                    <a:bodyPr/>
                    <a:lstStyle/>
                    <a:p>
                      <a:endParaRPr lang="zh-CN" sz="1700"/>
                    </a:p>
                  </a:txBody>
                  <a:tcPr marL="86875" marR="86875" marT="43438" marB="43438">
                    <a:blipFill rotWithShape="1">
                      <a:blip r:embed="rId5"/>
                      <a:stretch>
                        <a:fillRect l="-613235" r="-111765" b="-428571"/>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0"/>
                  </a:ext>
                </a:extLst>
              </a:tr>
              <a:tr h="426881">
                <a:tc>
                  <a:txBody>
                    <a:bodyPr/>
                    <a:lstStyle/>
                    <a:p>
                      <a:endParaRPr lang="zh-CN" sz="1700"/>
                    </a:p>
                  </a:txBody>
                  <a:tcPr marL="86875" marR="86875" marT="43438" marB="43438">
                    <a:blipFill rotWithShape="1">
                      <a:blip r:embed="rId5"/>
                      <a:stretch>
                        <a:fillRect l="-13235" t="-104054" r="-711765" b="-345946"/>
                      </a:stretch>
                    </a:blipFill>
                  </a:tcPr>
                </a:tc>
                <a:tc>
                  <a:txBody>
                    <a:bodyPr/>
                    <a:lstStyle/>
                    <a:p>
                      <a:endParaRPr lang="zh-CN" sz="1700"/>
                    </a:p>
                  </a:txBody>
                  <a:tcPr marL="86875" marR="86875" marT="43438" marB="43438">
                    <a:blipFill rotWithShape="1">
                      <a:blip r:embed="rId5"/>
                      <a:stretch>
                        <a:fillRect l="-113235" t="-104054" r="-611765" b="-345946"/>
                      </a:stretch>
                    </a:blipFill>
                  </a:tcPr>
                </a:tc>
                <a:tc>
                  <a:txBody>
                    <a:bodyPr/>
                    <a:lstStyle/>
                    <a:p>
                      <a:endParaRPr lang="zh-CN" sz="1700"/>
                    </a:p>
                  </a:txBody>
                  <a:tcPr marL="86875" marR="86875" marT="43438" marB="43438">
                    <a:blipFill rotWithShape="1">
                      <a:blip r:embed="rId5"/>
                      <a:stretch>
                        <a:fillRect l="-213235" t="-104054" r="-511765" b="-345946"/>
                      </a:stretch>
                    </a:blipFill>
                  </a:tcPr>
                </a:tc>
                <a:tc>
                  <a:txBody>
                    <a:bodyPr/>
                    <a:lstStyle/>
                    <a:p>
                      <a:endParaRPr lang="zh-CN" sz="1700"/>
                    </a:p>
                  </a:txBody>
                  <a:tcPr marL="86875" marR="86875" marT="43438" marB="43438">
                    <a:blipFill rotWithShape="1">
                      <a:blip r:embed="rId5"/>
                      <a:stretch>
                        <a:fillRect l="-313235" t="-104054" r="-411765" b="-345946"/>
                      </a:stretch>
                    </a:blipFill>
                  </a:tcPr>
                </a:tc>
                <a:tc>
                  <a:txBody>
                    <a:bodyPr/>
                    <a:lstStyle/>
                    <a:p>
                      <a:endParaRPr lang="zh-CN" sz="1700"/>
                    </a:p>
                  </a:txBody>
                  <a:tcPr marL="86875" marR="86875" marT="43438" marB="43438">
                    <a:blipFill rotWithShape="1">
                      <a:blip r:embed="rId5"/>
                      <a:stretch>
                        <a:fillRect l="-413235" t="-104054" r="-311765" b="-345946"/>
                      </a:stretch>
                    </a:blipFill>
                  </a:tcPr>
                </a:tc>
                <a:tc>
                  <a:txBody>
                    <a:bodyPr/>
                    <a:lstStyle/>
                    <a:p>
                      <a:endParaRPr lang="zh-CN" sz="1700"/>
                    </a:p>
                  </a:txBody>
                  <a:tcPr marL="86875" marR="86875" marT="43438" marB="43438">
                    <a:blipFill rotWithShape="1">
                      <a:blip r:embed="rId5"/>
                      <a:stretch>
                        <a:fillRect l="-513235" t="-104054" r="-211765" b="-345946"/>
                      </a:stretch>
                    </a:blipFill>
                  </a:tcPr>
                </a:tc>
                <a:tc>
                  <a:txBody>
                    <a:bodyPr/>
                    <a:lstStyle/>
                    <a:p>
                      <a:endParaRPr lang="zh-CN" sz="1700"/>
                    </a:p>
                  </a:txBody>
                  <a:tcPr marL="86875" marR="86875" marT="43438" marB="43438">
                    <a:blipFill rotWithShape="1">
                      <a:blip r:embed="rId5"/>
                      <a:stretch>
                        <a:fillRect l="-613235" t="-104054" r="-111765" b="-345946"/>
                      </a:stretch>
                    </a:blipFill>
                  </a:tcPr>
                </a:tc>
                <a:tc>
                  <a:txBody>
                    <a:bodyPr/>
                    <a:lstStyle/>
                    <a:p>
                      <a:endParaRPr lang="zh-CN" sz="1700"/>
                    </a:p>
                  </a:txBody>
                  <a:tcPr marL="86875" marR="86875" marT="43438" marB="43438">
                    <a:blipFill rotWithShape="1">
                      <a:blip r:embed="rId5"/>
                      <a:stretch>
                        <a:fillRect l="-713235" t="-104054" r="-11765" b="-345946"/>
                      </a:stretch>
                    </a:blipFill>
                  </a:tcPr>
                </a:tc>
                <a:extLst>
                  <a:ext uri="{0D108BD9-81ED-4DB2-BD59-A6C34878D82A}">
                    <a16:rowId xmlns:a16="http://schemas.microsoft.com/office/drawing/2014/main" val="10001"/>
                  </a:ext>
                </a:extLst>
              </a:tr>
              <a:tr h="420400">
                <a:tc>
                  <a:txBody>
                    <a:bodyPr/>
                    <a:lstStyle/>
                    <a:p>
                      <a:endParaRPr lang="zh-CN" sz="1700"/>
                    </a:p>
                  </a:txBody>
                  <a:tcPr marL="86875" marR="86875" marT="43438" marB="43438">
                    <a:blipFill rotWithShape="1">
                      <a:blip r:embed="rId5"/>
                      <a:stretch>
                        <a:fillRect l="-13235" t="-206849" r="-711765" b="-250685"/>
                      </a:stretch>
                    </a:blipFill>
                  </a:tcPr>
                </a:tc>
                <a:tc>
                  <a:txBody>
                    <a:bodyPr/>
                    <a:lstStyle/>
                    <a:p>
                      <a:endParaRPr lang="zh-CN" sz="1700"/>
                    </a:p>
                  </a:txBody>
                  <a:tcPr marL="86875" marR="86875" marT="43438" marB="43438">
                    <a:blipFill rotWithShape="1">
                      <a:blip r:embed="rId5"/>
                      <a:stretch>
                        <a:fillRect l="-113235" t="-206849" r="-611765" b="-250685"/>
                      </a:stretch>
                    </a:blipFill>
                  </a:tcPr>
                </a:tc>
                <a:tc>
                  <a:txBody>
                    <a:bodyPr/>
                    <a:lstStyle/>
                    <a:p>
                      <a:endParaRPr lang="zh-CN" sz="1700"/>
                    </a:p>
                  </a:txBody>
                  <a:tcPr marL="86875" marR="86875" marT="43438" marB="43438">
                    <a:blipFill rotWithShape="1">
                      <a:blip r:embed="rId5"/>
                      <a:stretch>
                        <a:fillRect l="-213235" t="-206849" r="-511765" b="-250685"/>
                      </a:stretch>
                    </a:blipFill>
                  </a:tcPr>
                </a:tc>
                <a:tc>
                  <a:txBody>
                    <a:bodyPr/>
                    <a:lstStyle/>
                    <a:p>
                      <a:endParaRPr lang="zh-CN" sz="1700"/>
                    </a:p>
                  </a:txBody>
                  <a:tcPr marL="86875" marR="86875" marT="43438" marB="43438">
                    <a:blipFill rotWithShape="1">
                      <a:blip r:embed="rId5"/>
                      <a:stretch>
                        <a:fillRect l="-313235" t="-206849" r="-411765" b="-250685"/>
                      </a:stretch>
                    </a:blipFill>
                  </a:tcPr>
                </a:tc>
                <a:tc>
                  <a:txBody>
                    <a:bodyPr/>
                    <a:lstStyle/>
                    <a:p>
                      <a:endParaRPr lang="zh-CN" sz="1700"/>
                    </a:p>
                  </a:txBody>
                  <a:tcPr marL="86875" marR="86875" marT="43438" marB="43438">
                    <a:blipFill rotWithShape="1">
                      <a:blip r:embed="rId5"/>
                      <a:stretch>
                        <a:fillRect l="-413235" t="-206849" r="-311765" b="-250685"/>
                      </a:stretch>
                    </a:blipFill>
                  </a:tcPr>
                </a:tc>
                <a:tc>
                  <a:txBody>
                    <a:bodyPr/>
                    <a:lstStyle/>
                    <a:p>
                      <a:endParaRPr lang="zh-CN" sz="1700"/>
                    </a:p>
                  </a:txBody>
                  <a:tcPr marL="86875" marR="86875" marT="43438" marB="43438">
                    <a:blipFill rotWithShape="1">
                      <a:blip r:embed="rId5"/>
                      <a:stretch>
                        <a:fillRect l="-513235" t="-206849" r="-211765" b="-250685"/>
                      </a:stretch>
                    </a:blipFill>
                  </a:tcPr>
                </a:tc>
                <a:tc>
                  <a:txBody>
                    <a:bodyPr/>
                    <a:lstStyle/>
                    <a:p>
                      <a:endParaRPr lang="zh-CN" sz="1700"/>
                    </a:p>
                  </a:txBody>
                  <a:tcPr marL="86875" marR="86875" marT="43438" marB="43438">
                    <a:blipFill rotWithShape="1">
                      <a:blip r:embed="rId5"/>
                      <a:stretch>
                        <a:fillRect l="-613235" t="-206849" r="-111765" b="-250685"/>
                      </a:stretch>
                    </a:blipFill>
                  </a:tcPr>
                </a:tc>
                <a:tc>
                  <a:txBody>
                    <a:bodyPr/>
                    <a:lstStyle/>
                    <a:p>
                      <a:endParaRPr lang="zh-CN" altLang="en-US" sz="1000" dirty="0">
                        <a:solidFill>
                          <a:srgbClr val="0000FF"/>
                        </a:solidFill>
                      </a:endParaRPr>
                    </a:p>
                  </a:txBody>
                  <a:tcPr marL="86875" marR="86875" marT="43438" marB="43438"/>
                </a:tc>
                <a:extLst>
                  <a:ext uri="{0D108BD9-81ED-4DB2-BD59-A6C34878D82A}">
                    <a16:rowId xmlns:a16="http://schemas.microsoft.com/office/drawing/2014/main" val="10002"/>
                  </a:ext>
                </a:extLst>
              </a:tr>
              <a:tr h="420400">
                <a:tc>
                  <a:txBody>
                    <a:bodyPr/>
                    <a:lstStyle/>
                    <a:p>
                      <a:endParaRPr lang="zh-CN" sz="1700"/>
                    </a:p>
                  </a:txBody>
                  <a:tcPr marL="86875" marR="86875" marT="43438" marB="43438">
                    <a:blipFill rotWithShape="1">
                      <a:blip r:embed="rId5"/>
                      <a:stretch>
                        <a:fillRect l="-13235" t="-311111" r="-711765" b="-154167"/>
                      </a:stretch>
                    </a:blipFill>
                  </a:tcPr>
                </a:tc>
                <a:tc>
                  <a:txBody>
                    <a:bodyPr/>
                    <a:lstStyle/>
                    <a:p>
                      <a:endParaRPr lang="zh-CN" sz="1700"/>
                    </a:p>
                  </a:txBody>
                  <a:tcPr marL="86875" marR="86875" marT="43438" marB="43438">
                    <a:blipFill rotWithShape="1">
                      <a:blip r:embed="rId5"/>
                      <a:stretch>
                        <a:fillRect l="-113235" t="-311111" r="-611765" b="-154167"/>
                      </a:stretch>
                    </a:blipFill>
                  </a:tcPr>
                </a:tc>
                <a:tc>
                  <a:txBody>
                    <a:bodyPr/>
                    <a:lstStyle/>
                    <a:p>
                      <a:endParaRPr lang="zh-CN" sz="1700"/>
                    </a:p>
                  </a:txBody>
                  <a:tcPr marL="86875" marR="86875" marT="43438" marB="43438">
                    <a:blipFill rotWithShape="1">
                      <a:blip r:embed="rId5"/>
                      <a:stretch>
                        <a:fillRect l="-213235" t="-311111" r="-511765" b="-154167"/>
                      </a:stretch>
                    </a:blipFill>
                  </a:tcPr>
                </a:tc>
                <a:tc>
                  <a:txBody>
                    <a:bodyPr/>
                    <a:lstStyle/>
                    <a:p>
                      <a:endParaRPr lang="zh-CN" sz="1700"/>
                    </a:p>
                  </a:txBody>
                  <a:tcPr marL="86875" marR="86875" marT="43438" marB="43438">
                    <a:blipFill rotWithShape="1">
                      <a:blip r:embed="rId5"/>
                      <a:stretch>
                        <a:fillRect l="-313235" t="-311111" r="-411765" b="-154167"/>
                      </a:stretch>
                    </a:blipFill>
                  </a:tcPr>
                </a:tc>
                <a:tc>
                  <a:txBody>
                    <a:bodyPr/>
                    <a:lstStyle/>
                    <a:p>
                      <a:endParaRPr lang="zh-CN" sz="1700"/>
                    </a:p>
                  </a:txBody>
                  <a:tcPr marL="86875" marR="86875" marT="43438" marB="43438">
                    <a:blipFill rotWithShape="1">
                      <a:blip r:embed="rId5"/>
                      <a:stretch>
                        <a:fillRect l="-413235" t="-311111" r="-311765" b="-154167"/>
                      </a:stretch>
                    </a:blipFill>
                  </a:tcPr>
                </a:tc>
                <a:tc>
                  <a:txBody>
                    <a:bodyPr/>
                    <a:lstStyle/>
                    <a:p>
                      <a:endParaRPr lang="zh-CN" sz="1700"/>
                    </a:p>
                  </a:txBody>
                  <a:tcPr marL="86875" marR="86875" marT="43438" marB="43438">
                    <a:blipFill rotWithShape="1">
                      <a:blip r:embed="rId5"/>
                      <a:stretch>
                        <a:fillRect l="-513235" t="-311111" r="-211765" b="-154167"/>
                      </a:stretch>
                    </a:blipFill>
                  </a:tcPr>
                </a:tc>
                <a:tc>
                  <a:txBody>
                    <a:bodyPr/>
                    <a:lstStyle/>
                    <a:p>
                      <a:endParaRPr lang="zh-CN" sz="1700"/>
                    </a:p>
                  </a:txBody>
                  <a:tcPr marL="86875" marR="86875" marT="43438" marB="43438">
                    <a:blipFill rotWithShape="1">
                      <a:blip r:embed="rId5"/>
                      <a:stretch>
                        <a:fillRect l="-613235" t="-311111" r="-111765" b="-154167"/>
                      </a:stretch>
                    </a:blipFill>
                  </a:tcPr>
                </a:tc>
                <a:tc>
                  <a:txBody>
                    <a:bodyPr/>
                    <a:lstStyle/>
                    <a:p>
                      <a:endParaRPr lang="zh-CN" altLang="en-US" sz="1000" dirty="0">
                        <a:solidFill>
                          <a:srgbClr val="0000FF"/>
                        </a:solidFill>
                      </a:endParaRPr>
                    </a:p>
                  </a:txBody>
                  <a:tcPr marL="86875" marR="86875" marT="43438" marB="43438"/>
                </a:tc>
                <a:extLst>
                  <a:ext uri="{0D108BD9-81ED-4DB2-BD59-A6C34878D82A}">
                    <a16:rowId xmlns:a16="http://schemas.microsoft.com/office/drawing/2014/main" val="10003"/>
                  </a:ext>
                </a:extLst>
              </a:tr>
              <a:tr h="541703">
                <a:tc gridSpan="2">
                  <a:txBody>
                    <a:bodyPr/>
                    <a:lstStyle/>
                    <a:p>
                      <a:endParaRPr lang="zh-CN" sz="1700"/>
                    </a:p>
                  </a:txBody>
                  <a:tcPr marL="86875" marR="86875" marT="43438" marB="43438">
                    <a:blipFill rotWithShape="1">
                      <a:blip r:embed="rId5"/>
                      <a:stretch>
                        <a:fillRect l="-6618" t="-314894" r="-305882" b="-18085"/>
                      </a:stretch>
                    </a:blipFill>
                  </a:tcPr>
                </a:tc>
                <a:tc hMerge="1">
                  <a:txBody>
                    <a:bodyPr/>
                    <a:lstStyle/>
                    <a:p>
                      <a:endParaRPr lang="zh-CN"/>
                    </a:p>
                  </a:txBody>
                  <a:tcPr/>
                </a:tc>
                <a:tc>
                  <a:txBody>
                    <a:bodyPr/>
                    <a:lstStyle/>
                    <a:p>
                      <a:endParaRPr lang="zh-CN" sz="1700"/>
                    </a:p>
                  </a:txBody>
                  <a:tcPr marL="86875" marR="86875" marT="43438" marB="43438">
                    <a:blipFill rotWithShape="1">
                      <a:blip r:embed="rId5"/>
                      <a:stretch>
                        <a:fillRect l="-213235" t="-314894" r="-511765" b="-18085"/>
                      </a:stretch>
                    </a:blipFill>
                  </a:tcPr>
                </a:tc>
                <a:tc>
                  <a:txBody>
                    <a:bodyPr/>
                    <a:lstStyle/>
                    <a:p>
                      <a:endParaRPr lang="zh-CN" sz="1700"/>
                    </a:p>
                  </a:txBody>
                  <a:tcPr marL="86875" marR="86875" marT="43438" marB="43438">
                    <a:blipFill rotWithShape="1">
                      <a:blip r:embed="rId5"/>
                      <a:stretch>
                        <a:fillRect l="-313235" t="-314894" r="-411765" b="-18085"/>
                      </a:stretch>
                    </a:blipFill>
                  </a:tcPr>
                </a:tc>
                <a:tc>
                  <a:txBody>
                    <a:bodyPr/>
                    <a:lstStyle/>
                    <a:p>
                      <a:endParaRPr lang="zh-CN" sz="1700"/>
                    </a:p>
                  </a:txBody>
                  <a:tcPr marL="86875" marR="86875" marT="43438" marB="43438">
                    <a:blipFill rotWithShape="1">
                      <a:blip r:embed="rId5"/>
                      <a:stretch>
                        <a:fillRect l="-413235" t="-314894" r="-311765" b="-18085"/>
                      </a:stretch>
                    </a:blipFill>
                  </a:tcPr>
                </a:tc>
                <a:tc>
                  <a:txBody>
                    <a:bodyPr/>
                    <a:lstStyle/>
                    <a:p>
                      <a:endParaRPr lang="zh-CN" sz="1700"/>
                    </a:p>
                  </a:txBody>
                  <a:tcPr marL="86875" marR="86875" marT="43438" marB="43438">
                    <a:blipFill rotWithShape="1">
                      <a:blip r:embed="rId5"/>
                      <a:stretch>
                        <a:fillRect l="-513235" t="-314894" r="-211765" b="-18085"/>
                      </a:stretch>
                    </a:blipFill>
                  </a:tcPr>
                </a:tc>
                <a:tc>
                  <a:txBody>
                    <a:bodyPr/>
                    <a:lstStyle/>
                    <a:p>
                      <a:endParaRPr lang="zh-CN" sz="1700"/>
                    </a:p>
                  </a:txBody>
                  <a:tcPr marL="86875" marR="86875" marT="43438" marB="43438">
                    <a:blipFill rotWithShape="1">
                      <a:blip r:embed="rId5"/>
                      <a:stretch>
                        <a:fillRect l="-613235" t="-314894" r="-111765" b="-18085"/>
                      </a:stretch>
                    </a:blipFill>
                  </a:tcPr>
                </a:tc>
                <a:tc>
                  <a:txBody>
                    <a:bodyPr/>
                    <a:lstStyle/>
                    <a:p>
                      <a:endParaRPr lang="zh-CN" altLang="en-US" sz="1300" dirty="0">
                        <a:solidFill>
                          <a:schemeClr val="tx1"/>
                        </a:solidFill>
                      </a:endParaRPr>
                    </a:p>
                  </a:txBody>
                  <a:tcPr marL="86875" marR="86875" marT="43438" marB="43438"/>
                </a:tc>
                <a:extLst>
                  <a:ext uri="{0D108BD9-81ED-4DB2-BD59-A6C34878D82A}">
                    <a16:rowId xmlns:a16="http://schemas.microsoft.com/office/drawing/2014/main" val="10004"/>
                  </a:ext>
                </a:extLst>
              </a:tr>
            </a:tbl>
          </a:graphicData>
        </a:graphic>
      </p:graphicFrame>
      <p:sp>
        <p:nvSpPr>
          <p:cNvPr id="10" name="Down Arrow 9"/>
          <p:cNvSpPr/>
          <p:nvPr/>
        </p:nvSpPr>
        <p:spPr bwMode="auto">
          <a:xfrm rot="13536924">
            <a:off x="5556037" y="3662663"/>
            <a:ext cx="342066" cy="5473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1" name="Down Arrow 10"/>
          <p:cNvSpPr/>
          <p:nvPr/>
        </p:nvSpPr>
        <p:spPr bwMode="auto">
          <a:xfrm>
            <a:off x="9154411" y="3855516"/>
            <a:ext cx="342066" cy="5473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sz="1900" dirty="0"/>
                  <a:t>矩阵</a:t>
                </a:r>
                <a14:m>
                  <m:oMath xmlns:m="http://schemas.openxmlformats.org/officeDocument/2006/math">
                    <m:r>
                      <a:rPr lang="en-US" altLang="zh-CN" sz="1900" b="1" i="1">
                        <a:latin typeface="Cambria Math" panose="02040503050406030204" pitchFamily="18" charset="0"/>
                      </a:rPr>
                      <m:t>𝑨</m:t>
                    </m:r>
                  </m:oMath>
                </a14:m>
                <a:r>
                  <a:rPr lang="zh-CN" altLang="en-US" sz="1900" dirty="0"/>
                  <a:t>的秩表示为</a:t>
                </a:r>
                <a14:m>
                  <m:oMath xmlns:m="http://schemas.openxmlformats.org/officeDocument/2006/math">
                    <m:r>
                      <a:rPr lang="en-US" altLang="zh-CN" sz="1900" b="1" i="1">
                        <a:latin typeface="Cambria Math" panose="02040503050406030204" pitchFamily="18" charset="0"/>
                      </a:rPr>
                      <m:t>𝒓𝒂𝒏𝒌</m:t>
                    </m:r>
                    <m:r>
                      <a:rPr lang="en-US" altLang="zh-CN" sz="1900" b="1" i="1">
                        <a:latin typeface="Cambria Math" panose="02040503050406030204" pitchFamily="18" charset="0"/>
                      </a:rPr>
                      <m:t>(</m:t>
                    </m:r>
                    <m:r>
                      <a:rPr lang="en-US" altLang="zh-CN" sz="1900" b="1" i="1">
                        <a:latin typeface="Cambria Math" panose="02040503050406030204" pitchFamily="18" charset="0"/>
                      </a:rPr>
                      <m:t>𝑨</m:t>
                    </m:r>
                    <m:r>
                      <a:rPr lang="en-US" altLang="zh-CN" sz="1900" b="1" i="1">
                        <a:latin typeface="Cambria Math" panose="02040503050406030204" pitchFamily="18" charset="0"/>
                      </a:rPr>
                      <m:t>)</m:t>
                    </m:r>
                  </m:oMath>
                </a14:m>
                <a:r>
                  <a:rPr lang="en-US" altLang="zh-CN" sz="1900" dirty="0"/>
                  <a:t>,</a:t>
                </a:r>
                <a:r>
                  <a:rPr lang="zh-CN" altLang="en-US" sz="1900" dirty="0"/>
                  <a:t>非空集合</a:t>
                </a:r>
                <a14:m>
                  <m:oMath xmlns:m="http://schemas.openxmlformats.org/officeDocument/2006/math">
                    <m:r>
                      <a:rPr lang="en-US" altLang="zh-CN" sz="1900" b="1" i="1">
                        <a:latin typeface="Cambria Math" panose="02040503050406030204" pitchFamily="18" charset="0"/>
                      </a:rPr>
                      <m:t>𝑪</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sup>
                    </m:sSup>
                  </m:oMath>
                </a14:m>
                <a:r>
                  <a:rPr lang="zh-CN" altLang="en-US" sz="1900" dirty="0"/>
                  <a:t>的维数</a:t>
                </a:r>
                <a14:m>
                  <m:oMath xmlns:m="http://schemas.openxmlformats.org/officeDocument/2006/math">
                    <m:r>
                      <a:rPr lang="en-US" altLang="zh-CN" sz="1900" b="1" i="1">
                        <a:latin typeface="Cambria Math" panose="02040503050406030204" pitchFamily="18" charset="0"/>
                      </a:rPr>
                      <m:t>𝒅𝒊𝒎𝑪</m:t>
                    </m:r>
                  </m:oMath>
                </a14:m>
                <a:r>
                  <a:rPr lang="zh-CN" altLang="en-US" sz="1900" dirty="0"/>
                  <a:t>定义为：</a:t>
                </a:r>
                <a:endParaRPr lang="en-US" altLang="zh-CN" sz="1900" dirty="0"/>
              </a:p>
              <a:p>
                <a:pPr lvl="1"/>
                <a14:m>
                  <m:oMath xmlns:m="http://schemas.openxmlformats.org/officeDocument/2006/math">
                    <m:r>
                      <a:rPr lang="en-US" altLang="zh-CN" sz="1520" b="1" i="1">
                        <a:latin typeface="Cambria Math" panose="02040503050406030204" pitchFamily="18" charset="0"/>
                      </a:rPr>
                      <m:t>𝒏</m:t>
                    </m:r>
                    <m:r>
                      <a:rPr lang="en-US" altLang="zh-CN" sz="1520" b="1" i="1">
                        <a:latin typeface="Cambria Math" panose="02040503050406030204" pitchFamily="18" charset="0"/>
                      </a:rPr>
                      <m:t>−</m:t>
                    </m:r>
                    <m:r>
                      <a:rPr lang="en-US" altLang="zh-CN" sz="1520" b="1" i="1">
                        <a:latin typeface="Cambria Math" panose="02040503050406030204" pitchFamily="18" charset="0"/>
                      </a:rPr>
                      <m:t>𝒎𝒂𝒙</m:t>
                    </m:r>
                    <m:r>
                      <a:rPr lang="en-US" altLang="zh-CN" sz="1520" b="1" i="1">
                        <a:latin typeface="Cambria Math" panose="02040503050406030204" pitchFamily="18" charset="0"/>
                      </a:rPr>
                      <m:t>{</m:t>
                    </m:r>
                    <m:r>
                      <a:rPr lang="en-US" altLang="zh-CN" sz="1520" b="1" i="1">
                        <a:latin typeface="Cambria Math" panose="02040503050406030204" pitchFamily="18" charset="0"/>
                      </a:rPr>
                      <m:t>𝒓𝒂𝒏𝒌</m:t>
                    </m:r>
                    <m:d>
                      <m:dPr>
                        <m:ctrlPr>
                          <a:rPr lang="en-US" altLang="zh-CN" sz="1520" b="1" i="1">
                            <a:latin typeface="Cambria Math" panose="02040503050406030204" pitchFamily="18" charset="0"/>
                          </a:rPr>
                        </m:ctrlPr>
                      </m:dPr>
                      <m:e>
                        <m:r>
                          <a:rPr lang="en-US" altLang="zh-CN" sz="1520" b="1" i="1">
                            <a:latin typeface="Cambria Math" panose="02040503050406030204" pitchFamily="18" charset="0"/>
                          </a:rPr>
                          <m:t>𝑨</m:t>
                        </m:r>
                      </m:e>
                    </m:d>
                    <m:r>
                      <a:rPr lang="en-US" altLang="zh-CN" sz="1520" b="1" i="1">
                        <a:latin typeface="Cambria Math" panose="02040503050406030204" pitchFamily="18" charset="0"/>
                      </a:rPr>
                      <m:t>:</m:t>
                    </m:r>
                    <m:r>
                      <a:rPr lang="en-US" altLang="zh-CN" sz="1520" b="1" i="1">
                        <a:latin typeface="Cambria Math" panose="02040503050406030204" pitchFamily="18" charset="0"/>
                      </a:rPr>
                      <m:t>𝑨</m:t>
                    </m:r>
                    <m:r>
                      <a:rPr lang="en-US" altLang="zh-CN" sz="1520" b="1" i="1">
                        <a:latin typeface="Cambria Math" panose="02040503050406030204" pitchFamily="18" charset="0"/>
                      </a:rPr>
                      <m:t>∈</m:t>
                    </m:r>
                    <m:sSup>
                      <m:sSupPr>
                        <m:ctrlPr>
                          <a:rPr lang="en-US" altLang="zh-CN" sz="1520" b="1" i="1">
                            <a:latin typeface="Cambria Math" panose="02040503050406030204" pitchFamily="18" charset="0"/>
                          </a:rPr>
                        </m:ctrlPr>
                      </m:sSupPr>
                      <m:e>
                        <m:r>
                          <a:rPr lang="en-US" altLang="zh-CN" sz="1520" b="1" i="1">
                            <a:latin typeface="Cambria Math" panose="02040503050406030204" pitchFamily="18" charset="0"/>
                          </a:rPr>
                          <m:t>𝑹</m:t>
                        </m:r>
                      </m:e>
                      <m:sup>
                        <m:r>
                          <a:rPr lang="en-US" altLang="zh-CN" sz="1520" b="1" i="1">
                            <a:latin typeface="Cambria Math" panose="02040503050406030204" pitchFamily="18" charset="0"/>
                          </a:rPr>
                          <m:t>𝒏</m:t>
                        </m:r>
                        <m:r>
                          <a:rPr lang="en-US" altLang="zh-CN" sz="1520" b="1" i="1">
                            <a:latin typeface="Cambria Math" panose="02040503050406030204" pitchFamily="18" charset="0"/>
                          </a:rPr>
                          <m:t>×</m:t>
                        </m:r>
                        <m:r>
                          <a:rPr lang="en-US" altLang="zh-CN" sz="1520" b="1" i="1">
                            <a:latin typeface="Cambria Math" panose="02040503050406030204" pitchFamily="18" charset="0"/>
                          </a:rPr>
                          <m:t>𝒏</m:t>
                        </m:r>
                      </m:sup>
                    </m:sSup>
                    <m:r>
                      <a:rPr lang="en-US" altLang="zh-CN" sz="1520" b="1" i="1">
                        <a:latin typeface="Cambria Math" panose="02040503050406030204" pitchFamily="18" charset="0"/>
                      </a:rPr>
                      <m:t>,</m:t>
                    </m:r>
                    <m:r>
                      <a:rPr lang="en-US" altLang="zh-CN" sz="1520" b="1" i="1">
                        <a:latin typeface="Cambria Math" panose="02040503050406030204" pitchFamily="18" charset="0"/>
                      </a:rPr>
                      <m:t>𝑨𝒙</m:t>
                    </m:r>
                    <m:r>
                      <a:rPr lang="en-US" altLang="zh-CN" sz="1520" b="1" i="1">
                        <a:latin typeface="Cambria Math" panose="02040503050406030204" pitchFamily="18" charset="0"/>
                      </a:rPr>
                      <m:t>=</m:t>
                    </m:r>
                    <m:r>
                      <a:rPr lang="en-US" altLang="zh-CN" sz="1520" b="1" i="1">
                        <a:latin typeface="Cambria Math" panose="02040503050406030204" pitchFamily="18" charset="0"/>
                      </a:rPr>
                      <m:t>𝑨𝒚</m:t>
                    </m:r>
                    <m:r>
                      <a:rPr lang="en-US" altLang="zh-CN" sz="1520" b="1" i="1">
                        <a:latin typeface="Cambria Math" panose="02040503050406030204" pitchFamily="18" charset="0"/>
                      </a:rPr>
                      <m:t>,</m:t>
                    </m:r>
                  </m:oMath>
                </a14:m>
                <a:r>
                  <a:rPr lang="zh-CN" altLang="en-US" sz="1520" dirty="0"/>
                  <a:t>对所有</a:t>
                </a:r>
                <a14:m>
                  <m:oMath xmlns:m="http://schemas.openxmlformats.org/officeDocument/2006/math">
                    <m:r>
                      <a:rPr lang="en-US" altLang="zh-CN" sz="1520" b="1" i="1">
                        <a:latin typeface="Cambria Math" panose="02040503050406030204" pitchFamily="18" charset="0"/>
                      </a:rPr>
                      <m:t>𝒙</m:t>
                    </m:r>
                    <m:r>
                      <a:rPr lang="en-US" altLang="zh-CN" sz="1520" b="1" i="1">
                        <a:latin typeface="Cambria Math" panose="02040503050406030204" pitchFamily="18" charset="0"/>
                      </a:rPr>
                      <m:t>,</m:t>
                    </m:r>
                    <m:r>
                      <a:rPr lang="en-US" altLang="zh-CN" sz="1520" b="1" i="1">
                        <a:latin typeface="Cambria Math" panose="02040503050406030204" pitchFamily="18" charset="0"/>
                      </a:rPr>
                      <m:t>𝒚</m:t>
                    </m:r>
                    <m:r>
                      <a:rPr lang="en-US" altLang="zh-CN" sz="1520" b="1" i="1">
                        <a:latin typeface="Cambria Math" panose="02040503050406030204" pitchFamily="18" charset="0"/>
                      </a:rPr>
                      <m:t>∈</m:t>
                    </m:r>
                    <m:r>
                      <a:rPr lang="en-US" altLang="zh-CN" sz="1520" b="1" i="1">
                        <a:latin typeface="Cambria Math" panose="02040503050406030204" pitchFamily="18" charset="0"/>
                      </a:rPr>
                      <m:t>𝑪</m:t>
                    </m:r>
                    <m:r>
                      <a:rPr lang="en-US" altLang="zh-CN" sz="1520" i="1">
                        <a:latin typeface="Cambria Math" panose="02040503050406030204" pitchFamily="18" charset="0"/>
                      </a:rPr>
                      <m:t>}</m:t>
                    </m:r>
                  </m:oMath>
                </a14:m>
                <a:endParaRPr lang="en-US" altLang="zh-CN" sz="1520" dirty="0"/>
              </a:p>
              <a:p>
                <a:r>
                  <a:rPr lang="zh-CN" altLang="en-US" sz="1900" dirty="0"/>
                  <a:t>凸组合</a:t>
                </a:r>
                <a:r>
                  <a:rPr lang="en-US" altLang="zh-CN" sz="1900" dirty="0"/>
                  <a:t>(convex combination):</a:t>
                </a:r>
                <a:r>
                  <a:rPr lang="zh-CN" altLang="en-US" sz="1900" dirty="0"/>
                  <a:t>点</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𝒏</m:t>
                        </m:r>
                      </m:sub>
                    </m:sSub>
                  </m:oMath>
                </a14:m>
                <a:r>
                  <a:rPr lang="zh-CN" altLang="en-US" sz="1900" dirty="0"/>
                  <a:t>的凸组合是指点</a:t>
                </a:r>
                <a14:m>
                  <m:oMath xmlns:m="http://schemas.openxmlformats.org/officeDocument/2006/math">
                    <m:r>
                      <a:rPr lang="en-US" altLang="zh-CN" sz="1900" b="1" i="1">
                        <a:latin typeface="Cambria Math"/>
                      </a:rPr>
                      <m:t>𝒙</m:t>
                    </m:r>
                    <m:r>
                      <a:rPr lang="en-US" altLang="zh-CN" sz="1900" b="1" i="1">
                        <a:latin typeface="Cambria Math"/>
                      </a:rPr>
                      <m:t>=</m:t>
                    </m:r>
                    <m:sSubSup>
                      <m:sSubSupPr>
                        <m:ctrlPr>
                          <a:rPr lang="en-US" altLang="zh-CN" sz="1900" b="1" i="1">
                            <a:latin typeface="Cambria Math" panose="02040503050406030204" pitchFamily="18" charset="0"/>
                          </a:rPr>
                        </m:ctrlPr>
                      </m:sSubSupPr>
                      <m:e>
                        <m:r>
                          <a:rPr lang="en-US" altLang="zh-CN" sz="1900" b="1">
                            <a:latin typeface="Cambria Math"/>
                          </a:rPr>
                          <m:t>𝚺</m:t>
                        </m:r>
                      </m:e>
                      <m:sub>
                        <m:r>
                          <a:rPr lang="en-US" altLang="zh-CN" sz="1900" b="1" i="1">
                            <a:latin typeface="Cambria Math"/>
                          </a:rPr>
                          <m:t>𝒊</m:t>
                        </m:r>
                        <m:r>
                          <a:rPr lang="en-US" altLang="zh-CN" sz="1900" b="1" i="1">
                            <a:latin typeface="Cambria Math"/>
                          </a:rPr>
                          <m:t>=</m:t>
                        </m:r>
                        <m:r>
                          <a:rPr lang="en-US" altLang="zh-CN" sz="1900" b="1" i="1">
                            <a:latin typeface="Cambria Math"/>
                          </a:rPr>
                          <m:t>𝟏</m:t>
                        </m:r>
                      </m:sub>
                      <m:sup>
                        <m:r>
                          <a:rPr lang="en-US" altLang="zh-CN" sz="1900" b="1" i="1">
                            <a:latin typeface="Cambria Math"/>
                          </a:rPr>
                          <m:t>𝒏</m:t>
                        </m:r>
                      </m:sup>
                    </m:sSubSup>
                    <m:sSub>
                      <m:sSubPr>
                        <m:ctrlPr>
                          <a:rPr lang="en-US" altLang="zh-CN" sz="1900" b="1" i="1">
                            <a:latin typeface="Cambria Math" panose="02040503050406030204" pitchFamily="18" charset="0"/>
                          </a:rPr>
                        </m:ctrlPr>
                      </m:sSubPr>
                      <m:e>
                        <m:r>
                          <a:rPr lang="en-US" altLang="zh-CN" sz="1900" b="1" i="1">
                            <a:latin typeface="Cambria Math"/>
                          </a:rPr>
                          <m:t>𝜶</m:t>
                        </m:r>
                      </m:e>
                      <m:sub>
                        <m:r>
                          <a:rPr lang="en-US" altLang="zh-CN" sz="1900" b="1" i="1">
                            <a:latin typeface="Cambria Math"/>
                          </a:rPr>
                          <m:t>𝒊</m:t>
                        </m:r>
                      </m:sub>
                    </m:sSub>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𝒊</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𝜶</m:t>
                        </m:r>
                      </m:e>
                      <m:sub>
                        <m:r>
                          <a:rPr lang="en-US" altLang="zh-CN" sz="1900" b="1" i="1">
                            <a:latin typeface="Cambria Math"/>
                          </a:rPr>
                          <m:t>𝒊</m:t>
                        </m:r>
                      </m:sub>
                    </m:sSub>
                    <m:r>
                      <a:rPr lang="en-US" altLang="zh-CN" sz="1900" b="1" i="1">
                        <a:latin typeface="Cambria Math"/>
                      </a:rPr>
                      <m:t>≥</m:t>
                    </m:r>
                    <m:r>
                      <a:rPr lang="en-US" altLang="zh-CN" sz="1900" b="1" i="1">
                        <a:latin typeface="Cambria Math"/>
                      </a:rPr>
                      <m:t>𝟎</m:t>
                    </m:r>
                    <m:r>
                      <a:rPr lang="en-US" altLang="zh-CN" sz="1900" b="1" i="1">
                        <a:latin typeface="Cambria Math"/>
                      </a:rPr>
                      <m:t>,</m:t>
                    </m:r>
                    <m:r>
                      <a:rPr lang="en-US" altLang="zh-CN" sz="1900" b="1" i="1">
                        <a:latin typeface="Cambria Math"/>
                      </a:rPr>
                      <m:t>且</m:t>
                    </m:r>
                    <m:r>
                      <a:rPr lang="en-US" altLang="zh-CN" sz="1900" b="1">
                        <a:latin typeface="Cambria Math"/>
                      </a:rPr>
                      <m:t>𝚺</m:t>
                    </m:r>
                    <m:sSub>
                      <m:sSubPr>
                        <m:ctrlPr>
                          <a:rPr lang="en-US" altLang="zh-CN" sz="1900" b="1" i="1">
                            <a:latin typeface="Cambria Math" panose="02040503050406030204" pitchFamily="18" charset="0"/>
                          </a:rPr>
                        </m:ctrlPr>
                      </m:sSubPr>
                      <m:e>
                        <m:r>
                          <a:rPr lang="en-US" altLang="zh-CN" sz="1900" b="1" i="1">
                            <a:latin typeface="Cambria Math"/>
                          </a:rPr>
                          <m:t>𝜶</m:t>
                        </m:r>
                      </m:e>
                      <m:sub>
                        <m:r>
                          <a:rPr lang="en-US" altLang="zh-CN" sz="1900" b="1" i="1">
                            <a:latin typeface="Cambria Math"/>
                          </a:rPr>
                          <m:t>𝒊</m:t>
                        </m:r>
                      </m:sub>
                    </m:sSub>
                    <m:r>
                      <a:rPr lang="en-US" altLang="zh-CN" sz="1900" b="1" i="1">
                        <a:latin typeface="Cambria Math"/>
                      </a:rPr>
                      <m:t>=</m:t>
                    </m:r>
                    <m:r>
                      <a:rPr lang="en-US" altLang="zh-CN" sz="1900" b="1" i="1">
                        <a:latin typeface="Cambria Math"/>
                      </a:rPr>
                      <m:t>𝟏</m:t>
                    </m:r>
                  </m:oMath>
                </a14:m>
                <a:endParaRPr lang="en-US" altLang="zh-CN" sz="1900" dirty="0"/>
              </a:p>
              <a:p>
                <a:r>
                  <a:rPr lang="zh-CN" altLang="en-US" sz="1900" dirty="0"/>
                  <a:t>仿射组合：点</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𝒏</m:t>
                        </m:r>
                      </m:sub>
                    </m:sSub>
                  </m:oMath>
                </a14:m>
                <a:r>
                  <a:rPr lang="zh-CN" altLang="en-US" sz="1900" dirty="0"/>
                  <a:t>的仿射组合是指点</a:t>
                </a:r>
                <a14:m>
                  <m:oMath xmlns:m="http://schemas.openxmlformats.org/officeDocument/2006/math">
                    <m:r>
                      <a:rPr lang="en-US" altLang="zh-CN" sz="1900" i="1">
                        <a:latin typeface="Cambria Math"/>
                      </a:rPr>
                      <m:t>𝒙</m:t>
                    </m:r>
                    <m:r>
                      <a:rPr lang="en-US" altLang="zh-CN" sz="1900" i="1">
                        <a:latin typeface="Cambria Math"/>
                      </a:rPr>
                      <m:t>=</m:t>
                    </m:r>
                    <m:sSubSup>
                      <m:sSubSupPr>
                        <m:ctrlPr>
                          <a:rPr lang="en-US" altLang="zh-CN" sz="1900" i="1">
                            <a:latin typeface="Cambria Math" panose="02040503050406030204" pitchFamily="18" charset="0"/>
                          </a:rPr>
                        </m:ctrlPr>
                      </m:sSubSupPr>
                      <m:e>
                        <m:r>
                          <a:rPr lang="en-US" altLang="zh-CN" sz="1900">
                            <a:latin typeface="Cambria Math"/>
                          </a:rPr>
                          <m:t>𝚺</m:t>
                        </m:r>
                      </m:e>
                      <m:sub>
                        <m:r>
                          <a:rPr lang="en-US" altLang="zh-CN" sz="1900" i="1">
                            <a:latin typeface="Cambria Math"/>
                          </a:rPr>
                          <m:t>𝒊</m:t>
                        </m:r>
                        <m:r>
                          <a:rPr lang="en-US" altLang="zh-CN" sz="1900" i="1">
                            <a:latin typeface="Cambria Math"/>
                          </a:rPr>
                          <m:t>=</m:t>
                        </m:r>
                        <m:r>
                          <a:rPr lang="en-US" altLang="zh-CN" sz="1900" i="1">
                            <a:latin typeface="Cambria Math"/>
                          </a:rPr>
                          <m:t>𝟏</m:t>
                        </m:r>
                      </m:sub>
                      <m:sup>
                        <m:r>
                          <a:rPr lang="en-US" altLang="zh-CN" sz="1900" i="1">
                            <a:latin typeface="Cambria Math"/>
                          </a:rPr>
                          <m:t>𝒏</m:t>
                        </m:r>
                      </m:sup>
                    </m:sSubSup>
                    <m:sSub>
                      <m:sSubPr>
                        <m:ctrlPr>
                          <a:rPr lang="en-US" altLang="zh-CN" sz="1900" i="1">
                            <a:latin typeface="Cambria Math" panose="02040503050406030204" pitchFamily="18" charset="0"/>
                          </a:rPr>
                        </m:ctrlPr>
                      </m:sSubPr>
                      <m:e>
                        <m:r>
                          <a:rPr lang="en-US" altLang="zh-CN" sz="1900" i="1">
                            <a:latin typeface="Cambria Math"/>
                          </a:rPr>
                          <m:t>𝜶</m:t>
                        </m:r>
                      </m:e>
                      <m:sub>
                        <m:r>
                          <a:rPr lang="en-US" altLang="zh-CN" sz="1900" i="1">
                            <a:latin typeface="Cambria Math"/>
                          </a:rPr>
                          <m:t>𝒊</m:t>
                        </m:r>
                      </m:sub>
                    </m:sSub>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𝒊</m:t>
                        </m:r>
                      </m:sub>
                    </m:sSub>
                    <m:r>
                      <a:rPr lang="en-US" altLang="zh-CN" sz="1900" i="1">
                        <a:latin typeface="Cambria Math"/>
                      </a:rPr>
                      <m:t>,</m:t>
                    </m:r>
                    <m:r>
                      <a:rPr lang="en-US" altLang="zh-CN" sz="1900" i="1">
                        <a:latin typeface="Cambria Math"/>
                      </a:rPr>
                      <m:t>且</m:t>
                    </m:r>
                    <m:r>
                      <a:rPr lang="en-US" altLang="zh-CN" sz="1900">
                        <a:latin typeface="Cambria Math"/>
                      </a:rPr>
                      <m:t>𝚺</m:t>
                    </m:r>
                    <m:sSub>
                      <m:sSubPr>
                        <m:ctrlPr>
                          <a:rPr lang="en-US" altLang="zh-CN" sz="1900" i="1">
                            <a:latin typeface="Cambria Math" panose="02040503050406030204" pitchFamily="18" charset="0"/>
                          </a:rPr>
                        </m:ctrlPr>
                      </m:sSubPr>
                      <m:e>
                        <m:r>
                          <a:rPr lang="en-US" altLang="zh-CN" sz="1900" i="1">
                            <a:latin typeface="Cambria Math"/>
                          </a:rPr>
                          <m:t>𝜶</m:t>
                        </m:r>
                      </m:e>
                      <m:sub>
                        <m:r>
                          <a:rPr lang="en-US" altLang="zh-CN" sz="1900" i="1">
                            <a:latin typeface="Cambria Math"/>
                          </a:rPr>
                          <m:t>𝒊</m:t>
                        </m:r>
                      </m:sub>
                    </m:sSub>
                    <m:r>
                      <a:rPr lang="en-US" altLang="zh-CN" sz="1900" i="1">
                        <a:latin typeface="Cambria Math"/>
                      </a:rPr>
                      <m:t>=</m:t>
                    </m:r>
                    <m:r>
                      <a:rPr lang="en-US" altLang="zh-CN" sz="1900" i="1">
                        <a:latin typeface="Cambria Math"/>
                      </a:rPr>
                      <m:t>𝟏</m:t>
                    </m:r>
                  </m:oMath>
                </a14:m>
                <a:endParaRPr lang="en-US" altLang="zh-CN" sz="1900" dirty="0"/>
              </a:p>
              <a:p>
                <a:r>
                  <a:rPr lang="zh-CN" altLang="en-US" sz="1900" dirty="0"/>
                  <a:t>锥组合：点</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r>
                      <a:rPr lang="en-US" altLang="zh-CN" sz="1900" i="1">
                        <a:latin typeface="Cambria Math" panose="02040503050406030204" pitchFamily="18" charset="0"/>
                      </a:rPr>
                      <m:t> </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b="1" i="1">
                            <a:latin typeface="Cambria Math" panose="02040503050406030204" pitchFamily="18" charset="0"/>
                          </a:rPr>
                          <m:t>𝟐</m:t>
                        </m:r>
                      </m:sub>
                    </m:sSub>
                  </m:oMath>
                </a14:m>
                <a:r>
                  <a:rPr lang="zh-CN" altLang="en-US" sz="1900" dirty="0"/>
                  <a:t>的锥组合是指形如</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𝜶</m:t>
                        </m:r>
                      </m:e>
                      <m:sub>
                        <m:r>
                          <a:rPr lang="en-US" altLang="zh-CN" sz="1900" b="1" i="1">
                            <a:latin typeface="Cambria Math" panose="02040503050406030204" pitchFamily="18" charset="0"/>
                          </a:rPr>
                          <m:t>𝟏</m:t>
                        </m:r>
                      </m:sub>
                    </m:sSub>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𝒙</m:t>
                        </m:r>
                      </m:e>
                      <m:sub>
                        <m:r>
                          <a:rPr lang="en-US" altLang="zh-CN" sz="1900" b="1" i="1">
                            <a:latin typeface="Cambria Math" panose="02040503050406030204" pitchFamily="18" charset="0"/>
                          </a:rPr>
                          <m:t>𝟏</m:t>
                        </m:r>
                      </m:sub>
                    </m:sSub>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𝜶</m:t>
                        </m:r>
                      </m:e>
                      <m:sub>
                        <m:r>
                          <a:rPr lang="en-US" altLang="zh-CN" sz="1900" b="1" i="1">
                            <a:latin typeface="Cambria Math" panose="02040503050406030204" pitchFamily="18" charset="0"/>
                          </a:rPr>
                          <m:t>𝟐</m:t>
                        </m:r>
                      </m:sub>
                    </m:sSub>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𝒙</m:t>
                        </m:r>
                      </m:e>
                      <m:sub>
                        <m:r>
                          <a:rPr lang="en-US" altLang="zh-CN" sz="1900" b="1" i="1">
                            <a:latin typeface="Cambria Math" panose="02040503050406030204" pitchFamily="18" charset="0"/>
                          </a:rPr>
                          <m:t>𝟐</m:t>
                        </m:r>
                      </m:sub>
                    </m:sSub>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𝜶</m:t>
                        </m:r>
                      </m:e>
                      <m:sub>
                        <m:r>
                          <a:rPr lang="en-US" altLang="zh-CN" sz="1900" b="1" i="1">
                            <a:latin typeface="Cambria Math" panose="02040503050406030204" pitchFamily="18" charset="0"/>
                          </a:rPr>
                          <m:t>𝟏</m:t>
                        </m:r>
                      </m:sub>
                    </m:sSub>
                    <m:r>
                      <a:rPr lang="en-US" altLang="zh-CN" sz="1900" b="1" i="1">
                        <a:latin typeface="Cambria Math" panose="02040503050406030204" pitchFamily="18" charset="0"/>
                      </a:rPr>
                      <m:t>&gt;</m:t>
                    </m:r>
                    <m:r>
                      <a:rPr lang="en-US" altLang="zh-CN" sz="1900" b="1" i="1">
                        <a:latin typeface="Cambria Math" panose="02040503050406030204" pitchFamily="18" charset="0"/>
                      </a:rPr>
                      <m:t>𝟎</m:t>
                    </m:r>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𝜶</m:t>
                        </m:r>
                      </m:e>
                      <m:sub>
                        <m:r>
                          <a:rPr lang="en-US" altLang="zh-CN" sz="1900" b="1" i="1">
                            <a:latin typeface="Cambria Math" panose="02040503050406030204" pitchFamily="18" charset="0"/>
                          </a:rPr>
                          <m:t>𝟐</m:t>
                        </m:r>
                      </m:sub>
                    </m:sSub>
                    <m:r>
                      <a:rPr lang="en-US" altLang="zh-CN" sz="1900" b="1" i="1">
                        <a:latin typeface="Cambria Math" panose="02040503050406030204" pitchFamily="18" charset="0"/>
                      </a:rPr>
                      <m:t>&gt;</m:t>
                    </m:r>
                    <m:r>
                      <a:rPr lang="en-US" altLang="zh-CN" sz="1900" b="1" i="1">
                        <a:latin typeface="Cambria Math" panose="02040503050406030204" pitchFamily="18" charset="0"/>
                      </a:rPr>
                      <m:t>𝟎</m:t>
                    </m:r>
                  </m:oMath>
                </a14:m>
                <a:endParaRPr lang="en-US" altLang="zh-CN" sz="1900" dirty="0"/>
              </a:p>
              <a:p>
                <a:r>
                  <a:rPr lang="zh-CN" altLang="en-US" sz="1900" dirty="0"/>
                  <a:t>凸集</a:t>
                </a:r>
                <a:r>
                  <a:rPr lang="en-US" altLang="zh-CN" sz="1900" dirty="0"/>
                  <a:t>(convex set):</a:t>
                </a:r>
                <a:r>
                  <a:rPr lang="zh-CN" altLang="en-US" sz="1900" dirty="0"/>
                  <a:t>令</a:t>
                </a:r>
                <a14:m>
                  <m:oMath xmlns:m="http://schemas.openxmlformats.org/officeDocument/2006/math">
                    <m:r>
                      <a:rPr lang="en-US" altLang="zh-CN" sz="1900" b="1" i="1">
                        <a:latin typeface="Cambria Math"/>
                      </a:rPr>
                      <m:t>𝑨</m:t>
                    </m:r>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𝑹</m:t>
                        </m:r>
                      </m:e>
                      <m:sup>
                        <m:r>
                          <a:rPr lang="en-US" altLang="zh-CN" sz="1900" b="1" i="1">
                            <a:latin typeface="Cambria Math"/>
                          </a:rPr>
                          <m:t>𝒏</m:t>
                        </m:r>
                      </m:sup>
                    </m:sSup>
                  </m:oMath>
                </a14:m>
                <a:r>
                  <a:rPr lang="zh-CN" altLang="en-US" sz="1900" dirty="0"/>
                  <a:t>是凸的，如果</a:t>
                </a:r>
                <a14:m>
                  <m:oMath xmlns:m="http://schemas.openxmlformats.org/officeDocument/2006/math">
                    <m:r>
                      <a:rPr lang="en-US" altLang="zh-CN" sz="1900" b="1" i="1">
                        <a:latin typeface="Cambria Math"/>
                      </a:rPr>
                      <m:t>∀</m:t>
                    </m:r>
                    <m:r>
                      <a:rPr lang="en-US" altLang="zh-CN" sz="1900" b="1" i="1">
                        <a:latin typeface="Cambria Math"/>
                      </a:rPr>
                      <m:t>𝒙</m:t>
                    </m:r>
                    <m:r>
                      <a:rPr lang="en-US" altLang="zh-CN" sz="1900" b="1" i="1">
                        <a:latin typeface="Cambria Math"/>
                      </a:rPr>
                      <m:t>,</m:t>
                    </m:r>
                    <m:r>
                      <a:rPr lang="en-US" altLang="zh-CN" sz="1900" b="1" i="1">
                        <a:latin typeface="Cambria Math"/>
                      </a:rPr>
                      <m:t>𝒚</m:t>
                    </m:r>
                    <m:r>
                      <a:rPr lang="en-US" altLang="zh-CN" sz="1900" b="1" i="1">
                        <a:latin typeface="Cambria Math"/>
                      </a:rPr>
                      <m:t>∈</m:t>
                    </m:r>
                    <m:r>
                      <a:rPr lang="en-US" altLang="zh-CN" sz="1900" b="1" i="1">
                        <a:latin typeface="Cambria Math"/>
                      </a:rPr>
                      <m:t>𝑨</m:t>
                    </m:r>
                  </m:oMath>
                </a14:m>
                <a:r>
                  <a:rPr lang="en-US" altLang="zh-CN" sz="1900" dirty="0"/>
                  <a:t>,</a:t>
                </a:r>
                <a:r>
                  <a:rPr lang="zh-CN" altLang="en-US" sz="1900" dirty="0"/>
                  <a:t>则</a:t>
                </a:r>
                <a14:m>
                  <m:oMath xmlns:m="http://schemas.openxmlformats.org/officeDocument/2006/math">
                    <m:r>
                      <a:rPr lang="en-US" altLang="zh-CN" sz="1900" b="1" i="1">
                        <a:latin typeface="Cambria Math"/>
                      </a:rPr>
                      <m:t>𝜶</m:t>
                    </m:r>
                    <m:r>
                      <a:rPr lang="en-US" altLang="zh-CN" sz="1900" b="1" i="1">
                        <a:latin typeface="Cambria Math"/>
                      </a:rPr>
                      <m:t>𝒙</m:t>
                    </m:r>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𝟏</m:t>
                        </m:r>
                        <m:r>
                          <a:rPr lang="en-US" altLang="zh-CN" sz="1900" b="1" i="1">
                            <a:latin typeface="Cambria Math"/>
                          </a:rPr>
                          <m:t>−</m:t>
                        </m:r>
                        <m:r>
                          <a:rPr lang="en-US" altLang="zh-CN" sz="1900" b="1" i="1">
                            <a:latin typeface="Cambria Math"/>
                          </a:rPr>
                          <m:t>𝜶</m:t>
                        </m:r>
                      </m:e>
                    </m:d>
                    <m:r>
                      <a:rPr lang="en-US" altLang="zh-CN" sz="1900" b="1" i="1">
                        <a:latin typeface="Cambria Math"/>
                      </a:rPr>
                      <m:t>𝒚</m:t>
                    </m:r>
                    <m:r>
                      <a:rPr lang="en-US" altLang="zh-CN" sz="1900" b="1" i="1">
                        <a:latin typeface="Cambria Math"/>
                      </a:rPr>
                      <m:t>∈</m:t>
                    </m:r>
                    <m:r>
                      <a:rPr lang="en-US" altLang="zh-CN" sz="1900" b="1" i="1">
                        <a:latin typeface="Cambria Math"/>
                      </a:rPr>
                      <m:t>𝑨</m:t>
                    </m:r>
                  </m:oMath>
                </a14:m>
                <a:r>
                  <a:rPr lang="en-US" altLang="zh-CN" sz="1900" dirty="0"/>
                  <a:t>,</a:t>
                </a:r>
                <a14:m>
                  <m:oMath xmlns:m="http://schemas.openxmlformats.org/officeDocument/2006/math">
                    <m:r>
                      <a:rPr lang="en-US" altLang="zh-CN" sz="1900" b="1" i="1" dirty="0">
                        <a:latin typeface="Cambria Math"/>
                      </a:rPr>
                      <m:t>𝜶</m:t>
                    </m:r>
                    <m:r>
                      <a:rPr lang="en-US" altLang="zh-CN" sz="1900" b="1" i="1" dirty="0">
                        <a:latin typeface="Cambria Math"/>
                      </a:rPr>
                      <m:t>∈(</m:t>
                    </m:r>
                    <m:r>
                      <a:rPr lang="en-US" altLang="zh-CN" sz="1900" b="1" i="1" dirty="0">
                        <a:latin typeface="Cambria Math"/>
                      </a:rPr>
                      <m:t>𝟎</m:t>
                    </m:r>
                    <m:r>
                      <a:rPr lang="en-US" altLang="zh-CN" sz="1900" b="1" i="1" dirty="0">
                        <a:latin typeface="Cambria Math"/>
                      </a:rPr>
                      <m:t>,</m:t>
                    </m:r>
                    <m:r>
                      <a:rPr lang="en-US" altLang="zh-CN" sz="1900" b="1" i="1" dirty="0">
                        <a:latin typeface="Cambria Math"/>
                      </a:rPr>
                      <m:t>𝟏</m:t>
                    </m:r>
                    <m:r>
                      <a:rPr lang="en-US" altLang="zh-CN" sz="1900" b="1" i="1" dirty="0">
                        <a:latin typeface="Cambria Math"/>
                      </a:rPr>
                      <m:t>)</m:t>
                    </m:r>
                  </m:oMath>
                </a14:m>
                <a:endParaRPr lang="en-US" altLang="zh-CN" sz="1900" dirty="0"/>
              </a:p>
              <a:p>
                <a:r>
                  <a:rPr lang="zh-CN" altLang="en-US" sz="1900" dirty="0"/>
                  <a:t>凸包（</a:t>
                </a:r>
                <a:r>
                  <a:rPr lang="en-US" altLang="zh-CN" sz="1900" dirty="0"/>
                  <a:t>convex Hull)</a:t>
                </a:r>
              </a:p>
              <a:p>
                <a:pPr lvl="1"/>
                <a:r>
                  <a:rPr lang="zh-CN" altLang="en-US" sz="1710" dirty="0"/>
                  <a:t>集合</a:t>
                </a:r>
                <a14:m>
                  <m:oMath xmlns:m="http://schemas.openxmlformats.org/officeDocument/2006/math">
                    <m:r>
                      <a:rPr lang="en-US" altLang="zh-CN" sz="1710" b="1">
                        <a:latin typeface="Cambria Math" panose="02040503050406030204" pitchFamily="18" charset="0"/>
                      </a:rPr>
                      <m:t>𝐀</m:t>
                    </m:r>
                  </m:oMath>
                </a14:m>
                <a:r>
                  <a:rPr lang="zh-CN" altLang="en-US" sz="1710" dirty="0"/>
                  <a:t>的凸包</a:t>
                </a:r>
                <a14:m>
                  <m:oMath xmlns:m="http://schemas.openxmlformats.org/officeDocument/2006/math">
                    <m:r>
                      <a:rPr lang="en-US" altLang="zh-CN" sz="1710" i="1">
                        <a:latin typeface="Cambria Math" panose="02040503050406030204" pitchFamily="18" charset="0"/>
                      </a:rPr>
                      <m:t>𝒄𝒐𝒏𝒗</m:t>
                    </m:r>
                    <m:r>
                      <a:rPr lang="en-US" altLang="zh-CN" sz="1710" i="1">
                        <a:latin typeface="Cambria Math" panose="02040503050406030204" pitchFamily="18" charset="0"/>
                      </a:rPr>
                      <m:t>(</m:t>
                    </m:r>
                    <m:r>
                      <a:rPr lang="en-US" altLang="zh-CN" sz="1710" b="1" i="1">
                        <a:latin typeface="Cambria Math" panose="02040503050406030204" pitchFamily="18" charset="0"/>
                      </a:rPr>
                      <m:t>𝑨</m:t>
                    </m:r>
                    <m:r>
                      <a:rPr lang="en-US" altLang="zh-CN" sz="1710" i="1">
                        <a:latin typeface="Cambria Math" panose="02040503050406030204" pitchFamily="18" charset="0"/>
                      </a:rPr>
                      <m:t>)</m:t>
                    </m:r>
                  </m:oMath>
                </a14:m>
                <a:r>
                  <a:rPr lang="zh-CN" altLang="en-US" sz="1710" dirty="0"/>
                  <a:t>定义为</a:t>
                </a:r>
                <a14:m>
                  <m:oMath xmlns:m="http://schemas.openxmlformats.org/officeDocument/2006/math">
                    <m:r>
                      <a:rPr lang="en-US" altLang="zh-CN" sz="1710" b="1" i="1">
                        <a:latin typeface="Cambria Math" panose="02040503050406030204" pitchFamily="18" charset="0"/>
                      </a:rPr>
                      <m:t>𝑨</m:t>
                    </m:r>
                  </m:oMath>
                </a14:m>
                <a:r>
                  <a:rPr lang="zh-CN" altLang="en-US" sz="1710" dirty="0"/>
                  <a:t>中点的所有凸组合</a:t>
                </a:r>
                <a:r>
                  <a:rPr lang="en-US" altLang="zh-CN" sz="1710" dirty="0"/>
                  <a:t>.</a:t>
                </a:r>
              </a:p>
              <a:p>
                <a:pPr lvl="1"/>
                <a:r>
                  <a:rPr lang="zh-CN" altLang="en-US" sz="1710" dirty="0"/>
                  <a:t>凸包是包含集合的最小凸集</a:t>
                </a:r>
                <a:endParaRPr lang="en-US" altLang="zh-CN" sz="1710" dirty="0"/>
              </a:p>
              <a:p>
                <a:pPr lvl="1"/>
                <a:r>
                  <a:rPr lang="zh-CN" altLang="en-US" sz="1710" dirty="0"/>
                  <a:t>离散点的凸包示例，扇形凸包示例</a:t>
                </a:r>
                <a:endParaRPr lang="en-US" altLang="zh-CN" sz="1710" dirty="0"/>
              </a:p>
              <a:p>
                <a:r>
                  <a:rPr lang="zh-CN" altLang="en-US" sz="2090" dirty="0"/>
                  <a:t>仿射包（</a:t>
                </a:r>
                <a:r>
                  <a:rPr lang="en-US" altLang="zh-CN" sz="2090" dirty="0"/>
                  <a:t>affine Hull)</a:t>
                </a:r>
              </a:p>
              <a:p>
                <a:pPr lvl="1"/>
                <a:r>
                  <a:rPr lang="zh-CN" altLang="en-US" sz="1710" dirty="0"/>
                  <a:t>集合</a:t>
                </a:r>
                <a14:m>
                  <m:oMath xmlns:m="http://schemas.openxmlformats.org/officeDocument/2006/math">
                    <m:r>
                      <a:rPr lang="en-US" altLang="zh-CN" sz="1710" b="1" i="1">
                        <a:latin typeface="Cambria Math" panose="02040503050406030204" pitchFamily="18" charset="0"/>
                      </a:rPr>
                      <m:t>𝑨</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𝑹</m:t>
                        </m:r>
                      </m:e>
                      <m:sup>
                        <m:r>
                          <a:rPr lang="en-US" altLang="zh-CN" sz="1710" b="1" i="1">
                            <a:latin typeface="Cambria Math" panose="02040503050406030204" pitchFamily="18" charset="0"/>
                          </a:rPr>
                          <m:t>𝒏</m:t>
                        </m:r>
                      </m:sup>
                    </m:sSup>
                  </m:oMath>
                </a14:m>
                <a:r>
                  <a:rPr lang="zh-CN" altLang="en-US" sz="1710" dirty="0"/>
                  <a:t>的仿射包为</a:t>
                </a:r>
                <a14:m>
                  <m:oMath xmlns:m="http://schemas.openxmlformats.org/officeDocument/2006/math">
                    <m:r>
                      <a:rPr lang="en-US" altLang="zh-CN" sz="1710" b="1" i="1">
                        <a:latin typeface="Cambria Math" panose="02040503050406030204" pitchFamily="18" charset="0"/>
                      </a:rPr>
                      <m:t>𝑨</m:t>
                    </m:r>
                  </m:oMath>
                </a14:m>
                <a:r>
                  <a:rPr lang="zh-CN" altLang="en-US" sz="1710" dirty="0"/>
                  <a:t>中点的组合：</a:t>
                </a:r>
                <a14:m>
                  <m:oMath xmlns:m="http://schemas.openxmlformats.org/officeDocument/2006/math">
                    <m:r>
                      <m:rPr>
                        <m:sty m:val="p"/>
                      </m:rPr>
                      <a:rPr lang="en-US" altLang="zh-CN" sz="1710" b="1" i="1" dirty="0">
                        <a:latin typeface="Cambria Math" panose="02040503050406030204" pitchFamily="18" charset="0"/>
                      </a:rPr>
                      <m:t>affine</m:t>
                    </m:r>
                    <m:r>
                      <a:rPr lang="en-US" altLang="zh-CN" sz="1710" b="1" i="1" dirty="0">
                        <a:latin typeface="Cambria Math" panose="02040503050406030204" pitchFamily="18" charset="0"/>
                      </a:rPr>
                      <m:t>𝑨</m:t>
                    </m:r>
                    <m:r>
                      <a:rPr lang="en-US" altLang="zh-CN" sz="1710" b="1" i="1" dirty="0">
                        <a:latin typeface="Cambria Math" panose="02040503050406030204" pitchFamily="18" charset="0"/>
                      </a:rPr>
                      <m:t>≔</m:t>
                    </m:r>
                    <m:d>
                      <m:dPr>
                        <m:begChr m:val="{"/>
                        <m:endChr m:val="}"/>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r>
                          <m:rPr>
                            <m:lit/>
                          </m:rP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𝜶</m:t>
                            </m:r>
                          </m:e>
                          <m:sub>
                            <m:r>
                              <a:rPr lang="en-US" altLang="zh-CN" sz="1710" b="1" i="1">
                                <a:latin typeface="Cambria Math" panose="02040503050406030204" pitchFamily="18" charset="0"/>
                              </a:rPr>
                              <m:t>𝟏</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𝜶</m:t>
                            </m:r>
                          </m:e>
                          <m:sub>
                            <m:r>
                              <a:rPr lang="en-US" altLang="zh-CN" sz="1710" b="1" i="1">
                                <a:latin typeface="Cambria Math" panose="02040503050406030204" pitchFamily="18" charset="0"/>
                              </a:rPr>
                              <m:t>𝟐</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𝟐</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𝜶</m:t>
                            </m:r>
                          </m:e>
                          <m:sub>
                            <m:r>
                              <a:rPr lang="en-US" altLang="zh-CN" sz="1710" b="1" i="1">
                                <a:latin typeface="Cambria Math" panose="02040503050406030204" pitchFamily="18" charset="0"/>
                              </a:rPr>
                              <m:t>𝒌</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𝒌</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𝟐</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𝒙</m:t>
                            </m:r>
                          </m:e>
                          <m:sub>
                            <m:r>
                              <a:rPr lang="en-US" altLang="zh-CN" sz="1710" b="1" i="1">
                                <a:latin typeface="Cambria Math" panose="02040503050406030204" pitchFamily="18" charset="0"/>
                              </a:rPr>
                              <m:t>𝒌</m:t>
                            </m:r>
                          </m:sub>
                        </m:sSub>
                        <m:r>
                          <a:rPr lang="en-US" altLang="zh-CN" sz="1710" b="1" i="1">
                            <a:latin typeface="Cambria Math" panose="02040503050406030204" pitchFamily="18" charset="0"/>
                          </a:rPr>
                          <m:t>∈</m:t>
                        </m:r>
                        <m:r>
                          <a:rPr lang="en-US" altLang="zh-CN" sz="1710" b="1" i="1">
                            <a:latin typeface="Cambria Math" panose="02040503050406030204" pitchFamily="18" charset="0"/>
                          </a:rPr>
                          <m:t>𝑨</m:t>
                        </m:r>
                        <m:r>
                          <a:rPr lang="en-US" altLang="zh-CN" sz="1710" b="1" i="1">
                            <a:latin typeface="Cambria Math" panose="02040503050406030204" pitchFamily="18" charset="0"/>
                          </a:rPr>
                          <m:t>,</m:t>
                        </m:r>
                        <m:nary>
                          <m:naryPr>
                            <m:chr m:val="∑"/>
                            <m:supHide m:val="on"/>
                            <m:ctrlPr>
                              <a:rPr lang="en-US" altLang="zh-CN" sz="1710" b="1" i="1">
                                <a:latin typeface="Cambria Math" panose="02040503050406030204" pitchFamily="18" charset="0"/>
                              </a:rPr>
                            </m:ctrlPr>
                          </m:naryPr>
                          <m:sub>
                            <m:r>
                              <a:rPr lang="en-US" altLang="zh-CN" sz="1710" b="1" i="1">
                                <a:latin typeface="Cambria Math" panose="02040503050406030204" pitchFamily="18" charset="0"/>
                              </a:rPr>
                              <m:t>𝒊</m:t>
                            </m:r>
                          </m:sub>
                          <m:sup/>
                          <m:e>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𝜶</m:t>
                                </m:r>
                              </m:e>
                              <m:sub>
                                <m:r>
                                  <a:rPr lang="en-US" altLang="zh-CN" sz="1710" b="1" i="1">
                                    <a:latin typeface="Cambria Math" panose="02040503050406030204" pitchFamily="18" charset="0"/>
                                  </a:rPr>
                                  <m:t>𝒊</m:t>
                                </m:r>
                              </m:sub>
                            </m:sSub>
                            <m:r>
                              <a:rPr lang="en-US" altLang="zh-CN" sz="1710" b="1" i="1">
                                <a:latin typeface="Cambria Math" panose="02040503050406030204" pitchFamily="18" charset="0"/>
                              </a:rPr>
                              <m:t>=</m:t>
                            </m:r>
                            <m:r>
                              <a:rPr lang="en-US" altLang="zh-CN" sz="1710" b="1" i="1">
                                <a:latin typeface="Cambria Math" panose="02040503050406030204" pitchFamily="18" charset="0"/>
                              </a:rPr>
                              <m:t>𝟏</m:t>
                            </m:r>
                          </m:e>
                        </m:nary>
                      </m:e>
                    </m:d>
                  </m:oMath>
                </a14:m>
                <a:endParaRPr lang="en-US" altLang="zh-CN" sz="1710" dirty="0"/>
              </a:p>
              <a:p>
                <a:pPr lvl="1"/>
                <a:r>
                  <a:rPr lang="zh-CN" altLang="en-US" sz="1710" dirty="0"/>
                  <a:t>一般情况下，一个集合的仿射包实际上是包含该集合 的最小的仿射集</a:t>
                </a:r>
                <a:endParaRPr lang="en-US" altLang="zh-CN" sz="1710" dirty="0"/>
              </a:p>
              <a:p>
                <a:endParaRPr lang="en-US" altLang="zh-CN" sz="2090" dirty="0"/>
              </a:p>
              <a:p>
                <a:endParaRPr lang="en-US" altLang="zh-CN" sz="2090" dirty="0"/>
              </a:p>
              <a:p>
                <a:endParaRPr lang="en-US" altLang="zh-CN" sz="2090" dirty="0"/>
              </a:p>
              <a:p>
                <a:pPr marL="0" indent="0">
                  <a:buNone/>
                </a:pPr>
                <a:endParaRPr lang="en-US" altLang="zh-CN" sz="1900" dirty="0"/>
              </a:p>
              <a:p>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821" b="-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343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单纯形法</a:t>
            </a:r>
            <a:r>
              <a:rPr lang="en-US" altLang="zh-CN" dirty="0">
                <a:latin typeface="隶书" panose="02010509060101010101" pitchFamily="1" charset="-122"/>
              </a:rPr>
              <a:t>(simplex)</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dirty="0"/>
                  <a:t>把所有基本可行解找出来，这么做是否可行？</a:t>
                </a:r>
                <a:endParaRPr lang="en-US" altLang="zh-CN" dirty="0"/>
              </a:p>
              <a:p>
                <a:pPr lvl="1"/>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𝒏</m:t>
                        </m:r>
                      </m:sub>
                      <m:sup>
                        <m:r>
                          <a:rPr lang="en-US" altLang="zh-CN" b="1" i="1" smtClean="0">
                            <a:latin typeface="Cambria Math"/>
                          </a:rPr>
                          <m:t>𝒎</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𝟒𝟎</m:t>
                        </m:r>
                      </m:sub>
                      <m:sup>
                        <m:r>
                          <a:rPr lang="en-US" altLang="zh-CN" b="1" i="1" smtClean="0">
                            <a:latin typeface="Cambria Math"/>
                          </a:rPr>
                          <m:t>𝟐𝟎</m:t>
                        </m:r>
                      </m:sup>
                    </m:sSubSup>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𝟑</m:t>
                    </m:r>
                    <m:r>
                      <a:rPr lang="en-US" altLang="zh-CN" b="1" i="1" smtClean="0">
                        <a:latin typeface="Cambria Math"/>
                      </a:rPr>
                      <m:t>×</m:t>
                    </m:r>
                    <m:r>
                      <a:rPr lang="en-US" altLang="zh-CN" b="1" i="1" smtClean="0">
                        <a:latin typeface="Cambria Math"/>
                      </a:rPr>
                      <m:t>𝟏</m:t>
                    </m:r>
                    <m:sSup>
                      <m:sSupPr>
                        <m:ctrlPr>
                          <a:rPr lang="en-US" altLang="zh-CN" b="1" i="1" smtClean="0">
                            <a:latin typeface="Cambria Math" panose="02040503050406030204" pitchFamily="18" charset="0"/>
                          </a:rPr>
                        </m:ctrlPr>
                      </m:sSupPr>
                      <m:e>
                        <m:r>
                          <a:rPr lang="en-US" altLang="zh-CN" b="1" i="1" smtClean="0">
                            <a:latin typeface="Cambria Math"/>
                          </a:rPr>
                          <m:t>𝟎</m:t>
                        </m:r>
                      </m:e>
                      <m:sup>
                        <m:r>
                          <a:rPr lang="en-US" altLang="zh-CN" b="1" i="1" smtClean="0">
                            <a:latin typeface="Cambria Math"/>
                          </a:rPr>
                          <m:t>𝟏𝟏</m:t>
                        </m:r>
                      </m:sup>
                    </m:sSup>
                  </m:oMath>
                </a14:m>
                <a:endParaRPr lang="en-US" altLang="zh-CN" dirty="0"/>
              </a:p>
              <a:p>
                <a:r>
                  <a:rPr lang="zh-CN" altLang="en-US" dirty="0"/>
                  <a:t>是否可以从一个基本可行解，去寻找目标函数值更优的基本可行解呢？</a:t>
                </a:r>
                <a:r>
                  <a:rPr lang="en-US" altLang="zh-CN" dirty="0"/>
                  <a:t>(</a:t>
                </a:r>
                <a:r>
                  <a:rPr lang="zh-CN" altLang="en-US" dirty="0"/>
                  <a:t>只往好的方向去寻找</a:t>
                </a:r>
                <a:r>
                  <a:rPr lang="en-US" altLang="zh-CN" dirty="0"/>
                  <a:t>)</a:t>
                </a:r>
              </a:p>
              <a:p>
                <a:pPr lvl="1"/>
                <a:r>
                  <a:rPr lang="zh-CN" altLang="en-US" dirty="0"/>
                  <a:t>如何找到一个初始的</a:t>
                </a:r>
                <a:r>
                  <a:rPr lang="en-US" altLang="zh-CN" dirty="0"/>
                  <a:t>BFS</a:t>
                </a:r>
              </a:p>
              <a:p>
                <a:pPr lvl="1"/>
                <a:r>
                  <a:rPr lang="zh-CN" altLang="en-US" dirty="0"/>
                  <a:t>如何判断</a:t>
                </a:r>
                <a:r>
                  <a:rPr lang="en-US" altLang="zh-CN" dirty="0"/>
                  <a:t>BFS</a:t>
                </a:r>
                <a:r>
                  <a:rPr lang="zh-CN" altLang="en-US" dirty="0"/>
                  <a:t>已经是最优解</a:t>
                </a:r>
                <a:endParaRPr lang="en-US" altLang="zh-CN" dirty="0"/>
              </a:p>
              <a:p>
                <a:pPr lvl="1"/>
                <a:r>
                  <a:rPr lang="zh-CN" altLang="en-US" dirty="0"/>
                  <a:t>如何去寻找一个更优的</a:t>
                </a:r>
                <a:r>
                  <a:rPr lang="en-US" altLang="zh-CN" dirty="0"/>
                  <a:t>BFS</a:t>
                </a:r>
              </a:p>
              <a:p>
                <a:r>
                  <a:rPr lang="zh-CN" altLang="en-US" dirty="0"/>
                  <a:t>丹齐格</a:t>
                </a:r>
                <a:r>
                  <a:rPr lang="en-US" altLang="zh-CN" dirty="0"/>
                  <a:t>(</a:t>
                </a:r>
                <a:r>
                  <a:rPr lang="en-US" altLang="zh-CN" dirty="0" err="1"/>
                  <a:t>G.B.Dantzig</a:t>
                </a:r>
                <a:r>
                  <a:rPr lang="en-US" altLang="zh-CN" dirty="0"/>
                  <a:t>)</a:t>
                </a:r>
                <a:r>
                  <a:rPr lang="zh-CN" altLang="en-US" dirty="0"/>
                  <a:t>提出的单纯形法</a:t>
                </a:r>
                <a:r>
                  <a:rPr lang="en-US" altLang="zh-CN" dirty="0"/>
                  <a:t>(Simplex)</a:t>
                </a:r>
                <a:r>
                  <a:rPr lang="zh-CN" altLang="en-US" dirty="0"/>
                  <a:t>解决了这个问题</a:t>
                </a:r>
                <a:endParaRPr lang="en-US" altLang="zh-CN" dirty="0"/>
              </a:p>
              <a:p>
                <a14:m>
                  <m:oMath xmlns:m="http://schemas.openxmlformats.org/officeDocument/2006/math">
                    <m:r>
                      <a:rPr lang="en-US" altLang="zh-CN" sz="1900" i="1">
                        <a:latin typeface="Cambria Math"/>
                        <a:ea typeface="隶书" pitchFamily="1" charset="-122"/>
                      </a:rPr>
                      <m:t>𝑨𝒙</m:t>
                    </m:r>
                    <m:r>
                      <a:rPr lang="en-US" altLang="zh-CN" sz="1900" i="1">
                        <a:latin typeface="Cambria Math"/>
                        <a:ea typeface="隶书" pitchFamily="1" charset="-122"/>
                      </a:rPr>
                      <m:t>=</m:t>
                    </m:r>
                    <m:r>
                      <a:rPr lang="en-US" altLang="zh-CN" sz="1900" i="1">
                        <a:latin typeface="Cambria Math"/>
                        <a:ea typeface="隶书" pitchFamily="1" charset="-122"/>
                      </a:rPr>
                      <m:t>𝒃</m:t>
                    </m:r>
                    <m:r>
                      <a:rPr lang="en-US" altLang="zh-CN" sz="1900" i="1">
                        <a:latin typeface="Cambria Math"/>
                        <a:ea typeface="隶书" pitchFamily="1" charset="-122"/>
                      </a:rPr>
                      <m:t>⇒</m:t>
                    </m:r>
                    <m:d>
                      <m:dPr>
                        <m:ctrlPr>
                          <a:rPr lang="en-US" altLang="zh-CN" sz="1900" i="1">
                            <a:latin typeface="Cambria Math" panose="02040503050406030204" pitchFamily="18" charset="0"/>
                            <a:ea typeface="隶书" pitchFamily="1" charset="-122"/>
                          </a:rPr>
                        </m:ctrlPr>
                      </m:dPr>
                      <m:e>
                        <m:r>
                          <a:rPr lang="en-US" altLang="zh-CN" sz="1900" i="1">
                            <a:latin typeface="Cambria Math"/>
                            <a:ea typeface="隶书" pitchFamily="1" charset="-122"/>
                          </a:rPr>
                          <m:t>𝑩</m:t>
                        </m:r>
                        <m:r>
                          <a:rPr lang="en-US" altLang="zh-CN" sz="1900" i="1">
                            <a:latin typeface="Cambria Math"/>
                            <a:ea typeface="隶书" pitchFamily="1" charset="-122"/>
                          </a:rPr>
                          <m:t>  </m:t>
                        </m:r>
                        <m:r>
                          <a:rPr lang="en-US" altLang="zh-CN" sz="1900" i="1">
                            <a:latin typeface="Cambria Math"/>
                            <a:ea typeface="隶书" pitchFamily="1" charset="-122"/>
                          </a:rPr>
                          <m:t>𝑵</m:t>
                        </m:r>
                      </m:e>
                    </m:d>
                    <m:d>
                      <m:dPr>
                        <m:ctrlPr>
                          <a:rPr lang="en-US" altLang="zh-CN" sz="1900" i="1">
                            <a:latin typeface="Cambria Math" panose="02040503050406030204" pitchFamily="18" charset="0"/>
                            <a:ea typeface="隶书" pitchFamily="1" charset="-122"/>
                          </a:rPr>
                        </m:ctrlPr>
                      </m:dPr>
                      <m:e>
                        <m:f>
                          <m:fPr>
                            <m:type m:val="noBar"/>
                            <m:ctrlPr>
                              <a:rPr lang="en-US" altLang="zh-CN" sz="1900" i="1">
                                <a:latin typeface="Cambria Math" panose="02040503050406030204" pitchFamily="18" charset="0"/>
                                <a:ea typeface="隶书" pitchFamily="1" charset="-122"/>
                              </a:rPr>
                            </m:ctrlPr>
                          </m:fPr>
                          <m:num>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𝑩</m:t>
                                </m:r>
                              </m:sub>
                            </m:sSub>
                          </m:num>
                          <m:den>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𝑵</m:t>
                                </m:r>
                              </m:sub>
                            </m:sSub>
                          </m:den>
                        </m:f>
                      </m:e>
                    </m:d>
                    <m:r>
                      <a:rPr lang="en-US" altLang="zh-CN" sz="1900" i="1">
                        <a:latin typeface="Cambria Math"/>
                        <a:ea typeface="隶书" pitchFamily="1" charset="-122"/>
                      </a:rPr>
                      <m:t>=</m:t>
                    </m:r>
                    <m:r>
                      <a:rPr lang="en-US" altLang="zh-CN" sz="1900" i="1">
                        <a:latin typeface="Cambria Math"/>
                        <a:ea typeface="隶书" pitchFamily="1" charset="-122"/>
                      </a:rPr>
                      <m:t>𝑩</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𝑩</m:t>
                        </m:r>
                      </m:sub>
                    </m:sSub>
                    <m:r>
                      <a:rPr lang="en-US" altLang="zh-CN" sz="1900" i="1">
                        <a:latin typeface="Cambria Math"/>
                        <a:ea typeface="隶书" pitchFamily="1" charset="-122"/>
                      </a:rPr>
                      <m:t>+</m:t>
                    </m:r>
                    <m:r>
                      <a:rPr lang="en-US" altLang="zh-CN" sz="1900" i="1">
                        <a:latin typeface="Cambria Math"/>
                        <a:ea typeface="隶书" pitchFamily="1" charset="-122"/>
                      </a:rPr>
                      <m:t>𝑵</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𝑵</m:t>
                        </m:r>
                      </m:sub>
                    </m:sSub>
                    <m:r>
                      <a:rPr lang="en-US" altLang="zh-CN" sz="1900" i="1">
                        <a:latin typeface="Cambria Math"/>
                        <a:ea typeface="隶书" pitchFamily="1" charset="-122"/>
                      </a:rPr>
                      <m:t>=</m:t>
                    </m:r>
                    <m:r>
                      <a:rPr lang="en-US" altLang="zh-CN" sz="1900" i="1">
                        <a:latin typeface="Cambria Math"/>
                        <a:ea typeface="隶书" pitchFamily="1" charset="-122"/>
                      </a:rPr>
                      <m:t>𝒃</m:t>
                    </m:r>
                  </m:oMath>
                </a14:m>
                <a:r>
                  <a:rPr lang="en-US" altLang="zh-CN" sz="1900" dirty="0">
                    <a:latin typeface="隶书" pitchFamily="1" charset="-122"/>
                    <a:ea typeface="隶书" pitchFamily="1" charset="-122"/>
                  </a:rPr>
                  <a:t>,</a:t>
                </a:r>
                <a:r>
                  <a:rPr lang="zh-CN" altLang="en-US" sz="1900" dirty="0">
                    <a:latin typeface="隶书" pitchFamily="1" charset="-122"/>
                    <a:ea typeface="隶书" pitchFamily="1" charset="-122"/>
                  </a:rPr>
                  <a:t>这时进一步可写为</a:t>
                </a:r>
                <a14:m>
                  <m:oMath xmlns:m="http://schemas.openxmlformats.org/officeDocument/2006/math">
                    <m:r>
                      <a:rPr lang="en-US" altLang="zh-CN" sz="1900" i="1">
                        <a:latin typeface="Cambria Math"/>
                        <a:ea typeface="隶书" pitchFamily="1" charset="-122"/>
                      </a:rPr>
                      <m:t>𝑩</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𝑩</m:t>
                        </m:r>
                      </m:sub>
                    </m:sSub>
                    <m:r>
                      <a:rPr lang="en-US" altLang="zh-CN" sz="1900" i="1">
                        <a:latin typeface="Cambria Math"/>
                        <a:ea typeface="隶书" pitchFamily="1" charset="-122"/>
                      </a:rPr>
                      <m:t>=</m:t>
                    </m:r>
                    <m:r>
                      <a:rPr lang="en-US" altLang="zh-CN" sz="1900" i="1">
                        <a:latin typeface="Cambria Math"/>
                        <a:ea typeface="隶书" pitchFamily="1" charset="-122"/>
                      </a:rPr>
                      <m:t>𝒃</m:t>
                    </m:r>
                    <m:r>
                      <a:rPr lang="en-US" altLang="zh-CN" sz="1900" i="1">
                        <a:latin typeface="Cambria Math"/>
                        <a:ea typeface="隶书" pitchFamily="1" charset="-122"/>
                      </a:rPr>
                      <m:t>−</m:t>
                    </m:r>
                    <m:r>
                      <a:rPr lang="en-US" altLang="zh-CN" sz="1900" i="1">
                        <a:latin typeface="Cambria Math"/>
                        <a:ea typeface="隶书" pitchFamily="1" charset="-122"/>
                      </a:rPr>
                      <m:t>𝑵</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𝑵</m:t>
                        </m:r>
                      </m:sub>
                    </m:sSub>
                    <m:r>
                      <a:rPr lang="en-US" altLang="zh-CN" sz="1900" i="1">
                        <a:latin typeface="Cambria Math"/>
                        <a:ea typeface="隶书" pitchFamily="1" charset="-122"/>
                      </a:rPr>
                      <m:t>⇒</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𝑩</m:t>
                        </m:r>
                      </m:sub>
                    </m:sSub>
                    <m:r>
                      <a:rPr lang="en-US" altLang="zh-CN" sz="1900" i="1">
                        <a:latin typeface="Cambria Math"/>
                        <a:ea typeface="隶书" pitchFamily="1" charset="-122"/>
                      </a:rPr>
                      <m:t>=</m:t>
                    </m:r>
                    <m:sSup>
                      <m:sSupPr>
                        <m:ctrlPr>
                          <a:rPr lang="en-US" altLang="zh-CN" sz="1900" i="1">
                            <a:latin typeface="Cambria Math" panose="02040503050406030204" pitchFamily="18" charset="0"/>
                            <a:ea typeface="隶书" pitchFamily="1" charset="-122"/>
                          </a:rPr>
                        </m:ctrlPr>
                      </m:sSupPr>
                      <m:e>
                        <m:r>
                          <a:rPr lang="en-US" altLang="zh-CN" sz="1900" i="1">
                            <a:latin typeface="Cambria Math"/>
                            <a:ea typeface="隶书" pitchFamily="1" charset="-122"/>
                          </a:rPr>
                          <m:t>𝑩</m:t>
                        </m:r>
                      </m:e>
                      <m:sup>
                        <m:r>
                          <a:rPr lang="en-US" altLang="zh-CN" sz="1900" i="1">
                            <a:latin typeface="Cambria Math"/>
                            <a:ea typeface="隶书" pitchFamily="1" charset="-122"/>
                          </a:rPr>
                          <m:t>−</m:t>
                        </m:r>
                        <m:r>
                          <a:rPr lang="en-US" altLang="zh-CN" sz="1900" i="1">
                            <a:latin typeface="Cambria Math"/>
                            <a:ea typeface="隶书" pitchFamily="1" charset="-122"/>
                          </a:rPr>
                          <m:t>𝟏</m:t>
                        </m:r>
                      </m:sup>
                    </m:sSup>
                    <m:r>
                      <a:rPr lang="en-US" altLang="zh-CN" sz="1900" i="1">
                        <a:latin typeface="Cambria Math"/>
                        <a:ea typeface="隶书" pitchFamily="1" charset="-122"/>
                      </a:rPr>
                      <m:t>(</m:t>
                    </m:r>
                    <m:r>
                      <a:rPr lang="en-US" altLang="zh-CN" sz="1900" i="1">
                        <a:latin typeface="Cambria Math"/>
                        <a:ea typeface="隶书" pitchFamily="1" charset="-122"/>
                      </a:rPr>
                      <m:t>𝒃</m:t>
                    </m:r>
                    <m:r>
                      <a:rPr lang="en-US" altLang="zh-CN" sz="1900" i="1">
                        <a:latin typeface="Cambria Math"/>
                        <a:ea typeface="隶书" pitchFamily="1" charset="-122"/>
                      </a:rPr>
                      <m:t>−</m:t>
                    </m:r>
                    <m:r>
                      <a:rPr lang="en-US" altLang="zh-CN" sz="1900" i="1">
                        <a:latin typeface="Cambria Math"/>
                        <a:ea typeface="隶书" pitchFamily="1" charset="-122"/>
                      </a:rPr>
                      <m:t>𝑵</m:t>
                    </m:r>
                    <m:sSub>
                      <m:sSubPr>
                        <m:ctrlPr>
                          <a:rPr lang="en-US" altLang="zh-CN" sz="1900" i="1">
                            <a:latin typeface="Cambria Math" panose="02040503050406030204" pitchFamily="18" charset="0"/>
                            <a:ea typeface="隶书" pitchFamily="1" charset="-122"/>
                          </a:rPr>
                        </m:ctrlPr>
                      </m:sSubPr>
                      <m:e>
                        <m:r>
                          <a:rPr lang="en-US" altLang="zh-CN" sz="1900" i="1">
                            <a:latin typeface="Cambria Math"/>
                            <a:ea typeface="隶书" pitchFamily="1" charset="-122"/>
                          </a:rPr>
                          <m:t>𝒙</m:t>
                        </m:r>
                      </m:e>
                      <m:sub>
                        <m:r>
                          <a:rPr lang="en-US" altLang="zh-CN" sz="1900" i="1">
                            <a:latin typeface="Cambria Math"/>
                            <a:ea typeface="隶书" pitchFamily="1" charset="-122"/>
                          </a:rPr>
                          <m:t>𝑵</m:t>
                        </m:r>
                      </m:sub>
                    </m:sSub>
                    <m:r>
                      <a:rPr lang="en-US" altLang="zh-CN" sz="1900" i="1">
                        <a:latin typeface="Cambria Math"/>
                        <a:ea typeface="隶书" pitchFamily="1" charset="-122"/>
                      </a:rPr>
                      <m:t>)</m:t>
                    </m:r>
                  </m:oMath>
                </a14:m>
                <a:r>
                  <a:rPr lang="zh-CN" altLang="en-US" sz="1900" dirty="0">
                    <a:latin typeface="隶书" pitchFamily="1" charset="-122"/>
                    <a:ea typeface="隶书" pitchFamily="1" charset="-122"/>
                  </a:rPr>
                  <a:t>，</a:t>
                </a:r>
                <a14:m>
                  <m:oMath xmlns:m="http://schemas.openxmlformats.org/officeDocument/2006/math">
                    <m:r>
                      <a:rPr lang="en-US" altLang="zh-CN" sz="1900" i="1" dirty="0">
                        <a:latin typeface="Cambria Math"/>
                        <a:ea typeface="隶书" pitchFamily="1" charset="-122"/>
                      </a:rPr>
                      <m:t>𝒙</m:t>
                    </m:r>
                    <m:r>
                      <a:rPr lang="en-US" altLang="zh-CN" sz="1900" i="1" dirty="0">
                        <a:latin typeface="Cambria Math"/>
                        <a:ea typeface="隶书" pitchFamily="1" charset="-122"/>
                      </a:rPr>
                      <m:t>=</m:t>
                    </m:r>
                    <m:d>
                      <m:dPr>
                        <m:ctrlPr>
                          <a:rPr lang="en-US" altLang="zh-CN" sz="1900" i="1" dirty="0">
                            <a:latin typeface="Cambria Math" panose="02040503050406030204" pitchFamily="18" charset="0"/>
                            <a:ea typeface="隶书" pitchFamily="1" charset="-122"/>
                          </a:rPr>
                        </m:ctrlPr>
                      </m:dPr>
                      <m:e>
                        <m:f>
                          <m:fPr>
                            <m:type m:val="noBar"/>
                            <m:ctrlPr>
                              <a:rPr lang="en-US" altLang="zh-CN" sz="1900" i="1" dirty="0">
                                <a:latin typeface="Cambria Math" panose="02040503050406030204" pitchFamily="18" charset="0"/>
                                <a:ea typeface="隶书" pitchFamily="1" charset="-122"/>
                              </a:rPr>
                            </m:ctrlPr>
                          </m:fPr>
                          <m:num>
                            <m:sSub>
                              <m:sSubPr>
                                <m:ctrlPr>
                                  <a:rPr lang="en-US" altLang="zh-CN" sz="1900" i="1" dirty="0">
                                    <a:latin typeface="Cambria Math" panose="02040503050406030204" pitchFamily="18" charset="0"/>
                                    <a:ea typeface="隶书" pitchFamily="1" charset="-122"/>
                                  </a:rPr>
                                </m:ctrlPr>
                              </m:sSubPr>
                              <m:e>
                                <m:r>
                                  <a:rPr lang="en-US" altLang="zh-CN" sz="1900" i="1" dirty="0">
                                    <a:latin typeface="Cambria Math"/>
                                    <a:ea typeface="隶书" pitchFamily="1" charset="-122"/>
                                  </a:rPr>
                                  <m:t>𝒙</m:t>
                                </m:r>
                              </m:e>
                              <m:sub>
                                <m:r>
                                  <a:rPr lang="en-US" altLang="zh-CN" sz="1900" i="1" dirty="0">
                                    <a:latin typeface="Cambria Math"/>
                                    <a:ea typeface="隶书" pitchFamily="1" charset="-122"/>
                                  </a:rPr>
                                  <m:t>𝑩</m:t>
                                </m:r>
                              </m:sub>
                            </m:sSub>
                          </m:num>
                          <m:den>
                            <m:sSub>
                              <m:sSubPr>
                                <m:ctrlPr>
                                  <a:rPr lang="en-US" altLang="zh-CN" sz="1900" i="1" dirty="0">
                                    <a:latin typeface="Cambria Math" panose="02040503050406030204" pitchFamily="18" charset="0"/>
                                    <a:ea typeface="隶书" pitchFamily="1" charset="-122"/>
                                  </a:rPr>
                                </m:ctrlPr>
                              </m:sSubPr>
                              <m:e>
                                <m:r>
                                  <a:rPr lang="en-US" altLang="zh-CN" sz="1900" i="1" dirty="0">
                                    <a:latin typeface="Cambria Math"/>
                                    <a:ea typeface="隶书" pitchFamily="1" charset="-122"/>
                                  </a:rPr>
                                  <m:t>𝒙</m:t>
                                </m:r>
                              </m:e>
                              <m:sub>
                                <m:r>
                                  <a:rPr lang="en-US" altLang="zh-CN" sz="1900" i="1" dirty="0">
                                    <a:latin typeface="Cambria Math"/>
                                    <a:ea typeface="隶书" pitchFamily="1" charset="-122"/>
                                  </a:rPr>
                                  <m:t>𝑵</m:t>
                                </m:r>
                              </m:sub>
                            </m:sSub>
                          </m:den>
                        </m:f>
                      </m:e>
                    </m:d>
                  </m:oMath>
                </a14:m>
                <a:r>
                  <a:rPr lang="zh-CN" altLang="en-US" sz="1900" dirty="0">
                    <a:latin typeface="隶书" pitchFamily="1" charset="-122"/>
                    <a:ea typeface="隶书" pitchFamily="1" charset="-122"/>
                  </a:rPr>
                  <a:t>，</a:t>
                </a:r>
                <a14:m>
                  <m:oMath xmlns:m="http://schemas.openxmlformats.org/officeDocument/2006/math">
                    <m:r>
                      <a:rPr lang="en-US" altLang="zh-CN" sz="1900" b="1" i="1" dirty="0">
                        <a:latin typeface="Cambria Math"/>
                        <a:ea typeface="隶书" pitchFamily="1" charset="-122"/>
                      </a:rPr>
                      <m:t>𝑨</m:t>
                    </m:r>
                    <m:r>
                      <a:rPr lang="en-US" altLang="zh-CN" sz="1900" b="1" i="1" dirty="0">
                        <a:latin typeface="Cambria Math"/>
                        <a:ea typeface="隶书" pitchFamily="1" charset="-122"/>
                      </a:rPr>
                      <m:t>=[</m:t>
                    </m:r>
                    <m:sSub>
                      <m:sSubPr>
                        <m:ctrlPr>
                          <a:rPr lang="en-US" altLang="zh-CN" sz="1900" b="1" i="1" dirty="0">
                            <a:latin typeface="Cambria Math" panose="02040503050406030204" pitchFamily="18" charset="0"/>
                            <a:ea typeface="隶书" pitchFamily="1" charset="-122"/>
                          </a:rPr>
                        </m:ctrlPr>
                      </m:sSubPr>
                      <m:e>
                        <m:r>
                          <a:rPr lang="en-US" altLang="zh-CN" sz="1900" b="1" i="1" dirty="0">
                            <a:latin typeface="Cambria Math"/>
                            <a:ea typeface="隶书" pitchFamily="1" charset="-122"/>
                          </a:rPr>
                          <m:t>𝒑</m:t>
                        </m:r>
                      </m:e>
                      <m:sub>
                        <m:r>
                          <a:rPr lang="en-US" altLang="zh-CN" sz="1900" b="1" i="1" dirty="0">
                            <a:latin typeface="Cambria Math"/>
                            <a:ea typeface="隶书" pitchFamily="1" charset="-122"/>
                          </a:rPr>
                          <m:t>𝟏</m:t>
                        </m:r>
                      </m:sub>
                    </m:sSub>
                    <m:r>
                      <a:rPr lang="en-US" altLang="zh-CN" sz="1900" b="1" i="1" dirty="0">
                        <a:latin typeface="Cambria Math"/>
                        <a:ea typeface="隶书" pitchFamily="1" charset="-122"/>
                      </a:rPr>
                      <m:t> </m:t>
                    </m:r>
                    <m:sSub>
                      <m:sSubPr>
                        <m:ctrlPr>
                          <a:rPr lang="en-US" altLang="zh-CN" sz="1900" b="1" i="1" dirty="0">
                            <a:latin typeface="Cambria Math" panose="02040503050406030204" pitchFamily="18" charset="0"/>
                            <a:ea typeface="隶书" pitchFamily="1" charset="-122"/>
                          </a:rPr>
                        </m:ctrlPr>
                      </m:sSubPr>
                      <m:e>
                        <m:r>
                          <a:rPr lang="en-US" altLang="zh-CN" sz="1900" b="1" i="1" dirty="0">
                            <a:latin typeface="Cambria Math"/>
                            <a:ea typeface="隶书" pitchFamily="1" charset="-122"/>
                          </a:rPr>
                          <m:t>𝒑</m:t>
                        </m:r>
                      </m:e>
                      <m:sub>
                        <m:r>
                          <a:rPr lang="en-US" altLang="zh-CN" sz="1900" b="1" i="1" dirty="0">
                            <a:latin typeface="Cambria Math"/>
                            <a:ea typeface="隶书" pitchFamily="1" charset="-122"/>
                          </a:rPr>
                          <m:t>𝟐</m:t>
                        </m:r>
                      </m:sub>
                    </m:sSub>
                    <m:r>
                      <a:rPr lang="en-US" altLang="zh-CN" sz="1900" b="1" i="1" dirty="0">
                        <a:latin typeface="Cambria Math"/>
                        <a:ea typeface="隶书" pitchFamily="1" charset="-122"/>
                      </a:rPr>
                      <m:t>⋯</m:t>
                    </m:r>
                    <m:sSub>
                      <m:sSubPr>
                        <m:ctrlPr>
                          <a:rPr lang="en-US" altLang="zh-CN" sz="1900" b="1" i="1" dirty="0">
                            <a:latin typeface="Cambria Math" panose="02040503050406030204" pitchFamily="18" charset="0"/>
                            <a:ea typeface="隶书" pitchFamily="1" charset="-122"/>
                          </a:rPr>
                        </m:ctrlPr>
                      </m:sSubPr>
                      <m:e>
                        <m:r>
                          <a:rPr lang="en-US" altLang="zh-CN" sz="1900" b="1" i="1" dirty="0">
                            <a:latin typeface="Cambria Math"/>
                            <a:ea typeface="隶书" pitchFamily="1" charset="-122"/>
                          </a:rPr>
                          <m:t>𝒑</m:t>
                        </m:r>
                      </m:e>
                      <m:sub>
                        <m:r>
                          <a:rPr lang="en-US" altLang="zh-CN" sz="1900" b="1" i="1" dirty="0">
                            <a:latin typeface="Cambria Math"/>
                            <a:ea typeface="隶书" pitchFamily="1" charset="-122"/>
                          </a:rPr>
                          <m:t>𝒌</m:t>
                        </m:r>
                      </m:sub>
                    </m:sSub>
                    <m:r>
                      <a:rPr lang="en-US" altLang="zh-CN" sz="1900" b="1" i="1" dirty="0">
                        <a:latin typeface="Cambria Math"/>
                        <a:ea typeface="隶书" pitchFamily="1" charset="-122"/>
                      </a:rPr>
                      <m:t>⋯</m:t>
                    </m:r>
                    <m:sSub>
                      <m:sSubPr>
                        <m:ctrlPr>
                          <a:rPr lang="en-US" altLang="zh-CN" sz="1900" b="1" i="1" dirty="0">
                            <a:latin typeface="Cambria Math" panose="02040503050406030204" pitchFamily="18" charset="0"/>
                            <a:ea typeface="隶书" pitchFamily="1" charset="-122"/>
                          </a:rPr>
                        </m:ctrlPr>
                      </m:sSubPr>
                      <m:e>
                        <m:r>
                          <a:rPr lang="en-US" altLang="zh-CN" sz="1900" b="1" i="1" dirty="0">
                            <a:latin typeface="Cambria Math"/>
                            <a:ea typeface="隶书" pitchFamily="1" charset="-122"/>
                          </a:rPr>
                          <m:t>𝒑</m:t>
                        </m:r>
                      </m:e>
                      <m:sub>
                        <m:r>
                          <a:rPr lang="en-US" altLang="zh-CN" sz="1900" b="1" i="1" dirty="0">
                            <a:latin typeface="Cambria Math"/>
                            <a:ea typeface="隶书" pitchFamily="1" charset="-122"/>
                          </a:rPr>
                          <m:t>𝒏</m:t>
                        </m:r>
                      </m:sub>
                    </m:sSub>
                    <m:r>
                      <a:rPr lang="en-US" altLang="zh-CN" sz="1900" b="1" i="1" dirty="0">
                        <a:latin typeface="Cambria Math"/>
                        <a:ea typeface="隶书" pitchFamily="1" charset="-122"/>
                      </a:rPr>
                      <m:t>]</m:t>
                    </m:r>
                  </m:oMath>
                </a14:m>
                <a:endParaRPr lang="en-US" altLang="zh-CN" sz="190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r="-226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6.1</a:t>
            </a:r>
            <a:r>
              <a:rPr lang="zh-CN" altLang="en-US" sz="3200" dirty="0">
                <a:latin typeface="隶书" panose="02010509060101010101" pitchFamily="1" charset="-122"/>
              </a:rPr>
              <a:t>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zh-CN" altLang="en-US" sz="3040" dirty="0">
                <a:latin typeface="隶书" panose="02010509060101010101" pitchFamily="1" charset="-122"/>
              </a:rPr>
              <a:t>续</a:t>
            </a:r>
            <a:r>
              <a:rPr lang="en-US" altLang="zh-CN" sz="3040" dirty="0">
                <a:latin typeface="隶书" panose="02010509060101010101" pitchFamily="1" charset="-122"/>
              </a:rPr>
              <a:t>1</a:t>
            </a:r>
            <a:r>
              <a:rPr lang="zh-CN" altLang="en-US" sz="3040" dirty="0">
                <a:latin typeface="隶书" panose="02010509060101010101" pitchFamily="1" charset="-122"/>
              </a:rPr>
              <a:t>）</a:t>
            </a:r>
            <a:endParaRPr lang="zh-CN" altLang="en-US" sz="304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919732"/>
              </a:xfrm>
            </p:spPr>
            <p:txBody>
              <a:bodyPr>
                <a:normAutofit fontScale="92500"/>
              </a:bodyPr>
              <a:lstStyle/>
              <a:p>
                <a:r>
                  <a:rPr lang="zh-CN" altLang="en-US" sz="1900" dirty="0"/>
                  <a:t>例子，</a:t>
                </a:r>
                <a:r>
                  <a:rPr lang="en-US" altLang="zh-CN" sz="1900" dirty="0"/>
                  <a:t>LP </a:t>
                </a:r>
                <a:r>
                  <a:rPr lang="zh-CN" altLang="en-US" sz="1900" dirty="0"/>
                  <a:t>问题</a:t>
                </a:r>
                <a14:m>
                  <m:oMath xmlns:m="http://schemas.openxmlformats.org/officeDocument/2006/math">
                    <m:r>
                      <a:rPr lang="en-US" altLang="zh-CN" sz="1710" i="1">
                        <a:latin typeface="Cambria Math"/>
                      </a:rPr>
                      <m:t>𝑴𝒂𝒙</m:t>
                    </m:r>
                    <m:r>
                      <a:rPr lang="en-US" altLang="zh-CN" sz="1710" i="1">
                        <a:latin typeface="Cambria Math"/>
                      </a:rPr>
                      <m:t> </m:t>
                    </m:r>
                    <m:r>
                      <a:rPr lang="en-US" altLang="zh-CN" sz="1710" i="1">
                        <a:latin typeface="Cambria Math"/>
                      </a:rPr>
                      <m:t>𝒛</m:t>
                    </m:r>
                    <m:r>
                      <a:rPr lang="en-US" altLang="zh-CN" sz="1710" i="1">
                        <a:latin typeface="Cambria Math"/>
                      </a:rPr>
                      <m:t>=</m:t>
                    </m:r>
                    <m:r>
                      <a:rPr lang="en-US" altLang="zh-CN" sz="1710" i="1">
                        <a:latin typeface="Cambria Math"/>
                      </a:rPr>
                      <m:t>𝟏𝟓𝟎𝟎</m:t>
                    </m:r>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𝟏</m:t>
                        </m:r>
                      </m:sub>
                    </m:sSub>
                    <m:r>
                      <a:rPr lang="en-US" altLang="zh-CN" sz="1710" i="1">
                        <a:latin typeface="Cambria Math"/>
                      </a:rPr>
                      <m:t>+</m:t>
                    </m:r>
                    <m:r>
                      <a:rPr lang="en-US" altLang="zh-CN" sz="1710" i="1">
                        <a:latin typeface="Cambria Math"/>
                      </a:rPr>
                      <m:t>𝟐𝟓𝟎𝟎</m:t>
                    </m:r>
                    <m:sSub>
                      <m:sSubPr>
                        <m:ctrlPr>
                          <a:rPr lang="en-US" altLang="zh-CN" sz="1710" i="1">
                            <a:latin typeface="Cambria Math" panose="02040503050406030204" pitchFamily="18" charset="0"/>
                          </a:rPr>
                        </m:ctrlPr>
                      </m:sSubPr>
                      <m:e>
                        <m:r>
                          <a:rPr lang="en-US" altLang="zh-CN" sz="1710" i="1">
                            <a:latin typeface="Cambria Math"/>
                          </a:rPr>
                          <m:t>𝒙</m:t>
                        </m:r>
                      </m:e>
                      <m:sub>
                        <m:r>
                          <a:rPr lang="en-US" altLang="zh-CN" sz="1710" i="1">
                            <a:latin typeface="Cambria Math"/>
                          </a:rPr>
                          <m:t>𝟐</m:t>
                        </m:r>
                      </m:sub>
                    </m:sSub>
                    <m:r>
                      <a:rPr lang="en-US" altLang="zh-CN" sz="1710" i="1">
                        <a:latin typeface="Cambria Math"/>
                      </a:rPr>
                      <m:t> </m:t>
                    </m:r>
                    <m:r>
                      <a:rPr lang="zh-CN" altLang="en-US" sz="1710" b="1" i="1">
                        <a:latin typeface="Cambria Math"/>
                      </a:rPr>
                      <m:t>；</m:t>
                    </m:r>
                  </m:oMath>
                </a14:m>
                <a:r>
                  <a:rPr lang="en-US" altLang="zh-CN" sz="1900" dirty="0" err="1"/>
                  <a:t>s.t.</a:t>
                </a:r>
                <a14:m>
                  <m:oMath xmlns:m="http://schemas.openxmlformats.org/officeDocument/2006/math">
                    <m:d>
                      <m:dPr>
                        <m:begChr m:val="{"/>
                        <m:endChr m:val=""/>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r>
                                <m:rPr>
                                  <m:brk m:alnAt="7"/>
                                </m:rPr>
                                <a:rPr lang="en-US" altLang="zh-CN" sz="1900" i="1">
                                  <a:latin typeface="Cambria Math"/>
                                </a:rPr>
                                <m:t>𝟑</m:t>
                              </m:r>
                              <m:sSub>
                                <m:sSubPr>
                                  <m:ctrlPr>
                                    <a:rPr lang="en-US" altLang="zh-CN" sz="1900" i="1">
                                      <a:latin typeface="Cambria Math" panose="02040503050406030204" pitchFamily="18" charset="0"/>
                                    </a:rPr>
                                  </m:ctrlPr>
                                </m:sSubPr>
                                <m:e>
                                  <m:r>
                                    <m:rPr>
                                      <m:brk m:alnAt="7"/>
                                    </m:rPr>
                                    <a:rPr lang="en-US" altLang="zh-CN" sz="1900" i="1">
                                      <a:latin typeface="Cambria Math"/>
                                    </a:rPr>
                                    <m:t>𝒙</m:t>
                                  </m:r>
                                </m:e>
                                <m:sub>
                                  <m:r>
                                    <m:rPr>
                                      <m:brk m:alnAt="7"/>
                                    </m:rPr>
                                    <a:rPr lang="en-US" altLang="zh-CN" sz="1900" i="1">
                                      <a:latin typeface="Cambria Math"/>
                                    </a:rPr>
                                    <m:t>𝟏</m:t>
                                  </m:r>
                                </m:sub>
                              </m:sSub>
                              <m:r>
                                <m:rPr>
                                  <m:brk m:alnAt="7"/>
                                </m:rPr>
                                <a:rPr lang="en-US" altLang="zh-CN" sz="1900" i="1">
                                  <a:latin typeface="Cambria Math"/>
                                </a:rPr>
                                <m:t>+</m:t>
                              </m:r>
                              <m:r>
                                <a:rPr lang="en-US" altLang="zh-CN" sz="1900" i="1">
                                  <a:latin typeface="Cambria Math"/>
                                </a:rPr>
                                <m:t>𝟐</m:t>
                              </m:r>
                              <m:sSub>
                                <m:sSubPr>
                                  <m:ctrlPr>
                                    <a:rPr lang="en-US" altLang="zh-CN" sz="1900" i="1">
                                      <a:latin typeface="Cambria Math" panose="02040503050406030204" pitchFamily="18" charset="0"/>
                                    </a:rPr>
                                  </m:ctrlPr>
                                </m:sSubPr>
                                <m:e>
                                  <m:r>
                                    <m:rPr>
                                      <m:brk m:alnAt="7"/>
                                    </m:rPr>
                                    <a:rPr lang="en-US" altLang="zh-CN" sz="1900" i="1">
                                      <a:latin typeface="Cambria Math"/>
                                    </a:rPr>
                                    <m:t>𝒙</m:t>
                                  </m:r>
                                </m:e>
                                <m:sub>
                                  <m:r>
                                    <m:rPr>
                                      <m:brk m:alnAt="7"/>
                                    </m:rPr>
                                    <a:rPr lang="en-US" altLang="zh-CN" sz="1900" i="1">
                                      <a:latin typeface="Cambria Math"/>
                                    </a:rPr>
                                    <m:t>𝟐</m:t>
                                  </m:r>
                                </m:sub>
                              </m:sSub>
                              <m:r>
                                <m:rPr>
                                  <m:brk m:alnAt="7"/>
                                </m:rPr>
                                <a:rPr lang="en-US" altLang="zh-CN" sz="1900" i="1">
                                  <a:latin typeface="Cambria Math"/>
                                </a:rPr>
                                <m:t>≤</m:t>
                              </m:r>
                              <m:r>
                                <a:rPr lang="en-US" altLang="zh-CN" sz="1900" i="1">
                                  <a:latin typeface="Cambria Math"/>
                                </a:rPr>
                                <m:t>𝟔𝟓</m:t>
                              </m:r>
                            </m:e>
                          </m:mr>
                          <m:mr>
                            <m:e>
                              <m:r>
                                <a:rPr lang="en-US" altLang="zh-CN" sz="1900" i="1">
                                  <a:latin typeface="Cambria Math"/>
                                </a:rPr>
                                <m:t>𝟐</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r>
                                <a:rPr lang="en-US" altLang="zh-CN" sz="1900" b="1" i="1">
                                  <a:latin typeface="Cambria Math"/>
                                </a:rPr>
                                <m:t>  </m:t>
                              </m:r>
                              <m:sSub>
                                <m:sSubPr>
                                  <m:ctrlPr>
                                    <a:rPr lang="en-US" altLang="zh-CN" sz="1900" b="1"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r>
                                <a:rPr lang="en-US" altLang="zh-CN" sz="1900" i="1">
                                  <a:latin typeface="Cambria Math"/>
                                </a:rPr>
                                <m:t>𝟒𝟎</m:t>
                              </m:r>
                            </m:e>
                          </m:mr>
                          <m:mr>
                            <m:e>
                              <m:eqArr>
                                <m:eqArrPr>
                                  <m:ctrlPr>
                                    <a:rPr lang="en-US" altLang="zh-CN" sz="1900" i="1">
                                      <a:latin typeface="Cambria Math" panose="02040503050406030204" pitchFamily="18" charset="0"/>
                                    </a:rPr>
                                  </m:ctrlPr>
                                </m:eqArrPr>
                                <m:e>
                                  <m:r>
                                    <a:rPr lang="en-US" altLang="zh-CN" sz="1900" b="1" i="1">
                                      <a:latin typeface="Cambria Math"/>
                                    </a:rPr>
                                    <m:t>             </m:t>
                                  </m:r>
                                  <m:r>
                                    <a:rPr lang="en-US" altLang="zh-CN" sz="1900" i="1">
                                      <a:latin typeface="Cambria Math"/>
                                    </a:rPr>
                                    <m:t>𝟑</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r>
                                    <a:rPr lang="en-US" altLang="zh-CN" sz="1900" i="1">
                                      <a:latin typeface="Cambria Math"/>
                                    </a:rPr>
                                    <m:t>𝟕𝟓</m:t>
                                  </m:r>
                                </m:e>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r>
                                    <a:rPr lang="en-US" altLang="zh-CN" sz="1900" i="1">
                                      <a:latin typeface="Cambria Math"/>
                                    </a:rPr>
                                    <m:t>≥</m:t>
                                  </m:r>
                                  <m:r>
                                    <a:rPr lang="en-US" altLang="zh-CN" sz="1900" i="1">
                                      <a:latin typeface="Cambria Math"/>
                                    </a:rPr>
                                    <m:t>𝟎</m:t>
                                  </m:r>
                                </m:e>
                              </m:eqArr>
                            </m:e>
                          </m:mr>
                        </m:m>
                      </m:e>
                    </m:d>
                  </m:oMath>
                </a14:m>
                <a:endParaRPr lang="en-US" altLang="zh-CN" sz="1900" dirty="0"/>
              </a:p>
              <a:p>
                <a:pPr marL="0" indent="0">
                  <a:buNone/>
                </a:pPr>
                <a:r>
                  <a:rPr lang="zh-CN" altLang="en-US" sz="1900" dirty="0"/>
                  <a:t>化为标准型</a:t>
                </a:r>
                <a:r>
                  <a:rPr lang="en-US" altLang="zh-CN" sz="1900" dirty="0"/>
                  <a:t>:</a:t>
                </a:r>
              </a:p>
              <a:p>
                <a:pPr marL="0" indent="0">
                  <a:buNone/>
                </a:pPr>
                <a14:m>
                  <m:oMath xmlns:m="http://schemas.openxmlformats.org/officeDocument/2006/math">
                    <m:r>
                      <a:rPr lang="en-US" altLang="zh-CN" sz="1800" i="1">
                        <a:latin typeface="Cambria Math"/>
                      </a:rPr>
                      <m:t>𝑴𝒂𝒙</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i="1">
                        <a:latin typeface="Cambria Math"/>
                      </a:rPr>
                      <m:t>𝟏𝟓𝟎𝟎</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𝟐𝟓𝟎𝟎</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b="1" i="1">
                        <a:latin typeface="Cambria Math"/>
                      </a:rPr>
                      <m:t>+</m:t>
                    </m:r>
                    <m:r>
                      <a:rPr lang="en-US" altLang="zh-CN" sz="1800" b="1" i="1">
                        <a:latin typeface="Cambria Math"/>
                      </a:rPr>
                      <m:t>𝟎</m:t>
                    </m:r>
                    <m:sSub>
                      <m:sSubPr>
                        <m:ctrlPr>
                          <a:rPr lang="en-US" altLang="zh-CN" sz="1800" b="1" i="1">
                            <a:latin typeface="Cambria Math" panose="02040503050406030204" pitchFamily="18" charset="0"/>
                          </a:rPr>
                        </m:ctrlPr>
                      </m:sSubPr>
                      <m:e>
                        <m:r>
                          <a:rPr lang="en-US" altLang="zh-CN" sz="1800" b="1" i="1">
                            <a:latin typeface="Cambria Math"/>
                          </a:rPr>
                          <m:t>𝒙</m:t>
                        </m:r>
                      </m:e>
                      <m:sub>
                        <m:r>
                          <a:rPr lang="en-US" altLang="zh-CN" sz="1800" b="1" i="1">
                            <a:latin typeface="Cambria Math"/>
                          </a:rPr>
                          <m:t>𝟑</m:t>
                        </m:r>
                      </m:sub>
                    </m:sSub>
                    <m:r>
                      <a:rPr lang="en-US" altLang="zh-CN" sz="1800" b="1" i="1">
                        <a:latin typeface="Cambria Math"/>
                      </a:rPr>
                      <m:t>+</m:t>
                    </m:r>
                    <m:r>
                      <a:rPr lang="en-US" altLang="zh-CN" sz="1800" b="1" i="1">
                        <a:latin typeface="Cambria Math"/>
                      </a:rPr>
                      <m:t>𝟎</m:t>
                    </m:r>
                    <m:sSub>
                      <m:sSubPr>
                        <m:ctrlPr>
                          <a:rPr lang="en-US" altLang="zh-CN" sz="1800" b="1" i="1">
                            <a:latin typeface="Cambria Math" panose="02040503050406030204" pitchFamily="18" charset="0"/>
                          </a:rPr>
                        </m:ctrlPr>
                      </m:sSubPr>
                      <m:e>
                        <m:r>
                          <a:rPr lang="en-US" altLang="zh-CN" sz="1800" b="1" i="1">
                            <a:latin typeface="Cambria Math"/>
                          </a:rPr>
                          <m:t>𝒙</m:t>
                        </m:r>
                      </m:e>
                      <m:sub>
                        <m:r>
                          <a:rPr lang="en-US" altLang="zh-CN" sz="1800" b="1" i="1">
                            <a:latin typeface="Cambria Math"/>
                          </a:rPr>
                          <m:t>𝟒</m:t>
                        </m:r>
                      </m:sub>
                    </m:sSub>
                    <m:r>
                      <a:rPr lang="en-US" altLang="zh-CN" sz="1800" b="1" i="1">
                        <a:latin typeface="Cambria Math"/>
                      </a:rPr>
                      <m:t>+</m:t>
                    </m:r>
                    <m:r>
                      <a:rPr lang="en-US" altLang="zh-CN" sz="1800" b="1" i="1">
                        <a:latin typeface="Cambria Math"/>
                      </a:rPr>
                      <m:t>𝟎</m:t>
                    </m:r>
                    <m:sSub>
                      <m:sSubPr>
                        <m:ctrlPr>
                          <a:rPr lang="en-US" altLang="zh-CN" sz="1800" b="1" i="1">
                            <a:latin typeface="Cambria Math" panose="02040503050406030204" pitchFamily="18" charset="0"/>
                          </a:rPr>
                        </m:ctrlPr>
                      </m:sSubPr>
                      <m:e>
                        <m:r>
                          <a:rPr lang="en-US" altLang="zh-CN" sz="1800" b="1" i="1">
                            <a:latin typeface="Cambria Math"/>
                          </a:rPr>
                          <m:t>𝒙</m:t>
                        </m:r>
                      </m:e>
                      <m:sub>
                        <m:r>
                          <a:rPr lang="en-US" altLang="zh-CN" sz="1800" b="1" i="1">
                            <a:latin typeface="Cambria Math"/>
                          </a:rPr>
                          <m:t>𝟓</m:t>
                        </m:r>
                      </m:sub>
                    </m:sSub>
                    <m:r>
                      <a:rPr lang="zh-CN" altLang="en-US" sz="1800" i="1">
                        <a:latin typeface="Cambria Math"/>
                      </a:rPr>
                      <m:t>；</m:t>
                    </m:r>
                  </m:oMath>
                </a14:m>
                <a:r>
                  <a:rPr lang="en-US" altLang="zh-CN" sz="1600" dirty="0" err="1"/>
                  <a:t>s.t.</a:t>
                </a:r>
                <a14:m>
                  <m:oMath xmlns:m="http://schemas.openxmlformats.org/officeDocument/2006/math">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r>
                                <m:rPr>
                                  <m:brk m:alnAt="7"/>
                                </m:rPr>
                                <a:rPr lang="en-US" altLang="zh-CN" sz="1600" i="1">
                                  <a:latin typeface="Cambria Math"/>
                                </a:rPr>
                                <m:t>𝟑</m:t>
                              </m:r>
                              <m:sSub>
                                <m:sSubPr>
                                  <m:ctrlPr>
                                    <a:rPr lang="en-US" altLang="zh-CN" sz="1600" i="1">
                                      <a:latin typeface="Cambria Math" panose="02040503050406030204" pitchFamily="18" charset="0"/>
                                    </a:rPr>
                                  </m:ctrlPr>
                                </m:sSubPr>
                                <m:e>
                                  <m:r>
                                    <m:rPr>
                                      <m:brk m:alnAt="7"/>
                                    </m:rPr>
                                    <a:rPr lang="en-US" altLang="zh-CN" sz="1600" i="1">
                                      <a:latin typeface="Cambria Math"/>
                                    </a:rPr>
                                    <m:t>𝒙</m:t>
                                  </m:r>
                                </m:e>
                                <m:sub>
                                  <m:r>
                                    <m:rPr>
                                      <m:brk m:alnAt="7"/>
                                    </m:rPr>
                                    <a:rPr lang="en-US" altLang="zh-CN" sz="1600" i="1">
                                      <a:latin typeface="Cambria Math"/>
                                    </a:rPr>
                                    <m:t>𝟏</m:t>
                                  </m:r>
                                </m:sub>
                              </m:sSub>
                              <m:r>
                                <m:rPr>
                                  <m:brk m:alnAt="7"/>
                                </m:rPr>
                                <a:rPr lang="en-US" altLang="zh-CN" sz="1600" i="1">
                                  <a:latin typeface="Cambria Math"/>
                                </a:rPr>
                                <m:t>+</m:t>
                              </m:r>
                              <m:r>
                                <a:rPr lang="en-US" altLang="zh-CN" sz="1600" i="1">
                                  <a:latin typeface="Cambria Math"/>
                                </a:rPr>
                                <m:t>𝟐</m:t>
                              </m:r>
                              <m:sSub>
                                <m:sSubPr>
                                  <m:ctrlPr>
                                    <a:rPr lang="en-US" altLang="zh-CN" sz="1600" i="1">
                                      <a:latin typeface="Cambria Math" panose="02040503050406030204" pitchFamily="18" charset="0"/>
                                    </a:rPr>
                                  </m:ctrlPr>
                                </m:sSubPr>
                                <m:e>
                                  <m:r>
                                    <m:rPr>
                                      <m:brk m:alnAt="7"/>
                                    </m:rPr>
                                    <a:rPr lang="en-US" altLang="zh-CN" sz="1600" i="1">
                                      <a:latin typeface="Cambria Math"/>
                                    </a:rPr>
                                    <m:t>𝒙</m:t>
                                  </m:r>
                                </m:e>
                                <m:sub>
                                  <m:r>
                                    <m:rPr>
                                      <m:brk m:alnAt="7"/>
                                    </m:rPr>
                                    <a:rPr lang="en-US" altLang="zh-CN" sz="1600" i="1">
                                      <a:latin typeface="Cambria Math"/>
                                    </a:rPr>
                                    <m:t>𝟐</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𝟑</m:t>
                                  </m:r>
                                </m:sub>
                              </m:sSub>
                              <m:r>
                                <a:rPr lang="en-US" altLang="zh-CN" sz="1600" b="1" i="1">
                                  <a:latin typeface="Cambria Math"/>
                                </a:rPr>
                                <m:t>             =</m:t>
                              </m:r>
                              <m:r>
                                <a:rPr lang="en-US" altLang="zh-CN" sz="1600" i="1">
                                  <a:latin typeface="Cambria Math"/>
                                </a:rPr>
                                <m:t>𝟔𝟓</m:t>
                              </m:r>
                            </m:e>
                          </m:mr>
                          <m:mr>
                            <m:e>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  </m:t>
                              </m:r>
                              <m:sSub>
                                <m:sSubPr>
                                  <m:ctrlPr>
                                    <a:rPr lang="en-US" altLang="zh-CN" sz="1600" b="1"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b="1" i="1">
                                  <a:latin typeface="Cambria Math"/>
                                </a:rPr>
                                <m:t>          +</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𝟒</m:t>
                                  </m:r>
                                </m:sub>
                              </m:sSub>
                              <m:r>
                                <a:rPr lang="en-US" altLang="zh-CN" sz="1600" b="1" i="1">
                                  <a:latin typeface="Cambria Math"/>
                                </a:rPr>
                                <m:t>       =</m:t>
                              </m:r>
                              <m:r>
                                <a:rPr lang="en-US" altLang="zh-CN" sz="1600" i="1">
                                  <a:latin typeface="Cambria Math"/>
                                </a:rPr>
                                <m:t>𝟒𝟎</m:t>
                              </m:r>
                            </m:e>
                          </m:mr>
                          <m:mr>
                            <m:e>
                              <m:eqArr>
                                <m:eqArrPr>
                                  <m:ctrlPr>
                                    <a:rPr lang="en-US" altLang="zh-CN" sz="1600" i="1">
                                      <a:latin typeface="Cambria Math" panose="02040503050406030204" pitchFamily="18" charset="0"/>
                                    </a:rPr>
                                  </m:ctrlPr>
                                </m:eqArrPr>
                                <m:e>
                                  <m:r>
                                    <a:rPr lang="en-US" altLang="zh-CN" sz="1600" i="1">
                                      <a:latin typeface="Cambria Math"/>
                                    </a:rPr>
                                    <m:t> </m:t>
                                  </m:r>
                                  <m:r>
                                    <a:rPr lang="en-US" altLang="zh-CN" sz="1600" b="1" i="1">
                                      <a:latin typeface="Cambria Math"/>
                                    </a:rPr>
                                    <m:t>                </m:t>
                                  </m:r>
                                  <m:r>
                                    <a:rPr lang="en-US" altLang="zh-CN" sz="1600" i="1">
                                      <a:latin typeface="Cambria Math"/>
                                    </a:rPr>
                                    <m:t>𝟑</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b="1" i="1">
                                      <a:latin typeface="Cambria Math"/>
                                    </a:rPr>
                                    <m:t>             +</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𝟓</m:t>
                                      </m:r>
                                    </m:sub>
                                  </m:sSub>
                                  <m:r>
                                    <a:rPr lang="en-US" altLang="zh-CN" sz="1600" b="1" i="1">
                                      <a:latin typeface="Cambria Math"/>
                                    </a:rPr>
                                    <m:t>=</m:t>
                                  </m:r>
                                  <m:r>
                                    <a:rPr lang="en-US" altLang="zh-CN" sz="1600" i="1">
                                      <a:latin typeface="Cambria Math"/>
                                    </a:rPr>
                                    <m:t>𝟕𝟓</m:t>
                                  </m:r>
                                </m:e>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𝟑</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𝟒</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𝒙</m:t>
                                      </m:r>
                                    </m:e>
                                    <m:sub>
                                      <m:r>
                                        <a:rPr lang="en-US" altLang="zh-CN" sz="1600" b="1" i="1">
                                          <a:latin typeface="Cambria Math"/>
                                        </a:rPr>
                                        <m:t>𝟓</m:t>
                                      </m:r>
                                    </m:sub>
                                  </m:sSub>
                                  <m:r>
                                    <a:rPr lang="en-US" altLang="zh-CN" sz="1600" i="1">
                                      <a:latin typeface="Cambria Math"/>
                                    </a:rPr>
                                    <m:t>≥</m:t>
                                  </m:r>
                                  <m:r>
                                    <a:rPr lang="en-US" altLang="zh-CN" sz="1600" i="1">
                                      <a:latin typeface="Cambria Math"/>
                                    </a:rPr>
                                    <m:t>𝟎</m:t>
                                  </m:r>
                                </m:e>
                              </m:eqArr>
                            </m:e>
                          </m:mr>
                        </m:m>
                      </m:e>
                    </m:d>
                  </m:oMath>
                </a14:m>
                <a:endParaRPr lang="en-US" altLang="zh-CN" sz="1900" dirty="0"/>
              </a:p>
              <a:p>
                <a:pPr marL="0" indent="0">
                  <a:buNone/>
                </a:pPr>
                <a:r>
                  <a:rPr lang="zh-CN" altLang="en-US" sz="1900" dirty="0">
                    <a:solidFill>
                      <a:srgbClr val="FF0000"/>
                    </a:solidFill>
                  </a:rPr>
                  <a:t>第一步</a:t>
                </a:r>
                <a:r>
                  <a:rPr lang="en-US" altLang="zh-CN" sz="1900" dirty="0"/>
                  <a:t>:</a:t>
                </a:r>
                <a:r>
                  <a:rPr lang="zh-CN" altLang="en-US" sz="1900" dirty="0"/>
                  <a:t>找初始的基本可行解，</a:t>
                </a:r>
                <a14:m>
                  <m:oMath xmlns:m="http://schemas.openxmlformats.org/officeDocument/2006/math">
                    <m:r>
                      <a:rPr lang="en-US" altLang="zh-CN" sz="1900" b="1" i="1">
                        <a:latin typeface="Cambria Math"/>
                      </a:rPr>
                      <m:t>𝑨</m:t>
                    </m:r>
                    <m:r>
                      <a:rPr lang="en-US" altLang="zh-CN" sz="1900" b="1" i="1">
                        <a:latin typeface="Cambria Math"/>
                      </a:rPr>
                      <m:t>=</m:t>
                    </m:r>
                    <m:d>
                      <m:dPr>
                        <m:ctrlPr>
                          <a:rPr lang="en-US" altLang="zh-CN" sz="1900" b="1" i="1">
                            <a:latin typeface="Cambria Math" panose="02040503050406030204" pitchFamily="18" charset="0"/>
                          </a:rPr>
                        </m:ctrlPr>
                      </m:dPr>
                      <m:e>
                        <m:f>
                          <m:fPr>
                            <m:type m:val="noBar"/>
                            <m:ctrlPr>
                              <a:rPr lang="en-US" altLang="zh-CN" sz="1900" b="1" i="1">
                                <a:latin typeface="Cambria Math" panose="02040503050406030204" pitchFamily="18" charset="0"/>
                              </a:rPr>
                            </m:ctrlPr>
                          </m:fPr>
                          <m:num>
                            <m:r>
                              <a:rPr lang="en-US" altLang="zh-CN" sz="1900" b="1" i="1">
                                <a:latin typeface="Cambria Math"/>
                              </a:rPr>
                              <m:t>𝟑</m:t>
                            </m:r>
                          </m:num>
                          <m:den>
                            <m:eqArr>
                              <m:eqArrPr>
                                <m:ctrlPr>
                                  <a:rPr lang="en-US" altLang="zh-CN" sz="1900" b="1" i="1">
                                    <a:latin typeface="Cambria Math" panose="02040503050406030204" pitchFamily="18" charset="0"/>
                                  </a:rPr>
                                </m:ctrlPr>
                              </m:eqArrPr>
                              <m:e>
                                <m:r>
                                  <a:rPr lang="en-US" altLang="zh-CN" sz="1900" b="1" i="1">
                                    <a:latin typeface="Cambria Math"/>
                                  </a:rPr>
                                  <m:t>𝟐</m:t>
                                </m:r>
                              </m:e>
                              <m:e>
                                <m:r>
                                  <a:rPr lang="en-US" altLang="zh-CN" sz="1900" b="1" i="1">
                                    <a:latin typeface="Cambria Math"/>
                                  </a:rPr>
                                  <m:t>𝟎</m:t>
                                </m:r>
                              </m:e>
                            </m:eqArr>
                          </m:den>
                        </m:f>
                        <m:f>
                          <m:fPr>
                            <m:type m:val="noBar"/>
                            <m:ctrlPr>
                              <a:rPr lang="en-US" altLang="zh-CN" sz="1900" i="1">
                                <a:latin typeface="Cambria Math" panose="02040503050406030204" pitchFamily="18" charset="0"/>
                              </a:rPr>
                            </m:ctrlPr>
                          </m:fPr>
                          <m:num>
                            <m:r>
                              <a:rPr lang="en-US" altLang="zh-CN" sz="1900" b="1" i="1">
                                <a:latin typeface="Cambria Math"/>
                              </a:rPr>
                              <m:t>𝟐</m:t>
                            </m:r>
                          </m:num>
                          <m:den>
                            <m:eqArr>
                              <m:eqArrPr>
                                <m:ctrlPr>
                                  <a:rPr lang="en-US" altLang="zh-CN" sz="1900" i="1">
                                    <a:latin typeface="Cambria Math" panose="02040503050406030204" pitchFamily="18" charset="0"/>
                                  </a:rPr>
                                </m:ctrlPr>
                              </m:eqArrPr>
                              <m:e>
                                <m:r>
                                  <a:rPr lang="en-US" altLang="zh-CN" sz="1900" b="1" i="1">
                                    <a:latin typeface="Cambria Math"/>
                                  </a:rPr>
                                  <m:t>𝟏</m:t>
                                </m:r>
                              </m:e>
                              <m:e>
                                <m:r>
                                  <a:rPr lang="en-US" altLang="zh-CN" sz="1900" b="1" i="1">
                                    <a:latin typeface="Cambria Math"/>
                                  </a:rPr>
                                  <m:t>𝟑</m:t>
                                </m:r>
                              </m:e>
                            </m:eqArr>
                          </m:den>
                        </m:f>
                        <m:f>
                          <m:fPr>
                            <m:type m:val="noBar"/>
                            <m:ctrlPr>
                              <a:rPr lang="en-US" altLang="zh-CN" sz="1900" i="1">
                                <a:latin typeface="Cambria Math" panose="02040503050406030204" pitchFamily="18" charset="0"/>
                              </a:rPr>
                            </m:ctrlPr>
                          </m:fPr>
                          <m:num>
                            <m:r>
                              <a:rPr lang="en-US" altLang="zh-CN" sz="1900" b="1" i="1">
                                <a:latin typeface="Cambria Math"/>
                              </a:rPr>
                              <m:t>𝟏</m:t>
                            </m:r>
                          </m:num>
                          <m:den>
                            <m:eqArr>
                              <m:eqArrPr>
                                <m:ctrlPr>
                                  <a:rPr lang="en-US" altLang="zh-CN" sz="1900" i="1">
                                    <a:latin typeface="Cambria Math" panose="02040503050406030204" pitchFamily="18" charset="0"/>
                                  </a:rPr>
                                </m:ctrlPr>
                              </m:eqArrPr>
                              <m:e>
                                <m:r>
                                  <a:rPr lang="en-US" altLang="zh-CN" sz="1900" b="1" i="1">
                                    <a:latin typeface="Cambria Math"/>
                                  </a:rPr>
                                  <m:t>𝟎</m:t>
                                </m:r>
                              </m:e>
                              <m:e>
                                <m:r>
                                  <a:rPr lang="en-US" altLang="zh-CN" sz="1900" b="1" i="1">
                                    <a:latin typeface="Cambria Math"/>
                                  </a:rPr>
                                  <m:t>𝟎</m:t>
                                </m:r>
                              </m:e>
                            </m:eqArr>
                          </m:den>
                        </m:f>
                        <m:f>
                          <m:fPr>
                            <m:type m:val="noBar"/>
                            <m:ctrlPr>
                              <a:rPr lang="en-US" altLang="zh-CN" sz="1900" i="1">
                                <a:latin typeface="Cambria Math" panose="02040503050406030204" pitchFamily="18" charset="0"/>
                              </a:rPr>
                            </m:ctrlPr>
                          </m:fPr>
                          <m:num>
                            <m:r>
                              <a:rPr lang="en-US" altLang="zh-CN" sz="1900" b="1" i="1">
                                <a:latin typeface="Cambria Math"/>
                              </a:rPr>
                              <m:t>𝟎</m:t>
                            </m:r>
                          </m:num>
                          <m:den>
                            <m:eqArr>
                              <m:eqArrPr>
                                <m:ctrlPr>
                                  <a:rPr lang="en-US" altLang="zh-CN" sz="1900" i="1">
                                    <a:latin typeface="Cambria Math" panose="02040503050406030204" pitchFamily="18" charset="0"/>
                                  </a:rPr>
                                </m:ctrlPr>
                              </m:eqArrPr>
                              <m:e>
                                <m:r>
                                  <a:rPr lang="en-US" altLang="zh-CN" sz="1900" b="1" i="1">
                                    <a:latin typeface="Cambria Math"/>
                                  </a:rPr>
                                  <m:t>𝟏</m:t>
                                </m:r>
                              </m:e>
                              <m:e>
                                <m:r>
                                  <a:rPr lang="en-US" altLang="zh-CN" sz="1900" b="1" i="1">
                                    <a:latin typeface="Cambria Math"/>
                                  </a:rPr>
                                  <m:t>𝟎</m:t>
                                </m:r>
                              </m:e>
                            </m:eqArr>
                          </m:den>
                        </m:f>
                        <m:f>
                          <m:fPr>
                            <m:type m:val="noBar"/>
                            <m:ctrlPr>
                              <a:rPr lang="en-US" altLang="zh-CN" sz="1900" i="1">
                                <a:latin typeface="Cambria Math" panose="02040503050406030204" pitchFamily="18" charset="0"/>
                              </a:rPr>
                            </m:ctrlPr>
                          </m:fPr>
                          <m:num>
                            <m:r>
                              <a:rPr lang="en-US" altLang="zh-CN" sz="1900" b="1" i="1">
                                <a:latin typeface="Cambria Math"/>
                              </a:rPr>
                              <m:t>𝟎</m:t>
                            </m:r>
                          </m:num>
                          <m:den>
                            <m:eqArr>
                              <m:eqArrPr>
                                <m:ctrlPr>
                                  <a:rPr lang="en-US" altLang="zh-CN" sz="1900" i="1">
                                    <a:latin typeface="Cambria Math" panose="02040503050406030204" pitchFamily="18" charset="0"/>
                                  </a:rPr>
                                </m:ctrlPr>
                              </m:eqArrPr>
                              <m:e>
                                <m:r>
                                  <a:rPr lang="en-US" altLang="zh-CN" sz="1900" b="1" i="1">
                                    <a:latin typeface="Cambria Math"/>
                                  </a:rPr>
                                  <m:t>𝟎</m:t>
                                </m:r>
                              </m:e>
                              <m:e>
                                <m:r>
                                  <a:rPr lang="en-US" altLang="zh-CN" sz="1900" b="1" i="1">
                                    <a:latin typeface="Cambria Math"/>
                                  </a:rPr>
                                  <m:t>𝟏</m:t>
                                </m:r>
                              </m:e>
                            </m:eqArr>
                          </m:den>
                        </m:f>
                      </m:e>
                    </m:d>
                  </m:oMath>
                </a14:m>
                <a:r>
                  <a:rPr lang="zh-CN" altLang="en-US" sz="1900" dirty="0"/>
                  <a:t>，选</a:t>
                </a:r>
                <a14:m>
                  <m:oMath xmlns:m="http://schemas.openxmlformats.org/officeDocument/2006/math">
                    <m:r>
                      <a:rPr lang="en-US" altLang="zh-CN" sz="1900" b="1" i="1">
                        <a:latin typeface="Cambria Math"/>
                      </a:rPr>
                      <m:t>𝑨</m:t>
                    </m:r>
                  </m:oMath>
                </a14:m>
                <a:r>
                  <a:rPr lang="zh-CN" altLang="en-US" sz="1900" dirty="0"/>
                  <a:t>中三列线性无关的，这里显然</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𝟑</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𝟒</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𝟓</m:t>
                        </m:r>
                      </m:sub>
                    </m:sSub>
                  </m:oMath>
                </a14:m>
                <a:r>
                  <a:rPr lang="zh-CN" altLang="en-US" sz="1900" dirty="0"/>
                  <a:t>正好是三阶单位阵，然后用非基变量来表示基变量和目标函数</a:t>
                </a:r>
                <a:r>
                  <a:rPr lang="en-US" altLang="zh-CN" sz="1900" dirty="0"/>
                  <a:t>:</a:t>
                </a:r>
                <a14:m>
                  <m:oMath xmlns:m="http://schemas.openxmlformats.org/officeDocument/2006/math">
                    <m:d>
                      <m:dPr>
                        <m:begChr m:val="{"/>
                        <m:endChr m:val=""/>
                        <m:ctrlPr>
                          <a:rPr lang="en-US" altLang="zh-CN" sz="1900" i="1">
                            <a:latin typeface="Cambria Math" panose="02040503050406030204" pitchFamily="18" charset="0"/>
                          </a:rPr>
                        </m:ctrlPr>
                      </m:dPr>
                      <m:e>
                        <m:eqArr>
                          <m:eqArrPr>
                            <m:ctrlPr>
                              <a:rPr lang="en-US" altLang="zh-CN" sz="1900" i="1">
                                <a:latin typeface="Cambria Math" panose="02040503050406030204" pitchFamily="18" charset="0"/>
                              </a:rPr>
                            </m:ctrlPr>
                          </m:eqArr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𝟑</m:t>
                                </m:r>
                              </m:sub>
                            </m:sSub>
                            <m:r>
                              <a:rPr lang="en-US" altLang="zh-CN" sz="1900" b="1" i="1">
                                <a:latin typeface="Cambria Math"/>
                              </a:rPr>
                              <m:t>=</m:t>
                            </m:r>
                            <m:r>
                              <a:rPr lang="en-US" altLang="zh-CN" sz="1900" b="1" i="1">
                                <a:latin typeface="Cambria Math"/>
                              </a:rPr>
                              <m:t>𝟔𝟓</m:t>
                            </m:r>
                            <m:r>
                              <a:rPr lang="en-US" altLang="zh-CN" sz="1900" b="1" i="1">
                                <a:latin typeface="Cambria Math"/>
                              </a:rPr>
                              <m:t>−</m:t>
                            </m:r>
                            <m:r>
                              <a:rPr lang="en-US" altLang="zh-CN" sz="1900" b="1" i="1">
                                <a:latin typeface="Cambria Math"/>
                              </a:rPr>
                              <m:t>𝟑</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r>
                              <a:rPr lang="en-US" altLang="zh-CN" sz="1900" b="1" i="1">
                                <a:latin typeface="Cambria Math"/>
                              </a:rPr>
                              <m:t>𝟐</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𝟒</m:t>
                                </m:r>
                              </m:sub>
                            </m:sSub>
                            <m:r>
                              <a:rPr lang="en-US" altLang="zh-CN" sz="1900" b="1" i="1">
                                <a:latin typeface="Cambria Math"/>
                              </a:rPr>
                              <m:t>=</m:t>
                            </m:r>
                            <m:r>
                              <a:rPr lang="en-US" altLang="zh-CN" sz="1900" b="1" i="1">
                                <a:latin typeface="Cambria Math"/>
                              </a:rPr>
                              <m:t>𝟒𝟎</m:t>
                            </m:r>
                            <m:r>
                              <a:rPr lang="en-US" altLang="zh-CN" sz="1900" b="1" i="1">
                                <a:latin typeface="Cambria Math"/>
                              </a:rPr>
                              <m:t>−</m:t>
                            </m:r>
                            <m:r>
                              <a:rPr lang="en-US" altLang="zh-CN" sz="1900" b="1" i="1">
                                <a:latin typeface="Cambria Math"/>
                              </a:rPr>
                              <m:t>𝟐</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𝟓</m:t>
                                </m:r>
                              </m:sub>
                            </m:sSub>
                            <m:r>
                              <a:rPr lang="en-US" altLang="zh-CN" sz="1900" b="1" i="1">
                                <a:latin typeface="Cambria Math"/>
                              </a:rPr>
                              <m:t>=</m:t>
                            </m:r>
                            <m:r>
                              <a:rPr lang="en-US" altLang="zh-CN" sz="1900" b="1" i="1">
                                <a:latin typeface="Cambria Math"/>
                              </a:rPr>
                              <m:t>𝟕𝟓</m:t>
                            </m:r>
                            <m:r>
                              <a:rPr lang="en-US" altLang="zh-CN" sz="1900" b="1" i="1">
                                <a:latin typeface="Cambria Math"/>
                              </a:rPr>
                              <m:t>−</m:t>
                            </m:r>
                            <m:r>
                              <a:rPr lang="en-US" altLang="zh-CN" sz="1900" b="1" i="1">
                                <a:latin typeface="Cambria Math"/>
                              </a:rPr>
                              <m:t>𝟑</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eqArr>
                      </m:e>
                    </m:d>
                  </m:oMath>
                </a14:m>
                <a:r>
                  <a:rPr lang="en-US" altLang="zh-CN" sz="1900" dirty="0"/>
                  <a:t>,</a:t>
                </a:r>
                <a14:m>
                  <m:oMath xmlns:m="http://schemas.openxmlformats.org/officeDocument/2006/math">
                    <m:r>
                      <a:rPr lang="en-US" altLang="zh-CN" sz="1900" b="1" i="1" dirty="0">
                        <a:latin typeface="Cambria Math"/>
                      </a:rPr>
                      <m:t>𝒛</m:t>
                    </m:r>
                    <m:r>
                      <a:rPr lang="en-US" altLang="zh-CN" sz="1900" b="1" i="1" dirty="0">
                        <a:latin typeface="Cambria Math"/>
                      </a:rPr>
                      <m:t>=</m:t>
                    </m:r>
                    <m:r>
                      <a:rPr lang="en-US" altLang="zh-CN" sz="1900" b="1" i="1" dirty="0">
                        <a:latin typeface="Cambria Math"/>
                      </a:rPr>
                      <m:t>𝟏𝟓𝟎𝟎</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𝟏</m:t>
                        </m:r>
                      </m:sub>
                    </m:sSub>
                    <m:r>
                      <a:rPr lang="en-US" altLang="zh-CN" sz="1900" b="1" i="1" dirty="0">
                        <a:latin typeface="Cambria Math"/>
                      </a:rPr>
                      <m:t>+</m:t>
                    </m:r>
                    <m:r>
                      <a:rPr lang="en-US" altLang="zh-CN" sz="1900" b="1" i="1" dirty="0">
                        <a:latin typeface="Cambria Math"/>
                      </a:rPr>
                      <m:t>𝟐𝟓𝟎𝟎</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𝟐</m:t>
                        </m:r>
                      </m:sub>
                    </m:sSub>
                  </m:oMath>
                </a14:m>
                <a:endParaRPr lang="en-US" altLang="zh-CN" sz="1900" dirty="0"/>
              </a:p>
              <a:p>
                <a:pPr marL="0" indent="0">
                  <a:buNone/>
                </a:pPr>
                <a:r>
                  <a:rPr lang="zh-CN" altLang="en-US" sz="1900" dirty="0"/>
                  <a:t>然后令非基变量为</a:t>
                </a:r>
                <a:r>
                  <a:rPr lang="en-US" altLang="zh-CN" sz="1900" dirty="0"/>
                  <a:t>0</a:t>
                </a:r>
                <a:r>
                  <a:rPr lang="zh-CN" altLang="en-US" sz="1900" dirty="0"/>
                  <a:t>，可知</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𝑩</m:t>
                        </m:r>
                      </m:sub>
                    </m:sSub>
                    <m:r>
                      <a:rPr lang="en-US" altLang="zh-CN" sz="1900" b="1" i="1">
                        <a:latin typeface="Cambria Math"/>
                      </a:rPr>
                      <m:t>=</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𝟑</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𝟒</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𝟓</m:t>
                            </m:r>
                          </m:sub>
                        </m:sSub>
                      </m:e>
                    </m:d>
                    <m:r>
                      <a:rPr lang="en-US" altLang="zh-CN" sz="1900" b="1" i="1">
                        <a:latin typeface="Cambria Math"/>
                      </a:rPr>
                      <m:t>=</m:t>
                    </m:r>
                    <m:d>
                      <m:dPr>
                        <m:ctrlPr>
                          <a:rPr lang="en-US" altLang="zh-CN" sz="1900" b="1" i="1">
                            <a:latin typeface="Cambria Math" panose="02040503050406030204" pitchFamily="18" charset="0"/>
                          </a:rPr>
                        </m:ctrlPr>
                      </m:dPr>
                      <m:e>
                        <m:r>
                          <a:rPr lang="en-US" altLang="zh-CN" sz="1900" b="1" i="1">
                            <a:latin typeface="Cambria Math"/>
                          </a:rPr>
                          <m:t>𝟔𝟓</m:t>
                        </m:r>
                        <m:r>
                          <a:rPr lang="en-US" altLang="zh-CN" sz="1900" b="1" i="1">
                            <a:latin typeface="Cambria Math"/>
                          </a:rPr>
                          <m:t>,</m:t>
                        </m:r>
                        <m:r>
                          <a:rPr lang="en-US" altLang="zh-CN" sz="1900" b="1" i="1">
                            <a:latin typeface="Cambria Math"/>
                          </a:rPr>
                          <m:t>𝟒𝟎</m:t>
                        </m:r>
                        <m:r>
                          <a:rPr lang="en-US" altLang="zh-CN" sz="1900" b="1" i="1">
                            <a:latin typeface="Cambria Math"/>
                          </a:rPr>
                          <m:t>,</m:t>
                        </m:r>
                        <m:r>
                          <a:rPr lang="en-US" altLang="zh-CN" sz="1900" b="1" i="1">
                            <a:latin typeface="Cambria Math"/>
                          </a:rPr>
                          <m:t>𝟕𝟓</m:t>
                        </m:r>
                      </m:e>
                    </m:d>
                    <m:r>
                      <a:rPr lang="en-US" altLang="zh-CN" sz="1900" b="1" i="1">
                        <a:latin typeface="Cambria Math"/>
                      </a:rPr>
                      <m:t>,</m:t>
                    </m:r>
                    <m:r>
                      <a:rPr lang="en-US" altLang="zh-CN" sz="1900" b="1" i="1">
                        <a:latin typeface="Cambria Math"/>
                      </a:rPr>
                      <m:t>𝒛</m:t>
                    </m:r>
                    <m:r>
                      <a:rPr lang="en-US" altLang="zh-CN" sz="1900" b="1" i="1">
                        <a:latin typeface="Cambria Math"/>
                      </a:rPr>
                      <m:t>=</m:t>
                    </m:r>
                    <m:r>
                      <a:rPr lang="en-US" altLang="zh-CN" sz="1900" b="1" i="1">
                        <a:latin typeface="Cambria Math"/>
                      </a:rPr>
                      <m:t>𝟎</m:t>
                    </m:r>
                  </m:oMath>
                </a14:m>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919732"/>
              </a:xfrm>
              <a:blipFill>
                <a:blip r:embed="rId2"/>
                <a:stretch>
                  <a:fillRect l="-522" b="-160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6.1</a:t>
            </a:r>
            <a:r>
              <a:rPr lang="zh-CN" altLang="en-US" sz="3200" dirty="0">
                <a:latin typeface="隶书" panose="02010509060101010101" pitchFamily="1" charset="-122"/>
              </a:rPr>
              <a:t>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zh-CN" altLang="en-US" sz="3040" dirty="0">
                <a:latin typeface="隶书" panose="02010509060101010101" pitchFamily="1" charset="-122"/>
              </a:rPr>
              <a:t>续</a:t>
            </a:r>
            <a:r>
              <a:rPr lang="en-US" altLang="zh-CN" sz="3040" dirty="0">
                <a:latin typeface="隶书" panose="02010509060101010101" pitchFamily="1" charset="-122"/>
              </a:rPr>
              <a:t>2</a:t>
            </a:r>
            <a:r>
              <a:rPr lang="zh-CN" altLang="en-US" sz="3040" dirty="0">
                <a:latin typeface="隶书" panose="02010509060101010101" pitchFamily="1" charset="-122"/>
              </a:rPr>
              <a:t>）</a:t>
            </a:r>
            <a:endParaRPr lang="zh-CN" altLang="en-US" sz="304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𝑵</m:t>
                        </m:r>
                      </m:sub>
                    </m:sSub>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e>
                        </m:d>
                      </m:e>
                      <m:sup>
                        <m:r>
                          <a:rPr lang="en-US" altLang="zh-CN" sz="1900" b="1" i="1">
                            <a:latin typeface="Cambria Math"/>
                          </a:rPr>
                          <m:t>𝑻</m:t>
                        </m:r>
                      </m:sup>
                    </m:sSup>
                    <m:r>
                      <a:rPr lang="en-US" altLang="zh-CN" sz="1900" b="1" i="1">
                        <a:latin typeface="Cambria Math"/>
                      </a:rPr>
                      <m:t>=</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a:rPr>
                              <m:t>𝟎</m:t>
                            </m:r>
                            <m:r>
                              <a:rPr lang="en-US" altLang="zh-CN" sz="1900" b="1" i="1">
                                <a:latin typeface="Cambria Math"/>
                              </a:rPr>
                              <m:t>,</m:t>
                            </m:r>
                            <m:r>
                              <a:rPr lang="en-US" altLang="zh-CN" sz="1900" b="1" i="1">
                                <a:latin typeface="Cambria Math"/>
                              </a:rPr>
                              <m:t>𝟎</m:t>
                            </m:r>
                          </m:e>
                        </m:d>
                      </m:e>
                      <m:sup>
                        <m:r>
                          <a:rPr lang="en-US" altLang="zh-CN" sz="1900" b="1" i="1">
                            <a:latin typeface="Cambria Math"/>
                          </a:rPr>
                          <m:t>𝑻</m:t>
                        </m:r>
                      </m:sup>
                    </m:sSup>
                  </m:oMath>
                </a14:m>
                <a:r>
                  <a:rPr lang="en-US" altLang="zh-CN" sz="1900" dirty="0"/>
                  <a:t>,</a:t>
                </a:r>
                <a:r>
                  <a:rPr lang="zh-CN" altLang="en-US" sz="1900" dirty="0"/>
                  <a:t>这时函数值</a:t>
                </a:r>
                <a14:m>
                  <m:oMath xmlns:m="http://schemas.openxmlformats.org/officeDocument/2006/math">
                    <m:r>
                      <a:rPr lang="en-US" altLang="zh-CN" sz="1900" i="1" dirty="0">
                        <a:latin typeface="Cambria Math"/>
                      </a:rPr>
                      <m:t>𝒛</m:t>
                    </m:r>
                    <m:r>
                      <a:rPr lang="en-US" altLang="zh-CN" sz="1900" i="1" dirty="0">
                        <a:latin typeface="Cambria Math"/>
                      </a:rPr>
                      <m:t>=</m:t>
                    </m:r>
                    <m:r>
                      <a:rPr lang="en-US" altLang="zh-CN" sz="1900" i="1" dirty="0">
                        <a:latin typeface="Cambria Math"/>
                      </a:rPr>
                      <m:t>𝟏𝟓𝟎𝟎</m:t>
                    </m:r>
                    <m:sSub>
                      <m:sSubPr>
                        <m:ctrlPr>
                          <a:rPr lang="en-US" altLang="zh-CN" sz="1900" i="1" dirty="0">
                            <a:latin typeface="Cambria Math" panose="02040503050406030204" pitchFamily="18" charset="0"/>
                          </a:rPr>
                        </m:ctrlPr>
                      </m:sSubPr>
                      <m:e>
                        <m:r>
                          <a:rPr lang="en-US" altLang="zh-CN" sz="1900" i="1" dirty="0">
                            <a:latin typeface="Cambria Math"/>
                          </a:rPr>
                          <m:t>𝒙</m:t>
                        </m:r>
                      </m:e>
                      <m:sub>
                        <m:r>
                          <a:rPr lang="en-US" altLang="zh-CN" sz="1900" i="1" dirty="0">
                            <a:latin typeface="Cambria Math"/>
                          </a:rPr>
                          <m:t>𝟏</m:t>
                        </m:r>
                      </m:sub>
                    </m:sSub>
                    <m:r>
                      <a:rPr lang="en-US" altLang="zh-CN" sz="1900" i="1" dirty="0">
                        <a:latin typeface="Cambria Math"/>
                      </a:rPr>
                      <m:t>+</m:t>
                    </m:r>
                    <m:r>
                      <a:rPr lang="en-US" altLang="zh-CN" sz="1900" i="1" dirty="0">
                        <a:latin typeface="Cambria Math"/>
                      </a:rPr>
                      <m:t>𝟐𝟓𝟎𝟎</m:t>
                    </m:r>
                    <m:sSub>
                      <m:sSubPr>
                        <m:ctrlPr>
                          <a:rPr lang="en-US" altLang="zh-CN" sz="1900" i="1" dirty="0">
                            <a:latin typeface="Cambria Math" panose="02040503050406030204" pitchFamily="18" charset="0"/>
                          </a:rPr>
                        </m:ctrlPr>
                      </m:sSubPr>
                      <m:e>
                        <m:r>
                          <a:rPr lang="en-US" altLang="zh-CN" sz="1900" i="1" dirty="0">
                            <a:latin typeface="Cambria Math"/>
                          </a:rPr>
                          <m:t>𝒙</m:t>
                        </m:r>
                      </m:e>
                      <m:sub>
                        <m:r>
                          <a:rPr lang="en-US" altLang="zh-CN" sz="1900" i="1" dirty="0">
                            <a:latin typeface="Cambria Math"/>
                          </a:rPr>
                          <m:t>𝟐</m:t>
                        </m:r>
                      </m:sub>
                    </m:sSub>
                    <m:r>
                      <a:rPr lang="en-US" altLang="zh-CN" sz="1900" b="1" i="1" dirty="0">
                        <a:latin typeface="Cambria Math"/>
                      </a:rPr>
                      <m:t>=</m:t>
                    </m:r>
                    <m:r>
                      <a:rPr lang="en-US" altLang="zh-CN" sz="1900" b="1" i="1" dirty="0">
                        <a:latin typeface="Cambria Math"/>
                      </a:rPr>
                      <m:t>𝟎</m:t>
                    </m:r>
                  </m:oMath>
                </a14:m>
                <a:r>
                  <a:rPr lang="en-US" altLang="zh-CN" sz="1900" dirty="0"/>
                  <a:t>,</a:t>
                </a:r>
                <a:r>
                  <a:rPr lang="zh-CN" altLang="en-US" sz="1900" dirty="0"/>
                  <a:t>显然不是最优的，增加</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oMath>
                </a14:m>
                <a:r>
                  <a:rPr lang="zh-CN" altLang="en-US" sz="1900" dirty="0"/>
                  <a:t>或</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𝟐</m:t>
                        </m:r>
                      </m:sub>
                    </m:sSub>
                  </m:oMath>
                </a14:m>
                <a:r>
                  <a:rPr lang="zh-CN" altLang="en-US" sz="1900" dirty="0"/>
                  <a:t>的值都可令目标函数值增加，但</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oMath>
                </a14:m>
                <a:r>
                  <a:rPr lang="zh-CN" altLang="en-US" sz="1900" dirty="0"/>
                  <a:t>增加更快</a:t>
                </a:r>
                <a14:m>
                  <m:oMath xmlns:m="http://schemas.openxmlformats.org/officeDocument/2006/math">
                    <m:d>
                      <m:dPr>
                        <m:begChr m:val="{"/>
                        <m:endChr m:val=""/>
                        <m:ctrlPr>
                          <a:rPr lang="en-US" altLang="zh-CN" sz="1900" i="1">
                            <a:latin typeface="Cambria Math" panose="02040503050406030204" pitchFamily="18" charset="0"/>
                          </a:rPr>
                        </m:ctrlPr>
                      </m:dPr>
                      <m:e>
                        <m:eqArr>
                          <m:eqArrPr>
                            <m:ctrlPr>
                              <a:rPr lang="en-US" altLang="zh-CN" sz="1900" i="1">
                                <a:latin typeface="Cambria Math" panose="02040503050406030204" pitchFamily="18" charset="0"/>
                              </a:rPr>
                            </m:ctrlPr>
                          </m:eqArr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𝟑</m:t>
                                </m:r>
                              </m:sub>
                            </m:sSub>
                            <m:r>
                              <a:rPr lang="en-US" altLang="zh-CN" sz="1900" i="1">
                                <a:latin typeface="Cambria Math"/>
                              </a:rPr>
                              <m:t>=</m:t>
                            </m:r>
                            <m:r>
                              <a:rPr lang="en-US" altLang="zh-CN" sz="1900" i="1">
                                <a:latin typeface="Cambria Math"/>
                              </a:rPr>
                              <m:t>𝟔𝟓</m:t>
                            </m:r>
                            <m:r>
                              <a:rPr lang="en-US" altLang="zh-CN" sz="1900" i="1">
                                <a:latin typeface="Cambria Math"/>
                              </a:rPr>
                              <m:t>−</m:t>
                            </m:r>
                            <m:r>
                              <a:rPr lang="en-US" altLang="zh-CN" sz="1900" i="1">
                                <a:latin typeface="Cambria Math"/>
                              </a:rPr>
                              <m:t>𝟑</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r>
                              <a:rPr lang="en-US" altLang="zh-CN" sz="1900" i="1">
                                <a:latin typeface="Cambria Math"/>
                              </a:rPr>
                              <m:t>𝟐</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e>
                          <m:e>
                            <m:sSub>
                              <m:sSubPr>
                                <m:ctrlPr>
                                  <a:rPr lang="en-US" altLang="zh-CN" sz="1900" i="1">
                                    <a:latin typeface="Cambria Math" panose="02040503050406030204" pitchFamily="18" charset="0"/>
                                  </a:rPr>
                                </m:ctrlPr>
                              </m:sSubPr>
                              <m:e>
                                <m:r>
                                  <a:rPr lang="en-US" altLang="zh-CN" sz="1900" b="1" i="1">
                                    <a:latin typeface="Cambria Math"/>
                                  </a:rPr>
                                  <m:t> </m:t>
                                </m:r>
                                <m:r>
                                  <a:rPr lang="en-US" altLang="zh-CN" sz="1900" i="1">
                                    <a:latin typeface="Cambria Math"/>
                                  </a:rPr>
                                  <m:t>𝒙</m:t>
                                </m:r>
                              </m:e>
                              <m:sub>
                                <m:r>
                                  <a:rPr lang="en-US" altLang="zh-CN" sz="1900" i="1">
                                    <a:latin typeface="Cambria Math"/>
                                  </a:rPr>
                                  <m:t>𝟒</m:t>
                                </m:r>
                              </m:sub>
                            </m:sSub>
                            <m:r>
                              <a:rPr lang="en-US" altLang="zh-CN" sz="1900" i="1">
                                <a:latin typeface="Cambria Math"/>
                              </a:rPr>
                              <m:t>=</m:t>
                            </m:r>
                            <m:r>
                              <a:rPr lang="en-US" altLang="zh-CN" sz="1900" i="1">
                                <a:latin typeface="Cambria Math"/>
                              </a:rPr>
                              <m:t>𝟒𝟎</m:t>
                            </m:r>
                            <m:r>
                              <a:rPr lang="en-US" altLang="zh-CN" sz="1900" i="1">
                                <a:latin typeface="Cambria Math"/>
                              </a:rPr>
                              <m:t>−</m:t>
                            </m:r>
                            <m:r>
                              <a:rPr lang="en-US" altLang="zh-CN" sz="1900" i="1">
                                <a:latin typeface="Cambria Math"/>
                              </a:rPr>
                              <m:t>𝟐</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e>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𝟓</m:t>
                                </m:r>
                              </m:sub>
                            </m:sSub>
                            <m:r>
                              <a:rPr lang="en-US" altLang="zh-CN" sz="1900" i="1">
                                <a:latin typeface="Cambria Math"/>
                              </a:rPr>
                              <m:t>=</m:t>
                            </m:r>
                            <m:r>
                              <a:rPr lang="en-US" altLang="zh-CN" sz="1900" i="1">
                                <a:latin typeface="Cambria Math"/>
                              </a:rPr>
                              <m:t>𝟕𝟓</m:t>
                            </m:r>
                            <m:r>
                              <a:rPr lang="en-US" altLang="zh-CN" sz="1900" i="1">
                                <a:latin typeface="Cambria Math"/>
                              </a:rPr>
                              <m:t>−</m:t>
                            </m:r>
                            <m:r>
                              <a:rPr lang="en-US" altLang="zh-CN" sz="1900" i="1">
                                <a:latin typeface="Cambria Math"/>
                              </a:rPr>
                              <m:t>𝟑</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e>
                        </m:eqArr>
                      </m:e>
                    </m:d>
                  </m:oMath>
                </a14:m>
                <a:r>
                  <a:rPr lang="zh-CN" altLang="en-US" sz="1900" dirty="0"/>
                  <a:t>，此时为确保</a:t>
                </a:r>
                <a14:m>
                  <m:oMath xmlns:m="http://schemas.openxmlformats.org/officeDocument/2006/math">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𝟑</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𝟒</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𝟓</m:t>
                            </m:r>
                          </m:sub>
                        </m:sSub>
                      </m:e>
                    </m:d>
                    <m:r>
                      <a:rPr lang="en-US" altLang="zh-CN" sz="1900" b="1" i="1">
                        <a:latin typeface="Cambria Math"/>
                      </a:rPr>
                      <m:t>≥</m:t>
                    </m:r>
                    <m:r>
                      <a:rPr lang="en-US" altLang="zh-CN" sz="1900" b="1" i="1">
                        <a:latin typeface="Cambria Math"/>
                      </a:rPr>
                      <m:t>𝟎</m:t>
                    </m:r>
                  </m:oMath>
                </a14:m>
                <a:r>
                  <a:rPr lang="en-US" altLang="zh-CN" sz="1900" dirty="0"/>
                  <a:t>,</a:t>
                </a:r>
                <a:r>
                  <a:rPr lang="zh-CN" altLang="en-US" sz="1900" dirty="0"/>
                  <a:t>而</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oMath>
                </a14:m>
                <a:r>
                  <a:rPr lang="zh-CN" altLang="en-US" sz="1900" dirty="0"/>
                  <a:t>为</a:t>
                </a:r>
                <a:r>
                  <a:rPr lang="en-US" altLang="zh-CN" sz="1900" dirty="0"/>
                  <a:t>0</a:t>
                </a:r>
                <a:r>
                  <a:rPr lang="zh-CN" altLang="en-US" sz="1900" dirty="0"/>
                  <a:t>，则需要将</a:t>
                </a:r>
                <a14:m>
                  <m:oMath xmlns:m="http://schemas.openxmlformats.org/officeDocument/2006/math">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𝟑</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𝟒</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𝟓</m:t>
                            </m:r>
                          </m:sub>
                        </m:sSub>
                      </m:e>
                    </m:d>
                  </m:oMath>
                </a14:m>
                <a:r>
                  <a:rPr lang="zh-CN" altLang="en-US" sz="1900" dirty="0"/>
                  <a:t>中某个变量移出基变量</a:t>
                </a:r>
                <a:r>
                  <a:rPr lang="en-US" altLang="zh-CN" sz="1900" dirty="0"/>
                  <a:t>(</a:t>
                </a:r>
                <a:r>
                  <a:rPr lang="zh-CN" altLang="en-US" sz="1900" dirty="0"/>
                  <a:t>称为</a:t>
                </a:r>
                <a:r>
                  <a:rPr lang="en-US" altLang="zh-CN" sz="1900" dirty="0"/>
                  <a:t>Leaving variable)</a:t>
                </a:r>
                <a:r>
                  <a:rPr lang="zh-CN" altLang="en-US" sz="1900" dirty="0"/>
                  <a:t>，而</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oMath>
                </a14:m>
                <a:r>
                  <a:rPr lang="zh-CN" altLang="en-US" sz="1900" dirty="0"/>
                  <a:t>进入基变量中</a:t>
                </a:r>
                <a:r>
                  <a:rPr lang="en-US" altLang="zh-CN" sz="1900" dirty="0"/>
                  <a:t>(</a:t>
                </a:r>
                <a:r>
                  <a:rPr lang="zh-CN" altLang="en-US" sz="1900" dirty="0"/>
                  <a:t>称为</a:t>
                </a:r>
                <a:r>
                  <a:rPr lang="en-US" altLang="zh-CN" sz="1900" dirty="0"/>
                  <a:t>Entering variable)</a:t>
                </a:r>
                <a:r>
                  <a:rPr lang="zh-CN" altLang="en-US" sz="1900" dirty="0"/>
                  <a:t>，如何选取离基变量呢？</a:t>
                </a:r>
                <a14:m>
                  <m:oMath xmlns:m="http://schemas.openxmlformats.org/officeDocument/2006/math">
                    <m:r>
                      <a:rPr lang="en-US" altLang="zh-CN" sz="1900" b="1" i="1">
                        <a:latin typeface="Cambria Math"/>
                      </a:rPr>
                      <m:t>𝒎𝒊𝒏</m:t>
                    </m:r>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𝟔𝟓</m:t>
                        </m:r>
                      </m:num>
                      <m:den>
                        <m:r>
                          <a:rPr lang="en-US" altLang="zh-CN" sz="1900" b="1" i="1">
                            <a:latin typeface="Cambria Math"/>
                          </a:rPr>
                          <m:t>𝟐</m:t>
                        </m:r>
                      </m:den>
                    </m:f>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𝟒𝟎</m:t>
                        </m:r>
                      </m:num>
                      <m:den>
                        <m:r>
                          <a:rPr lang="en-US" altLang="zh-CN" sz="1900" b="1" i="1">
                            <a:latin typeface="Cambria Math"/>
                          </a:rPr>
                          <m:t>𝟏</m:t>
                        </m:r>
                      </m:den>
                    </m:f>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𝟕𝟓</m:t>
                        </m:r>
                      </m:num>
                      <m:den>
                        <m:r>
                          <a:rPr lang="en-US" altLang="zh-CN" sz="1900" b="1" i="1">
                            <a:latin typeface="Cambria Math"/>
                          </a:rPr>
                          <m:t>𝟑</m:t>
                        </m:r>
                      </m:den>
                    </m:f>
                    <m:r>
                      <a:rPr lang="en-US" altLang="zh-CN" sz="1900" b="1" i="1">
                        <a:latin typeface="Cambria Math"/>
                      </a:rPr>
                      <m:t>}</m:t>
                    </m:r>
                  </m:oMath>
                </a14:m>
                <a:r>
                  <a:rPr lang="zh-CN" altLang="en-US" sz="1900" dirty="0"/>
                  <a:t>对应的变量，这时增加</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oMath>
                </a14:m>
                <a:r>
                  <a:rPr lang="zh-CN" altLang="en-US" sz="1900" dirty="0"/>
                  <a:t>会导致该变量</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𝟓</m:t>
                        </m:r>
                      </m:sub>
                    </m:sSub>
                  </m:oMath>
                </a14:m>
                <a:r>
                  <a:rPr lang="zh-CN" altLang="en-US" sz="1900" dirty="0"/>
                  <a:t>最先达到约束边界。这时新的基变量为</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𝑩</m:t>
                        </m:r>
                      </m:sub>
                    </m:sSub>
                    <m:r>
                      <a:rPr lang="en-US" altLang="zh-CN" sz="1900" b="1">
                        <a:latin typeface="Cambria Math"/>
                      </a:rPr>
                      <m:t>=</m:t>
                    </m:r>
                    <m:d>
                      <m:dPr>
                        <m:begChr m:val="{"/>
                        <m:endChr m:val="}"/>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𝟐</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𝟑</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𝟒</m:t>
                            </m:r>
                          </m:sub>
                        </m:sSub>
                      </m:e>
                    </m:d>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𝑵</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𝟓</m:t>
                        </m:r>
                      </m:sub>
                    </m:sSub>
                    <m:r>
                      <a:rPr lang="en-US" altLang="zh-CN" sz="1900" b="1" i="1">
                        <a:latin typeface="Cambria Math"/>
                      </a:rPr>
                      <m:t>}</m:t>
                    </m:r>
                  </m:oMath>
                </a14:m>
                <a:r>
                  <a:rPr lang="en-US" altLang="zh-CN" sz="1900" dirty="0"/>
                  <a:t>,</a:t>
                </a:r>
                <a:r>
                  <a:rPr lang="zh-CN" altLang="en-US" sz="1900" dirty="0"/>
                  <a:t>可行基为</a:t>
                </a:r>
                <a14:m>
                  <m:oMath xmlns:m="http://schemas.openxmlformats.org/officeDocument/2006/math">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𝟐</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𝟑</m:t>
                        </m:r>
                      </m:sub>
                    </m:sSub>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𝒑</m:t>
                        </m:r>
                      </m:e>
                      <m:sub>
                        <m:r>
                          <a:rPr lang="en-US" altLang="zh-CN" sz="1900" b="1" i="1">
                            <a:latin typeface="Cambria Math"/>
                          </a:rPr>
                          <m:t>𝟒</m:t>
                        </m:r>
                      </m:sub>
                    </m:sSub>
                    <m:r>
                      <a:rPr lang="en-US" altLang="zh-CN" sz="1900" b="1" i="1">
                        <a:latin typeface="Cambria Math"/>
                      </a:rPr>
                      <m:t>}</m:t>
                    </m:r>
                  </m:oMath>
                </a14:m>
                <a:r>
                  <a:rPr lang="en-US" altLang="zh-CN" sz="1900" dirty="0"/>
                  <a:t>,</a:t>
                </a:r>
                <a:r>
                  <a:rPr lang="zh-CN" altLang="en-US" sz="1900" dirty="0"/>
                  <a:t>再次用非基变量表示基变量和目标函数</a:t>
                </a:r>
                <a:r>
                  <a:rPr lang="en-US" altLang="zh-CN" sz="1900" dirty="0"/>
                  <a:t>:</a:t>
                </a:r>
              </a:p>
              <a:p>
                <a14:m>
                  <m:oMath xmlns:m="http://schemas.openxmlformats.org/officeDocument/2006/math">
                    <m:d>
                      <m:dPr>
                        <m:begChr m:val="{"/>
                        <m:endChr m:val=""/>
                        <m:ctrlPr>
                          <a:rPr lang="en-US" altLang="zh-CN" sz="1520" i="1">
                            <a:solidFill>
                              <a:srgbClr val="FF0000"/>
                            </a:solidFill>
                            <a:latin typeface="Cambria Math" panose="02040503050406030204" pitchFamily="18" charset="0"/>
                          </a:rPr>
                        </m:ctrlPr>
                      </m:dPr>
                      <m:e>
                        <m:eqArr>
                          <m:eqArrPr>
                            <m:ctrlPr>
                              <a:rPr lang="en-US" altLang="zh-CN" sz="1520" i="1">
                                <a:solidFill>
                                  <a:srgbClr val="FF0000"/>
                                </a:solidFill>
                                <a:latin typeface="Cambria Math" panose="02040503050406030204" pitchFamily="18" charset="0"/>
                              </a:rPr>
                            </m:ctrlPr>
                          </m:eqArrPr>
                          <m:e>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𝟐</m:t>
                                </m:r>
                              </m:sub>
                            </m:sSub>
                            <m:r>
                              <a:rPr lang="en-US" altLang="zh-CN" sz="1520" b="1" i="1">
                                <a:solidFill>
                                  <a:srgbClr val="FF0000"/>
                                </a:solidFill>
                                <a:latin typeface="Cambria Math"/>
                              </a:rPr>
                              <m:t>=</m:t>
                            </m:r>
                          </m:e>
                          <m:e/>
                          <m:e/>
                        </m:eqArr>
                        <m:eqArr>
                          <m:eqArrPr>
                            <m:ctrlPr>
                              <a:rPr lang="en-US" altLang="zh-CN" sz="1520" i="1">
                                <a:solidFill>
                                  <a:srgbClr val="FF0000"/>
                                </a:solidFill>
                                <a:latin typeface="Cambria Math" panose="02040503050406030204" pitchFamily="18" charset="0"/>
                              </a:rPr>
                            </m:ctrlPr>
                          </m:eqArrPr>
                          <m:e/>
                          <m:e>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𝟑</m:t>
                                </m:r>
                              </m:sub>
                            </m:sSub>
                            <m:r>
                              <a:rPr lang="en-US" altLang="zh-CN" sz="1520" b="1" i="1">
                                <a:solidFill>
                                  <a:srgbClr val="FF0000"/>
                                </a:solidFill>
                                <a:latin typeface="Cambria Math"/>
                              </a:rPr>
                              <m:t>=</m:t>
                            </m:r>
                          </m:e>
                          <m:e/>
                        </m:eqArr>
                        <m:eqArr>
                          <m:eqArrPr>
                            <m:ctrlPr>
                              <a:rPr lang="en-US" altLang="zh-CN" sz="1520" i="1">
                                <a:solidFill>
                                  <a:srgbClr val="FF0000"/>
                                </a:solidFill>
                                <a:latin typeface="Cambria Math" panose="02040503050406030204" pitchFamily="18" charset="0"/>
                              </a:rPr>
                            </m:ctrlPr>
                          </m:eqArrPr>
                          <m:e/>
                          <m:e/>
                          <m:e>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𝟒</m:t>
                                </m:r>
                              </m:sub>
                            </m:sSub>
                            <m:r>
                              <a:rPr lang="en-US" altLang="zh-CN" sz="1520" b="1" i="1">
                                <a:solidFill>
                                  <a:srgbClr val="FF0000"/>
                                </a:solidFill>
                                <a:latin typeface="Cambria Math"/>
                              </a:rPr>
                              <m:t>= </m:t>
                            </m:r>
                          </m:e>
                        </m:eqArr>
                        <m:eqArr>
                          <m:eqArrPr>
                            <m:ctrlPr>
                              <a:rPr lang="en-US" altLang="zh-CN" sz="1520" i="1">
                                <a:solidFill>
                                  <a:srgbClr val="FF0000"/>
                                </a:solidFill>
                                <a:latin typeface="Cambria Math" panose="02040503050406030204" pitchFamily="18" charset="0"/>
                              </a:rPr>
                            </m:ctrlPr>
                          </m:eqArrPr>
                          <m:e>
                            <m:r>
                              <a:rPr lang="en-US" altLang="zh-CN" sz="1520" b="1" i="1">
                                <a:solidFill>
                                  <a:srgbClr val="FF0000"/>
                                </a:solidFill>
                                <a:latin typeface="Cambria Math"/>
                              </a:rPr>
                              <m:t>𝟐𝟓</m:t>
                            </m:r>
                          </m:e>
                          <m:e>
                            <m:r>
                              <a:rPr lang="en-US" altLang="zh-CN" sz="1520" b="1" i="1">
                                <a:solidFill>
                                  <a:srgbClr val="FF0000"/>
                                </a:solidFill>
                                <a:latin typeface="Cambria Math"/>
                              </a:rPr>
                              <m:t>𝟏𝟓</m:t>
                            </m:r>
                          </m:e>
                          <m:e>
                            <m:r>
                              <a:rPr lang="en-US" altLang="zh-CN" sz="1520" b="1" i="1">
                                <a:solidFill>
                                  <a:srgbClr val="FF0000"/>
                                </a:solidFill>
                                <a:latin typeface="Cambria Math"/>
                              </a:rPr>
                              <m:t>𝟏𝟓</m:t>
                            </m:r>
                          </m:e>
                        </m:eqArr>
                        <m:eqArr>
                          <m:eqArrPr>
                            <m:ctrlPr>
                              <a:rPr lang="en-US" altLang="zh-CN" sz="1520" i="1">
                                <a:solidFill>
                                  <a:srgbClr val="FF0000"/>
                                </a:solidFill>
                                <a:latin typeface="Cambria Math" panose="02040503050406030204" pitchFamily="18" charset="0"/>
                              </a:rPr>
                            </m:ctrlPr>
                          </m:eqArrPr>
                          <m:e/>
                          <m:e>
                            <m:r>
                              <a:rPr lang="en-US" altLang="zh-CN" sz="1520" b="1" i="1">
                                <a:solidFill>
                                  <a:srgbClr val="FF0000"/>
                                </a:solidFill>
                                <a:latin typeface="Cambria Math"/>
                              </a:rPr>
                              <m:t>−</m:t>
                            </m:r>
                            <m:r>
                              <a:rPr lang="en-US" altLang="zh-CN" sz="1520" b="1" i="1">
                                <a:solidFill>
                                  <a:srgbClr val="FF0000"/>
                                </a:solidFill>
                                <a:latin typeface="Cambria Math"/>
                              </a:rPr>
                              <m:t>𝟑</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𝟏</m:t>
                                </m:r>
                              </m:sub>
                            </m:sSub>
                          </m:e>
                          <m:e>
                            <m:r>
                              <a:rPr lang="en-US" altLang="zh-CN" sz="1520" b="1" i="1">
                                <a:solidFill>
                                  <a:srgbClr val="FF0000"/>
                                </a:solidFill>
                                <a:latin typeface="Cambria Math"/>
                              </a:rPr>
                              <m:t>−</m:t>
                            </m:r>
                            <m:r>
                              <a:rPr lang="en-US" altLang="zh-CN" sz="1520" b="1" i="1">
                                <a:solidFill>
                                  <a:srgbClr val="FF0000"/>
                                </a:solidFill>
                                <a:latin typeface="Cambria Math"/>
                              </a:rPr>
                              <m:t>𝟐</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𝟏</m:t>
                                </m:r>
                              </m:sub>
                            </m:sSub>
                          </m:e>
                        </m:eqArr>
                        <m:eqArr>
                          <m:eqArrPr>
                            <m:ctrlPr>
                              <a:rPr lang="en-US" altLang="zh-CN" sz="1520" i="1">
                                <a:solidFill>
                                  <a:srgbClr val="FF0000"/>
                                </a:solidFill>
                                <a:latin typeface="Cambria Math" panose="02040503050406030204" pitchFamily="18" charset="0"/>
                              </a:rPr>
                            </m:ctrlPr>
                          </m:eqArrPr>
                          <m:e>
                            <m:r>
                              <a:rPr lang="en-US" altLang="zh-CN" sz="1520" b="1" i="1">
                                <a:solidFill>
                                  <a:srgbClr val="FF0000"/>
                                </a:solidFill>
                                <a:latin typeface="Cambria Math"/>
                              </a:rPr>
                              <m:t>−</m:t>
                            </m:r>
                            <m:r>
                              <a:rPr lang="en-US" altLang="zh-CN" sz="1520" b="1" i="1">
                                <a:solidFill>
                                  <a:srgbClr val="FF0000"/>
                                </a:solidFill>
                                <a:latin typeface="Cambria Math"/>
                              </a:rPr>
                              <m:t>𝟏</m:t>
                            </m:r>
                            <m:r>
                              <a:rPr lang="en-US" altLang="zh-CN" sz="1520" b="1" i="1">
                                <a:solidFill>
                                  <a:srgbClr val="FF0000"/>
                                </a:solidFill>
                                <a:latin typeface="Cambria Math"/>
                              </a:rPr>
                              <m:t>/</m:t>
                            </m:r>
                            <m:r>
                              <a:rPr lang="en-US" altLang="zh-CN" sz="1520" b="1" i="1">
                                <a:solidFill>
                                  <a:srgbClr val="FF0000"/>
                                </a:solidFill>
                                <a:latin typeface="Cambria Math"/>
                              </a:rPr>
                              <m:t>𝟑</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𝟓</m:t>
                                </m:r>
                              </m:sub>
                            </m:sSub>
                          </m:e>
                          <m:e>
                            <m:r>
                              <a:rPr lang="en-US" altLang="zh-CN" sz="1520" b="1" i="1">
                                <a:solidFill>
                                  <a:srgbClr val="FF0000"/>
                                </a:solidFill>
                                <a:latin typeface="Cambria Math"/>
                              </a:rPr>
                              <m:t>+</m:t>
                            </m:r>
                            <m:r>
                              <a:rPr lang="en-US" altLang="zh-CN" sz="1520" b="1" i="1">
                                <a:solidFill>
                                  <a:srgbClr val="FF0000"/>
                                </a:solidFill>
                                <a:latin typeface="Cambria Math"/>
                              </a:rPr>
                              <m:t>𝟐</m:t>
                            </m:r>
                            <m:r>
                              <a:rPr lang="en-US" altLang="zh-CN" sz="1520" b="1" i="1">
                                <a:solidFill>
                                  <a:srgbClr val="FF0000"/>
                                </a:solidFill>
                                <a:latin typeface="Cambria Math"/>
                              </a:rPr>
                              <m:t>/</m:t>
                            </m:r>
                            <m:r>
                              <a:rPr lang="en-US" altLang="zh-CN" sz="1520" b="1" i="1">
                                <a:solidFill>
                                  <a:srgbClr val="FF0000"/>
                                </a:solidFill>
                                <a:latin typeface="Cambria Math"/>
                              </a:rPr>
                              <m:t>𝟑</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𝟓</m:t>
                                </m:r>
                              </m:sub>
                            </m:sSub>
                          </m:e>
                          <m:e>
                            <m:r>
                              <a:rPr lang="en-US" altLang="zh-CN" sz="1520" b="1" i="1">
                                <a:solidFill>
                                  <a:srgbClr val="FF0000"/>
                                </a:solidFill>
                                <a:latin typeface="Cambria Math"/>
                              </a:rPr>
                              <m:t>+</m:t>
                            </m:r>
                            <m:r>
                              <a:rPr lang="en-US" altLang="zh-CN" sz="1520" b="1" i="1">
                                <a:solidFill>
                                  <a:srgbClr val="FF0000"/>
                                </a:solidFill>
                                <a:latin typeface="Cambria Math"/>
                              </a:rPr>
                              <m:t>𝟏</m:t>
                            </m:r>
                            <m:r>
                              <a:rPr lang="en-US" altLang="zh-CN" sz="1520" b="1" i="1">
                                <a:solidFill>
                                  <a:srgbClr val="FF0000"/>
                                </a:solidFill>
                                <a:latin typeface="Cambria Math"/>
                              </a:rPr>
                              <m:t>/</m:t>
                            </m:r>
                            <m:r>
                              <a:rPr lang="en-US" altLang="zh-CN" sz="1520" b="1" i="1">
                                <a:solidFill>
                                  <a:srgbClr val="FF0000"/>
                                </a:solidFill>
                                <a:latin typeface="Cambria Math"/>
                              </a:rPr>
                              <m:t>𝟑</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𝟓</m:t>
                                </m:r>
                              </m:sub>
                            </m:sSub>
                          </m:e>
                        </m:eqArr>
                      </m:e>
                    </m:d>
                    <m:r>
                      <a:rPr lang="en-US" altLang="zh-CN" sz="1520" b="1" i="1">
                        <a:solidFill>
                          <a:srgbClr val="FF0000"/>
                        </a:solidFill>
                        <a:latin typeface="Cambria Math"/>
                      </a:rPr>
                      <m:t>,</m:t>
                    </m:r>
                    <m:r>
                      <a:rPr lang="en-US" altLang="zh-CN" sz="1520" b="1" i="1">
                        <a:solidFill>
                          <a:srgbClr val="FF0000"/>
                        </a:solidFill>
                        <a:latin typeface="Cambria Math"/>
                      </a:rPr>
                      <m:t>𝒛</m:t>
                    </m:r>
                    <m:r>
                      <a:rPr lang="en-US" altLang="zh-CN" sz="1520" b="1" i="1">
                        <a:solidFill>
                          <a:srgbClr val="FF0000"/>
                        </a:solidFill>
                        <a:latin typeface="Cambria Math"/>
                      </a:rPr>
                      <m:t>=</m:t>
                    </m:r>
                    <m:r>
                      <a:rPr lang="en-US" altLang="zh-CN" sz="1520" b="1" i="1">
                        <a:solidFill>
                          <a:srgbClr val="FF0000"/>
                        </a:solidFill>
                        <a:latin typeface="Cambria Math"/>
                      </a:rPr>
                      <m:t>𝟔𝟐𝟓𝟎𝟎</m:t>
                    </m:r>
                    <m:r>
                      <a:rPr lang="en-US" altLang="zh-CN" sz="1520" b="1" i="1">
                        <a:solidFill>
                          <a:srgbClr val="FF0000"/>
                        </a:solidFill>
                        <a:latin typeface="Cambria Math"/>
                      </a:rPr>
                      <m:t>+</m:t>
                    </m:r>
                    <m:r>
                      <a:rPr lang="en-US" altLang="zh-CN" sz="1520" b="1" i="1">
                        <a:solidFill>
                          <a:srgbClr val="FF0000"/>
                        </a:solidFill>
                        <a:latin typeface="Cambria Math"/>
                      </a:rPr>
                      <m:t>𝟏𝟓𝟎𝟎</m:t>
                    </m:r>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𝟏</m:t>
                        </m:r>
                      </m:sub>
                    </m:sSub>
                    <m:r>
                      <a:rPr lang="en-US" altLang="zh-CN" sz="1520" b="1" i="1">
                        <a:solidFill>
                          <a:srgbClr val="FF0000"/>
                        </a:solidFill>
                        <a:latin typeface="Cambria Math"/>
                      </a:rPr>
                      <m:t>−</m:t>
                    </m:r>
                    <m:f>
                      <m:fPr>
                        <m:ctrlPr>
                          <a:rPr lang="en-US" altLang="zh-CN" sz="1520" b="1" i="1">
                            <a:solidFill>
                              <a:srgbClr val="FF0000"/>
                            </a:solidFill>
                            <a:latin typeface="Cambria Math" panose="02040503050406030204" pitchFamily="18" charset="0"/>
                          </a:rPr>
                        </m:ctrlPr>
                      </m:fPr>
                      <m:num>
                        <m:r>
                          <a:rPr lang="en-US" altLang="zh-CN" sz="1520" b="1" i="1">
                            <a:solidFill>
                              <a:srgbClr val="FF0000"/>
                            </a:solidFill>
                            <a:latin typeface="Cambria Math"/>
                          </a:rPr>
                          <m:t>𝟐𝟓𝟎𝟎</m:t>
                        </m:r>
                      </m:num>
                      <m:den>
                        <m:r>
                          <a:rPr lang="en-US" altLang="zh-CN" sz="1520" b="1" i="1">
                            <a:solidFill>
                              <a:srgbClr val="FF0000"/>
                            </a:solidFill>
                            <a:latin typeface="Cambria Math"/>
                          </a:rPr>
                          <m:t>𝟑</m:t>
                        </m:r>
                      </m:den>
                    </m:f>
                    <m:sSub>
                      <m:sSubPr>
                        <m:ctrlPr>
                          <a:rPr lang="en-US" altLang="zh-CN" sz="1520" b="1" i="1">
                            <a:solidFill>
                              <a:srgbClr val="FF0000"/>
                            </a:solidFill>
                            <a:latin typeface="Cambria Math" panose="02040503050406030204" pitchFamily="18" charset="0"/>
                          </a:rPr>
                        </m:ctrlPr>
                      </m:sSubPr>
                      <m:e>
                        <m:r>
                          <a:rPr lang="en-US" altLang="zh-CN" sz="1520" b="1" i="1">
                            <a:solidFill>
                              <a:srgbClr val="FF0000"/>
                            </a:solidFill>
                            <a:latin typeface="Cambria Math"/>
                          </a:rPr>
                          <m:t>𝒙</m:t>
                        </m:r>
                      </m:e>
                      <m:sub>
                        <m:r>
                          <a:rPr lang="en-US" altLang="zh-CN" sz="1520" b="1" i="1">
                            <a:solidFill>
                              <a:srgbClr val="FF0000"/>
                            </a:solidFill>
                            <a:latin typeface="Cambria Math"/>
                          </a:rPr>
                          <m:t>𝟓</m:t>
                        </m:r>
                      </m:sub>
                    </m:sSub>
                  </m:oMath>
                </a14:m>
                <a:r>
                  <a:rPr lang="en-US" altLang="zh-CN" sz="1900" dirty="0">
                    <a:solidFill>
                      <a:srgbClr val="FF0000"/>
                    </a:solidFill>
                  </a:rPr>
                  <a:t>,</a:t>
                </a:r>
                <a:r>
                  <a:rPr lang="zh-CN" altLang="en-US" sz="1900" dirty="0">
                    <a:solidFill>
                      <a:srgbClr val="FF0000"/>
                    </a:solidFill>
                  </a:rPr>
                  <a:t>这时</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𝑵</m:t>
                        </m:r>
                      </m:sub>
                    </m:sSub>
                    <m:r>
                      <a:rPr lang="en-US" altLang="zh-CN" sz="1900" i="1">
                        <a:latin typeface="Cambria Math"/>
                      </a:rPr>
                      <m:t>=</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𝟏</m:t>
                                </m:r>
                              </m:sub>
                            </m:sSub>
                            <m:r>
                              <a:rPr lang="en-US" altLang="zh-CN" sz="1900" i="1">
                                <a:latin typeface="Cambria Math"/>
                              </a:rPr>
                              <m:t>,</m:t>
                            </m:r>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𝟐</m:t>
                                </m:r>
                              </m:sub>
                            </m:sSub>
                          </m:e>
                        </m:d>
                      </m:e>
                      <m:sup>
                        <m:r>
                          <a:rPr lang="en-US" altLang="zh-CN" sz="1900" i="1">
                            <a:latin typeface="Cambria Math"/>
                          </a:rPr>
                          <m:t>𝑻</m:t>
                        </m:r>
                      </m:sup>
                    </m:sSup>
                    <m:r>
                      <a:rPr lang="en-US" altLang="zh-CN" sz="1900" i="1">
                        <a:latin typeface="Cambria Math"/>
                      </a:rPr>
                      <m:t>=</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𝟎</m:t>
                            </m:r>
                            <m:r>
                              <a:rPr lang="en-US" altLang="zh-CN" sz="1900" i="1">
                                <a:latin typeface="Cambria Math"/>
                              </a:rPr>
                              <m:t>,</m:t>
                            </m:r>
                            <m:r>
                              <a:rPr lang="en-US" altLang="zh-CN" sz="1900" i="1">
                                <a:latin typeface="Cambria Math"/>
                              </a:rPr>
                              <m:t>𝟎</m:t>
                            </m:r>
                          </m:e>
                        </m:d>
                      </m:e>
                      <m:sup>
                        <m:r>
                          <a:rPr lang="en-US" altLang="zh-CN" sz="1900" i="1">
                            <a:latin typeface="Cambria Math"/>
                          </a:rPr>
                          <m:t>𝑻</m:t>
                        </m:r>
                      </m:sup>
                    </m:sSup>
                  </m:oMath>
                </a14:m>
                <a:r>
                  <a:rPr lang="en-US" altLang="zh-CN" sz="1900" dirty="0"/>
                  <a:t>,</a:t>
                </a:r>
                <a:r>
                  <a:rPr lang="zh-CN" altLang="en-US" sz="1900" dirty="0"/>
                  <a:t>这时函数值</a:t>
                </a:r>
                <a14:m>
                  <m:oMath xmlns:m="http://schemas.openxmlformats.org/officeDocument/2006/math">
                    <m:r>
                      <a:rPr lang="en-US" altLang="zh-CN" sz="1900" i="1" dirty="0">
                        <a:latin typeface="Cambria Math"/>
                      </a:rPr>
                      <m:t>𝒛</m:t>
                    </m:r>
                    <m:r>
                      <a:rPr lang="en-US" altLang="zh-CN" sz="1900" b="1" i="1" dirty="0">
                        <a:latin typeface="Cambria Math"/>
                      </a:rPr>
                      <m:t>=</m:t>
                    </m:r>
                    <m:r>
                      <a:rPr lang="en-US" altLang="zh-CN" sz="1900" b="1" i="1" dirty="0">
                        <a:latin typeface="Cambria Math"/>
                      </a:rPr>
                      <m:t>𝟔𝟐𝟓𝟎𝟎</m:t>
                    </m:r>
                  </m:oMath>
                </a14:m>
                <a:r>
                  <a:rPr lang="en-US" altLang="zh-CN" sz="1900" dirty="0"/>
                  <a:t>,</a:t>
                </a:r>
                <a:r>
                  <a:rPr lang="zh-CN" altLang="en-US" sz="1900" dirty="0"/>
                  <a:t>但是如果增加</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oMath>
                </a14:m>
                <a:r>
                  <a:rPr lang="zh-CN" altLang="en-US" sz="1900" dirty="0"/>
                  <a:t>的值，目标函数值仍然会增加，因此将</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𝟏</m:t>
                        </m:r>
                      </m:sub>
                    </m:sSub>
                  </m:oMath>
                </a14:m>
                <a:r>
                  <a:rPr lang="zh-CN" altLang="en-US" sz="1900" dirty="0"/>
                  <a:t>作为入基变量，</a:t>
                </a:r>
                <a14:m>
                  <m:oMath xmlns:m="http://schemas.openxmlformats.org/officeDocument/2006/math">
                    <m:r>
                      <a:rPr lang="en-US" altLang="zh-CN" sz="1900" b="1" i="1">
                        <a:latin typeface="Cambria Math"/>
                      </a:rPr>
                      <m:t>𝒎𝒊𝒏</m:t>
                    </m:r>
                    <m:r>
                      <a:rPr lang="en-US" altLang="zh-CN" sz="1900" b="1" i="1">
                        <a:latin typeface="Cambria Math"/>
                      </a:rPr>
                      <m:t>{</m:t>
                    </m:r>
                    <m:r>
                      <a:rPr lang="en-US" altLang="zh-CN" sz="1900" b="1" i="1">
                        <a:latin typeface="Cambria Math"/>
                      </a:rPr>
                      <m:t>𝟐𝟓</m:t>
                    </m:r>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𝟏𝟓</m:t>
                        </m:r>
                      </m:num>
                      <m:den>
                        <m:r>
                          <a:rPr lang="en-US" altLang="zh-CN" sz="1900" b="1" i="1">
                            <a:latin typeface="Cambria Math"/>
                          </a:rPr>
                          <m:t>𝟑</m:t>
                        </m:r>
                      </m:den>
                    </m:f>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𝟏𝟓</m:t>
                        </m:r>
                      </m:num>
                      <m:den>
                        <m:r>
                          <a:rPr lang="en-US" altLang="zh-CN" sz="1900" b="1" i="1">
                            <a:latin typeface="Cambria Math"/>
                          </a:rPr>
                          <m:t>𝟐</m:t>
                        </m:r>
                      </m:den>
                    </m:f>
                    <m:r>
                      <a:rPr lang="en-US" altLang="zh-CN" sz="1900" b="1" i="1">
                        <a:latin typeface="Cambria Math"/>
                      </a:rPr>
                      <m:t>}</m:t>
                    </m:r>
                  </m:oMath>
                </a14:m>
                <a:r>
                  <a:rPr lang="zh-CN" altLang="en-US" sz="1900" dirty="0"/>
                  <a:t>对应的</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𝟑</m:t>
                        </m:r>
                      </m:sub>
                    </m:sSub>
                  </m:oMath>
                </a14:m>
                <a:r>
                  <a:rPr lang="zh-CN" altLang="en-US" sz="1900" dirty="0"/>
                  <a:t>作为出基变量，再次用</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𝑵</m:t>
                        </m:r>
                      </m:sub>
                    </m:sSub>
                  </m:oMath>
                </a14:m>
                <a:r>
                  <a:rPr lang="zh-CN" altLang="en-US" sz="1900" dirty="0"/>
                  <a:t>表示</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𝑩</m:t>
                        </m:r>
                      </m:sub>
                    </m:sSub>
                  </m:oMath>
                </a14:m>
                <a:r>
                  <a:rPr lang="zh-CN" altLang="en-US" sz="1900" dirty="0"/>
                  <a:t>和目标函数</a:t>
                </a:r>
                <a:endParaRPr lang="en-US" altLang="zh-CN"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728"/>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单纯形法（续</a:t>
            </a:r>
            <a:r>
              <a:rPr lang="en-US" altLang="zh-CN" dirty="0">
                <a:latin typeface="隶书" panose="02010509060101010101" pitchFamily="1" charset="-122"/>
              </a:rPr>
              <a:t>3</a:t>
            </a:r>
            <a:r>
              <a:rPr lang="zh-CN" altLang="en-US" dirty="0">
                <a:latin typeface="隶书" panose="02010509060101010101" pitchFamily="1" charset="-122"/>
              </a:rPr>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 </a:t>
                </a:r>
                <a14:m>
                  <m:oMath xmlns:m="http://schemas.openxmlformats.org/officeDocument/2006/math">
                    <m:d>
                      <m:dPr>
                        <m:begChr m:val="{"/>
                        <m:endChr m:val=""/>
                        <m:ctrlPr>
                          <a:rPr lang="en-US" altLang="zh-CN" sz="3040" i="1">
                            <a:solidFill>
                              <a:srgbClr val="FF0000"/>
                            </a:solidFill>
                            <a:latin typeface="Cambria Math" panose="02040503050406030204" pitchFamily="18" charset="0"/>
                          </a:rPr>
                        </m:ctrlPr>
                      </m:dPr>
                      <m:e>
                        <m:eqArr>
                          <m:eqArrPr>
                            <m:ctrlPr>
                              <a:rPr lang="en-US" altLang="zh-CN" sz="3040" i="1">
                                <a:solidFill>
                                  <a:srgbClr val="FF0000"/>
                                </a:solidFill>
                                <a:latin typeface="Cambria Math" panose="02040503050406030204" pitchFamily="18" charset="0"/>
                              </a:rPr>
                            </m:ctrlPr>
                          </m:eqArrPr>
                          <m:e>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𝟏</m:t>
                                </m:r>
                              </m:sub>
                            </m:sSub>
                            <m:r>
                              <a:rPr lang="en-US" altLang="zh-CN" sz="3040" i="1">
                                <a:solidFill>
                                  <a:srgbClr val="FF0000"/>
                                </a:solidFill>
                                <a:latin typeface="Cambria Math"/>
                              </a:rPr>
                              <m:t>=</m:t>
                            </m:r>
                          </m:e>
                          <m:e/>
                          <m:e/>
                        </m:eqArr>
                        <m:eqArr>
                          <m:eqArrPr>
                            <m:ctrlPr>
                              <a:rPr lang="en-US" altLang="zh-CN" sz="3040" i="1">
                                <a:solidFill>
                                  <a:srgbClr val="FF0000"/>
                                </a:solidFill>
                                <a:latin typeface="Cambria Math" panose="02040503050406030204" pitchFamily="18" charset="0"/>
                              </a:rPr>
                            </m:ctrlPr>
                          </m:eqArrPr>
                          <m:e/>
                          <m:e>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𝟐</m:t>
                                </m:r>
                              </m:sub>
                            </m:sSub>
                            <m:r>
                              <a:rPr lang="en-US" altLang="zh-CN" sz="3040" i="1">
                                <a:solidFill>
                                  <a:srgbClr val="FF0000"/>
                                </a:solidFill>
                                <a:latin typeface="Cambria Math"/>
                              </a:rPr>
                              <m:t>=</m:t>
                            </m:r>
                          </m:e>
                          <m:e/>
                        </m:eqArr>
                        <m:eqArr>
                          <m:eqArrPr>
                            <m:ctrlPr>
                              <a:rPr lang="en-US" altLang="zh-CN" sz="3040" i="1">
                                <a:solidFill>
                                  <a:srgbClr val="FF0000"/>
                                </a:solidFill>
                                <a:latin typeface="Cambria Math" panose="02040503050406030204" pitchFamily="18" charset="0"/>
                              </a:rPr>
                            </m:ctrlPr>
                          </m:eqArrPr>
                          <m:e/>
                          <m:e/>
                          <m:e>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𝟒</m:t>
                                </m:r>
                              </m:sub>
                            </m:sSub>
                            <m:r>
                              <a:rPr lang="en-US" altLang="zh-CN" sz="3040" i="1">
                                <a:solidFill>
                                  <a:srgbClr val="FF0000"/>
                                </a:solidFill>
                                <a:latin typeface="Cambria Math"/>
                              </a:rPr>
                              <m:t>= </m:t>
                            </m:r>
                          </m:e>
                        </m:eqArr>
                        <m:eqArr>
                          <m:eqArrPr>
                            <m:ctrlPr>
                              <a:rPr lang="en-US" altLang="zh-CN" sz="3040" i="1">
                                <a:solidFill>
                                  <a:srgbClr val="FF0000"/>
                                </a:solidFill>
                                <a:latin typeface="Cambria Math" panose="02040503050406030204" pitchFamily="18" charset="0"/>
                              </a:rPr>
                            </m:ctrlPr>
                          </m:eqArrPr>
                          <m:e>
                            <m:r>
                              <a:rPr lang="en-US" altLang="zh-CN" sz="3040" i="1">
                                <a:solidFill>
                                  <a:srgbClr val="FF0000"/>
                                </a:solidFill>
                                <a:latin typeface="Cambria Math"/>
                              </a:rPr>
                              <m:t>𝟓</m:t>
                            </m:r>
                          </m:e>
                          <m:e>
                            <m:r>
                              <a:rPr lang="en-US" altLang="zh-CN" sz="3040" i="1">
                                <a:solidFill>
                                  <a:srgbClr val="FF0000"/>
                                </a:solidFill>
                                <a:latin typeface="Cambria Math"/>
                              </a:rPr>
                              <m:t>𝟐𝟓</m:t>
                            </m:r>
                          </m:e>
                          <m:e>
                            <m:r>
                              <a:rPr lang="en-US" altLang="zh-CN" sz="3040" i="1">
                                <a:solidFill>
                                  <a:srgbClr val="FF0000"/>
                                </a:solidFill>
                                <a:latin typeface="Cambria Math"/>
                              </a:rPr>
                              <m:t>𝟓</m:t>
                            </m:r>
                          </m:e>
                        </m:eqArr>
                        <m:eqArr>
                          <m:eqArrPr>
                            <m:ctrlPr>
                              <a:rPr lang="en-US" altLang="zh-CN" sz="3040" i="1">
                                <a:solidFill>
                                  <a:srgbClr val="FF0000"/>
                                </a:solidFill>
                                <a:latin typeface="Cambria Math" panose="02040503050406030204" pitchFamily="18" charset="0"/>
                              </a:rPr>
                            </m:ctrlPr>
                          </m:eqArrPr>
                          <m:e>
                            <m:r>
                              <a:rPr lang="en-US" altLang="zh-CN" sz="3040" i="1">
                                <a:solidFill>
                                  <a:srgbClr val="FF0000"/>
                                </a:solidFill>
                                <a:latin typeface="Cambria Math"/>
                              </a:rPr>
                              <m:t>−</m:t>
                            </m:r>
                            <m:r>
                              <a:rPr lang="en-US" altLang="zh-CN" sz="3040" i="1">
                                <a:solidFill>
                                  <a:srgbClr val="FF0000"/>
                                </a:solidFill>
                                <a:latin typeface="Cambria Math"/>
                              </a:rPr>
                              <m:t>𝟏</m:t>
                            </m:r>
                            <m:r>
                              <a:rPr lang="en-US" altLang="zh-CN" sz="3040" i="1">
                                <a:solidFill>
                                  <a:srgbClr val="FF0000"/>
                                </a:solidFill>
                                <a:latin typeface="Cambria Math"/>
                              </a:rPr>
                              <m:t>/</m:t>
                            </m:r>
                            <m:r>
                              <a:rPr lang="en-US" altLang="zh-CN" sz="3040" i="1">
                                <a:solidFill>
                                  <a:srgbClr val="FF0000"/>
                                </a:solidFill>
                                <a:latin typeface="Cambria Math"/>
                              </a:rPr>
                              <m:t>𝟑</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𝟑</m:t>
                                </m:r>
                              </m:sub>
                            </m:sSub>
                          </m:e>
                          <m:e/>
                          <m:e>
                            <m:r>
                              <a:rPr lang="en-US" altLang="zh-CN" sz="3040" i="1">
                                <a:solidFill>
                                  <a:srgbClr val="FF0000"/>
                                </a:solidFill>
                                <a:latin typeface="Cambria Math"/>
                              </a:rPr>
                              <m:t>+</m:t>
                            </m:r>
                            <m:r>
                              <a:rPr lang="en-US" altLang="zh-CN" sz="3040" i="1">
                                <a:solidFill>
                                  <a:srgbClr val="FF0000"/>
                                </a:solidFill>
                                <a:latin typeface="Cambria Math"/>
                              </a:rPr>
                              <m:t>𝟐</m:t>
                            </m:r>
                            <m:r>
                              <a:rPr lang="en-US" altLang="zh-CN" sz="3040" i="1">
                                <a:solidFill>
                                  <a:srgbClr val="FF0000"/>
                                </a:solidFill>
                                <a:latin typeface="Cambria Math"/>
                              </a:rPr>
                              <m:t>/</m:t>
                            </m:r>
                            <m:r>
                              <a:rPr lang="en-US" altLang="zh-CN" sz="3040" i="1">
                                <a:solidFill>
                                  <a:srgbClr val="FF0000"/>
                                </a:solidFill>
                                <a:latin typeface="Cambria Math"/>
                              </a:rPr>
                              <m:t>𝟑</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𝟑</m:t>
                                </m:r>
                              </m:sub>
                            </m:sSub>
                          </m:e>
                        </m:eqArr>
                        <m:eqArr>
                          <m:eqArrPr>
                            <m:ctrlPr>
                              <a:rPr lang="en-US" altLang="zh-CN" sz="3040" i="1">
                                <a:solidFill>
                                  <a:srgbClr val="FF0000"/>
                                </a:solidFill>
                                <a:latin typeface="Cambria Math" panose="02040503050406030204" pitchFamily="18" charset="0"/>
                              </a:rPr>
                            </m:ctrlPr>
                          </m:eqArrPr>
                          <m:e>
                            <m:r>
                              <a:rPr lang="en-US" altLang="zh-CN" sz="3040" i="1">
                                <a:solidFill>
                                  <a:srgbClr val="FF0000"/>
                                </a:solidFill>
                                <a:latin typeface="Cambria Math"/>
                              </a:rPr>
                              <m:t>+</m:t>
                            </m:r>
                            <m:r>
                              <a:rPr lang="en-US" altLang="zh-CN" sz="3040" i="1">
                                <a:solidFill>
                                  <a:srgbClr val="FF0000"/>
                                </a:solidFill>
                                <a:latin typeface="Cambria Math"/>
                              </a:rPr>
                              <m:t>𝟐</m:t>
                            </m:r>
                            <m:r>
                              <a:rPr lang="en-US" altLang="zh-CN" sz="3040" i="1">
                                <a:solidFill>
                                  <a:srgbClr val="FF0000"/>
                                </a:solidFill>
                                <a:latin typeface="Cambria Math"/>
                              </a:rPr>
                              <m:t>/</m:t>
                            </m:r>
                            <m:r>
                              <a:rPr lang="en-US" altLang="zh-CN" sz="3040" i="1">
                                <a:solidFill>
                                  <a:srgbClr val="FF0000"/>
                                </a:solidFill>
                                <a:latin typeface="Cambria Math"/>
                              </a:rPr>
                              <m:t>𝟗</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𝟓</m:t>
                                </m:r>
                              </m:sub>
                            </m:sSub>
                          </m:e>
                          <m:e>
                            <m:r>
                              <a:rPr lang="en-US" altLang="zh-CN" sz="3040" i="1">
                                <a:solidFill>
                                  <a:srgbClr val="FF0000"/>
                                </a:solidFill>
                                <a:latin typeface="Cambria Math"/>
                              </a:rPr>
                              <m:t>−</m:t>
                            </m:r>
                            <m:r>
                              <a:rPr lang="en-US" altLang="zh-CN" sz="3040" i="1">
                                <a:solidFill>
                                  <a:srgbClr val="FF0000"/>
                                </a:solidFill>
                                <a:latin typeface="Cambria Math"/>
                              </a:rPr>
                              <m:t>𝟏</m:t>
                            </m:r>
                            <m:r>
                              <a:rPr lang="en-US" altLang="zh-CN" sz="3040" i="1">
                                <a:solidFill>
                                  <a:srgbClr val="FF0000"/>
                                </a:solidFill>
                                <a:latin typeface="Cambria Math"/>
                              </a:rPr>
                              <m:t>/</m:t>
                            </m:r>
                            <m:r>
                              <a:rPr lang="en-US" altLang="zh-CN" sz="3040" i="1">
                                <a:solidFill>
                                  <a:srgbClr val="FF0000"/>
                                </a:solidFill>
                                <a:latin typeface="Cambria Math"/>
                              </a:rPr>
                              <m:t>𝟑</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𝟓</m:t>
                                </m:r>
                              </m:sub>
                            </m:sSub>
                          </m:e>
                          <m:e>
                            <m:r>
                              <a:rPr lang="en-US" altLang="zh-CN" sz="3040" i="1">
                                <a:solidFill>
                                  <a:srgbClr val="FF0000"/>
                                </a:solidFill>
                                <a:latin typeface="Cambria Math"/>
                              </a:rPr>
                              <m:t>−</m:t>
                            </m:r>
                            <m:r>
                              <a:rPr lang="en-US" altLang="zh-CN" sz="3040" i="1">
                                <a:solidFill>
                                  <a:srgbClr val="FF0000"/>
                                </a:solidFill>
                                <a:latin typeface="Cambria Math"/>
                              </a:rPr>
                              <m:t>𝟏</m:t>
                            </m:r>
                            <m:r>
                              <a:rPr lang="en-US" altLang="zh-CN" sz="3040" i="1">
                                <a:solidFill>
                                  <a:srgbClr val="FF0000"/>
                                </a:solidFill>
                                <a:latin typeface="Cambria Math"/>
                              </a:rPr>
                              <m:t>/</m:t>
                            </m:r>
                            <m:r>
                              <a:rPr lang="en-US" altLang="zh-CN" sz="3040" i="1">
                                <a:solidFill>
                                  <a:srgbClr val="FF0000"/>
                                </a:solidFill>
                                <a:latin typeface="Cambria Math"/>
                              </a:rPr>
                              <m:t>𝟗</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𝟓</m:t>
                                </m:r>
                              </m:sub>
                            </m:sSub>
                          </m:e>
                        </m:eqArr>
                      </m:e>
                    </m:d>
                    <m:r>
                      <a:rPr lang="en-US" altLang="zh-CN" sz="3040" i="1">
                        <a:solidFill>
                          <a:srgbClr val="FF0000"/>
                        </a:solidFill>
                        <a:latin typeface="Cambria Math"/>
                      </a:rPr>
                      <m:t>,</m:t>
                    </m:r>
                  </m:oMath>
                </a14:m>
                <a:endParaRPr lang="en-US" altLang="zh-CN" sz="3040" i="1" dirty="0">
                  <a:solidFill>
                    <a:srgbClr val="FF0000"/>
                  </a:solidFill>
                  <a:latin typeface="Cambria Math"/>
                </a:endParaRPr>
              </a:p>
              <a:p>
                <a:r>
                  <a:rPr lang="zh-CN" altLang="en-US" sz="3040" dirty="0">
                    <a:latin typeface="Cambria Math"/>
                  </a:rPr>
                  <a:t>目标函数</a:t>
                </a:r>
                <a14:m>
                  <m:oMath xmlns:m="http://schemas.openxmlformats.org/officeDocument/2006/math">
                    <m:r>
                      <a:rPr lang="en-US" altLang="zh-CN" sz="3040" i="1">
                        <a:solidFill>
                          <a:srgbClr val="FF0000"/>
                        </a:solidFill>
                        <a:latin typeface="Cambria Math"/>
                      </a:rPr>
                      <m:t>𝒛</m:t>
                    </m:r>
                    <m:r>
                      <a:rPr lang="en-US" altLang="zh-CN" sz="3040" i="1">
                        <a:solidFill>
                          <a:srgbClr val="FF0000"/>
                        </a:solidFill>
                        <a:latin typeface="Cambria Math"/>
                      </a:rPr>
                      <m:t>=</m:t>
                    </m:r>
                    <m:r>
                      <a:rPr lang="en-US" altLang="zh-CN" sz="3040" i="1">
                        <a:solidFill>
                          <a:srgbClr val="FF0000"/>
                        </a:solidFill>
                        <a:latin typeface="Cambria Math"/>
                      </a:rPr>
                      <m:t>𝟕𝟎𝟎𝟎𝟎</m:t>
                    </m:r>
                    <m:r>
                      <a:rPr lang="en-US" altLang="zh-CN" sz="3040" i="1">
                        <a:solidFill>
                          <a:srgbClr val="FF0000"/>
                        </a:solidFill>
                        <a:latin typeface="Cambria Math"/>
                      </a:rPr>
                      <m:t>−</m:t>
                    </m:r>
                    <m:r>
                      <a:rPr lang="en-US" altLang="zh-CN" sz="3040" i="1">
                        <a:solidFill>
                          <a:srgbClr val="FF0000"/>
                        </a:solidFill>
                        <a:latin typeface="Cambria Math"/>
                      </a:rPr>
                      <m:t>𝟓𝟎𝟎</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𝟑</m:t>
                        </m:r>
                      </m:sub>
                    </m:sSub>
                    <m:r>
                      <a:rPr lang="en-US" altLang="zh-CN" sz="3040" i="1">
                        <a:solidFill>
                          <a:srgbClr val="FF0000"/>
                        </a:solidFill>
                        <a:latin typeface="Cambria Math"/>
                      </a:rPr>
                      <m:t>−</m:t>
                    </m:r>
                    <m:r>
                      <a:rPr lang="en-US" altLang="zh-CN" sz="3040" i="1">
                        <a:solidFill>
                          <a:srgbClr val="FF0000"/>
                        </a:solidFill>
                        <a:latin typeface="Cambria Math"/>
                      </a:rPr>
                      <m:t>𝟓𝟎𝟎</m:t>
                    </m:r>
                    <m:sSub>
                      <m:sSubPr>
                        <m:ctrlPr>
                          <a:rPr lang="en-US" altLang="zh-CN" sz="3040" i="1">
                            <a:solidFill>
                              <a:srgbClr val="FF0000"/>
                            </a:solidFill>
                            <a:latin typeface="Cambria Math" panose="02040503050406030204" pitchFamily="18" charset="0"/>
                          </a:rPr>
                        </m:ctrlPr>
                      </m:sSubPr>
                      <m:e>
                        <m:r>
                          <a:rPr lang="en-US" altLang="zh-CN" sz="3040" i="1">
                            <a:solidFill>
                              <a:srgbClr val="FF0000"/>
                            </a:solidFill>
                            <a:latin typeface="Cambria Math"/>
                          </a:rPr>
                          <m:t>𝒙</m:t>
                        </m:r>
                      </m:e>
                      <m:sub>
                        <m:r>
                          <a:rPr lang="en-US" altLang="zh-CN" sz="3040" i="1">
                            <a:solidFill>
                              <a:srgbClr val="FF0000"/>
                            </a:solidFill>
                            <a:latin typeface="Cambria Math"/>
                          </a:rPr>
                          <m:t>𝟓</m:t>
                        </m:r>
                      </m:sub>
                    </m:sSub>
                  </m:oMath>
                </a14:m>
                <a:endParaRPr lang="en-US" altLang="zh-CN" sz="3040" dirty="0"/>
              </a:p>
              <a:p>
                <a:r>
                  <a:rPr lang="zh-CN" altLang="en-US" sz="3040" dirty="0"/>
                  <a:t>此时目标函数中的非基变量系数均为负，目标函数已经最优，此时最优解为</a:t>
                </a:r>
                <a14:m>
                  <m:oMath xmlns:m="http://schemas.openxmlformats.org/officeDocument/2006/math">
                    <m:sSup>
                      <m:sSupPr>
                        <m:ctrlPr>
                          <a:rPr lang="en-US" altLang="zh-CN" sz="3040" b="1" i="1">
                            <a:latin typeface="Cambria Math" panose="02040503050406030204" pitchFamily="18" charset="0"/>
                          </a:rPr>
                        </m:ctrlPr>
                      </m:sSupPr>
                      <m:e>
                        <m:r>
                          <a:rPr lang="en-US" altLang="zh-CN" sz="3040" b="1" i="1">
                            <a:latin typeface="Cambria Math"/>
                          </a:rPr>
                          <m:t>𝒙</m:t>
                        </m:r>
                      </m:e>
                      <m:sup>
                        <m:r>
                          <a:rPr lang="en-US" altLang="zh-CN" sz="3040" b="1" i="1">
                            <a:latin typeface="Cambria Math"/>
                          </a:rPr>
                          <m:t>∗</m:t>
                        </m:r>
                      </m:sup>
                    </m:sSup>
                    <m:r>
                      <a:rPr lang="en-US" altLang="zh-CN" sz="3040" b="1" i="1">
                        <a:latin typeface="Cambria Math"/>
                      </a:rPr>
                      <m:t>=</m:t>
                    </m:r>
                    <m:sSup>
                      <m:sSupPr>
                        <m:ctrlPr>
                          <a:rPr lang="en-US" altLang="zh-CN" sz="3040" b="1" i="1">
                            <a:latin typeface="Cambria Math" panose="02040503050406030204" pitchFamily="18" charset="0"/>
                          </a:rPr>
                        </m:ctrlPr>
                      </m:sSupPr>
                      <m:e>
                        <m:d>
                          <m:dPr>
                            <m:ctrlPr>
                              <a:rPr lang="en-US" altLang="zh-CN" sz="3040" b="1" i="1">
                                <a:latin typeface="Cambria Math" panose="02040503050406030204" pitchFamily="18" charset="0"/>
                              </a:rPr>
                            </m:ctrlPr>
                          </m:dPr>
                          <m:e>
                            <m:r>
                              <a:rPr lang="en-US" altLang="zh-CN" sz="3040" b="1" i="1">
                                <a:latin typeface="Cambria Math"/>
                              </a:rPr>
                              <m:t>𝟓</m:t>
                            </m:r>
                            <m:r>
                              <a:rPr lang="en-US" altLang="zh-CN" sz="3040" b="1" i="1">
                                <a:latin typeface="Cambria Math"/>
                              </a:rPr>
                              <m:t>,</m:t>
                            </m:r>
                            <m:r>
                              <a:rPr lang="en-US" altLang="zh-CN" sz="3040" b="1" i="1">
                                <a:latin typeface="Cambria Math"/>
                              </a:rPr>
                              <m:t>𝟐𝟓</m:t>
                            </m:r>
                            <m:r>
                              <a:rPr lang="en-US" altLang="zh-CN" sz="3040" b="1" i="1">
                                <a:latin typeface="Cambria Math"/>
                              </a:rPr>
                              <m:t>,</m:t>
                            </m:r>
                            <m:r>
                              <a:rPr lang="en-US" altLang="zh-CN" sz="3040" b="1" i="1">
                                <a:latin typeface="Cambria Math"/>
                              </a:rPr>
                              <m:t>𝟎</m:t>
                            </m:r>
                            <m:r>
                              <a:rPr lang="en-US" altLang="zh-CN" sz="3040" b="1" i="1">
                                <a:latin typeface="Cambria Math"/>
                              </a:rPr>
                              <m:t>,</m:t>
                            </m:r>
                            <m:r>
                              <a:rPr lang="en-US" altLang="zh-CN" sz="3040" b="1" i="1">
                                <a:latin typeface="Cambria Math"/>
                              </a:rPr>
                              <m:t>𝟓</m:t>
                            </m:r>
                            <m:r>
                              <a:rPr lang="en-US" altLang="zh-CN" sz="3040" b="1" i="1">
                                <a:latin typeface="Cambria Math"/>
                              </a:rPr>
                              <m:t>,</m:t>
                            </m:r>
                            <m:r>
                              <a:rPr lang="en-US" altLang="zh-CN" sz="3040" b="1" i="1">
                                <a:latin typeface="Cambria Math"/>
                              </a:rPr>
                              <m:t>𝟎</m:t>
                            </m:r>
                          </m:e>
                        </m:d>
                      </m:e>
                      <m:sup>
                        <m:r>
                          <a:rPr lang="en-US" altLang="zh-CN" sz="3040" b="1" i="1">
                            <a:latin typeface="Cambria Math"/>
                          </a:rPr>
                          <m:t>𝑻</m:t>
                        </m:r>
                      </m:sup>
                    </m:sSup>
                  </m:oMath>
                </a14:m>
                <a:endParaRPr lang="zh-CN" altLang="en-US" sz="304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r="-112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单纯形法（续</a:t>
            </a:r>
            <a:r>
              <a:rPr lang="en-US" altLang="zh-CN" dirty="0">
                <a:latin typeface="隶书" panose="02010509060101010101" pitchFamily="1" charset="-122"/>
              </a:rPr>
              <a:t>3</a:t>
            </a:r>
            <a:r>
              <a:rPr lang="zh-CN" altLang="en-US" dirty="0">
                <a:latin typeface="隶书" panose="02010509060101010101" pitchFamily="1" charset="-122"/>
              </a:rPr>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a:t>单纯形法的基本步骤</a:t>
                </a:r>
                <a:endParaRPr lang="en-US" altLang="zh-CN" dirty="0"/>
              </a:p>
              <a:p>
                <a:pPr lvl="1"/>
                <a:r>
                  <a:rPr lang="en-US" altLang="zh-CN" dirty="0"/>
                  <a:t>1)</a:t>
                </a:r>
                <a:r>
                  <a:rPr lang="zh-CN" altLang="en-US" dirty="0"/>
                  <a:t>构造一个初始基本可行解：对已经标准化的模型，设法从约束矩阵中构造一个</a:t>
                </a:r>
                <a14:m>
                  <m:oMath xmlns:m="http://schemas.openxmlformats.org/officeDocument/2006/math">
                    <m:r>
                      <a:rPr lang="en-US" altLang="zh-CN" b="1" i="1" smtClean="0">
                        <a:latin typeface="Cambria Math"/>
                      </a:rPr>
                      <m:t>𝒎</m:t>
                    </m:r>
                  </m:oMath>
                </a14:m>
                <a:r>
                  <a:rPr lang="zh-CN" altLang="en-US" dirty="0"/>
                  <a:t>阶的单位阵</a:t>
                </a:r>
                <a:endParaRPr lang="en-US" altLang="zh-CN" dirty="0"/>
              </a:p>
              <a:p>
                <a:pPr lvl="1"/>
                <a:r>
                  <a:rPr lang="en-US" altLang="zh-CN" dirty="0"/>
                  <a:t>2)</a:t>
                </a:r>
                <a:r>
                  <a:rPr lang="zh-CN" altLang="en-US" dirty="0"/>
                  <a:t>判断当前基本可行解是否为最优解：求出用非基变量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𝑵</m:t>
                        </m:r>
                      </m:sub>
                    </m:sSub>
                  </m:oMath>
                </a14:m>
                <a:r>
                  <a:rPr lang="zh-CN" altLang="en-US" dirty="0"/>
                  <a:t>来表示基变量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𝑩</m:t>
                        </m:r>
                      </m:sub>
                    </m:sSub>
                  </m:oMath>
                </a14:m>
                <a:r>
                  <a:rPr lang="zh-CN" altLang="en-US" dirty="0"/>
                  <a:t>和目标函数</a:t>
                </a:r>
                <a14:m>
                  <m:oMath xmlns:m="http://schemas.openxmlformats.org/officeDocument/2006/math">
                    <m:r>
                      <a:rPr lang="en-US" altLang="zh-CN" b="1" i="1" smtClean="0">
                        <a:latin typeface="Cambria Math"/>
                      </a:rPr>
                      <m:t>𝒛</m:t>
                    </m:r>
                  </m:oMath>
                </a14:m>
                <a:r>
                  <a:rPr lang="zh-CN" altLang="en-US" dirty="0"/>
                  <a:t>，这个称为</a:t>
                </a:r>
                <a:r>
                  <a:rPr lang="en-US" altLang="zh-CN" dirty="0"/>
                  <a:t>LP</a:t>
                </a:r>
                <a:r>
                  <a:rPr lang="zh-CN" altLang="en-US" dirty="0"/>
                  <a:t>问题的典式</a:t>
                </a:r>
                <a:r>
                  <a:rPr lang="en-US" altLang="zh-CN" dirty="0"/>
                  <a:t>(</a:t>
                </a:r>
                <a:r>
                  <a:rPr lang="en-US" altLang="zh-CN" dirty="0">
                    <a:solidFill>
                      <a:srgbClr val="FF0000"/>
                    </a:solidFill>
                  </a:rPr>
                  <a:t>canonical form</a:t>
                </a:r>
                <a:r>
                  <a:rPr lang="zh-CN" altLang="en-US" dirty="0">
                    <a:solidFill>
                      <a:srgbClr val="FF0000"/>
                    </a:solidFill>
                  </a:rPr>
                  <a:t>规范式</a:t>
                </a:r>
                <a:r>
                  <a:rPr lang="en-US" altLang="zh-CN" dirty="0"/>
                  <a:t>)</a:t>
                </a:r>
                <a:r>
                  <a:rPr lang="zh-CN" altLang="en-US" dirty="0"/>
                  <a:t>，将目标函数的典式中非基变量前的系数称为检验数，最大问题所有检验数为非正数，则当前解即为最优解</a:t>
                </a:r>
                <a:endParaRPr lang="en-US" altLang="zh-CN" dirty="0"/>
              </a:p>
              <a:p>
                <a:pPr lvl="1"/>
                <a:r>
                  <a:rPr lang="en-US" altLang="zh-CN" dirty="0"/>
                  <a:t>3)</a:t>
                </a:r>
                <a:r>
                  <a:rPr lang="zh-CN" altLang="en-US" dirty="0"/>
                  <a:t>若当前解不是最优解，则进行基变换，迭代到下一个基本可行解：</a:t>
                </a:r>
                <a:r>
                  <a:rPr lang="zh-CN" altLang="en-US" dirty="0">
                    <a:solidFill>
                      <a:srgbClr val="FF0000"/>
                    </a:solidFill>
                  </a:rPr>
                  <a:t>进基变量</a:t>
                </a:r>
                <a:r>
                  <a:rPr lang="zh-CN" altLang="en-US" dirty="0"/>
                  <a:t>从目标函数典式中选取正的最大检验数对应的非基变量；再从当前基变量中选取一个</a:t>
                </a:r>
                <a:r>
                  <a:rPr lang="zh-CN" altLang="en-US" dirty="0">
                    <a:solidFill>
                      <a:srgbClr val="FF0000"/>
                    </a:solidFill>
                  </a:rPr>
                  <a:t>离基变量</a:t>
                </a:r>
                <a:r>
                  <a:rPr lang="zh-CN" altLang="en-US" dirty="0"/>
                  <a:t>，选取准则为除进基变量外，令其余非基变量为</a:t>
                </a:r>
                <a:r>
                  <a:rPr lang="en-US" altLang="zh-CN" dirty="0"/>
                  <a:t>0</a:t>
                </a:r>
                <a:r>
                  <a:rPr lang="zh-CN" altLang="en-US" dirty="0"/>
                  <a:t>，再按最小比值准则确立离基变量，然后回到</a:t>
                </a:r>
                <a:r>
                  <a:rPr lang="en-US" altLang="zh-CN" dirty="0"/>
                  <a:t>2)</a:t>
                </a:r>
                <a:r>
                  <a:rPr lang="zh-CN" altLang="en-US" dirty="0"/>
                  <a:t>循环至找到最优解或者判断无最优解结束。</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521" r="-870" b="-18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 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fontScale="92500" lnSpcReduction="20000"/>
              </a:bodyPr>
              <a:lstStyle/>
              <a:p>
                <a:r>
                  <a:rPr lang="zh-CN" altLang="en-US" dirty="0"/>
                  <a:t>再看本章开始的例子</a:t>
                </a:r>
                <a:endParaRPr lang="en-US" altLang="zh-CN" dirty="0"/>
              </a:p>
              <a:p>
                <a:pPr lvl="1"/>
                <a:r>
                  <a:rPr lang="zh-CN" altLang="en-US" dirty="0"/>
                  <a:t>假设工厂考虑不安排生产，而准备将设备出租，收取租费。于是需要为每种设备的台时进行估价</a:t>
                </a:r>
                <a:endParaRPr lang="en-US" altLang="zh-CN" dirty="0"/>
              </a:p>
              <a:p>
                <a:pPr lvl="1"/>
                <a:r>
                  <a:rPr lang="zh-CN" altLang="en-US" dirty="0"/>
                  <a:t>假设</a:t>
                </a:r>
                <a:r>
                  <a:rPr lang="en-US" altLang="zh-CN" dirty="0"/>
                  <a:t>A,B,C</a:t>
                </a:r>
                <a:r>
                  <a:rPr lang="zh-CN" altLang="en-US" dirty="0"/>
                  <a:t>台时租费估价为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zh-CN" altLang="en-US" dirty="0"/>
                  <a:t>，由上面的表格可知，生产一件产品甲，需要台时</a:t>
                </a:r>
                <a:r>
                  <a:rPr lang="en-US" altLang="zh-CN" dirty="0"/>
                  <a:t>3,2,0</a:t>
                </a:r>
                <a:r>
                  <a:rPr lang="zh-CN" altLang="en-US" dirty="0"/>
                  <a:t>，如果将其不用于生产，而是出租，得到租费：</a:t>
                </a:r>
                <a14:m>
                  <m:oMath xmlns:m="http://schemas.openxmlformats.org/officeDocument/2006/math">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en-US" altLang="zh-CN" dirty="0"/>
                  <a:t>,</a:t>
                </a:r>
                <a:r>
                  <a:rPr lang="zh-CN" altLang="en-US" dirty="0"/>
                  <a:t>为了不低于生产利润，因此要求</a:t>
                </a:r>
                <a14:m>
                  <m:oMath xmlns:m="http://schemas.openxmlformats.org/officeDocument/2006/math">
                    <m:r>
                      <a:rPr lang="en-US" altLang="zh-CN" i="1">
                        <a:latin typeface="Cambria Math"/>
                      </a:rPr>
                      <m:t>𝟑</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𝟏</m:t>
                        </m:r>
                      </m:sub>
                    </m:sSub>
                    <m:r>
                      <a:rPr lang="en-US" altLang="zh-CN" i="1">
                        <a:latin typeface="Cambria Math"/>
                      </a:rPr>
                      <m:t>+</m:t>
                    </m:r>
                    <m:r>
                      <a:rPr lang="en-US" altLang="zh-CN" i="1">
                        <a:latin typeface="Cambria Math"/>
                      </a:rPr>
                      <m:t>𝟐</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𝟐</m:t>
                        </m:r>
                      </m:sub>
                    </m:sSub>
                    <m:r>
                      <a:rPr lang="en-US" altLang="zh-CN" i="1">
                        <a:latin typeface="Cambria Math"/>
                      </a:rPr>
                      <m:t>+</m:t>
                    </m:r>
                    <m:r>
                      <a:rPr lang="en-US" altLang="zh-CN" i="1">
                        <a:latin typeface="Cambria Math"/>
                      </a:rPr>
                      <m:t>𝟎</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𝟑</m:t>
                        </m:r>
                      </m:sub>
                    </m:sSub>
                    <m:r>
                      <a:rPr lang="en-US" altLang="zh-CN" b="1" i="1" smtClean="0">
                        <a:latin typeface="Cambria Math"/>
                      </a:rPr>
                      <m:t>≥</m:t>
                    </m:r>
                    <m:r>
                      <a:rPr lang="en-US" altLang="zh-CN" b="1" i="1" smtClean="0">
                        <a:latin typeface="Cambria Math"/>
                      </a:rPr>
                      <m:t>𝟏𝟓𝟎𝟎</m:t>
                    </m:r>
                  </m:oMath>
                </a14:m>
                <a:endParaRPr lang="en-US" altLang="zh-CN" dirty="0"/>
              </a:p>
              <a:p>
                <a:pPr lvl="1"/>
                <a:r>
                  <a:rPr lang="zh-CN" altLang="en-US" dirty="0"/>
                  <a:t>同理，对产品乙</a:t>
                </a:r>
                <a:r>
                  <a:rPr lang="en-US" altLang="zh-CN" dirty="0"/>
                  <a:t>:</a:t>
                </a:r>
                <a14:m>
                  <m:oMath xmlns:m="http://schemas.openxmlformats.org/officeDocument/2006/math">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𝟐𝟓𝟎𝟎</m:t>
                    </m:r>
                  </m:oMath>
                </a14:m>
                <a:r>
                  <a:rPr lang="en-US" altLang="zh-CN" dirty="0"/>
                  <a:t>,</a:t>
                </a:r>
                <a:r>
                  <a:rPr lang="zh-CN" altLang="en-US" dirty="0"/>
                  <a:t>且</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oMath>
                </a14:m>
                <a:endParaRPr lang="en-US" altLang="zh-CN" dirty="0"/>
              </a:p>
              <a:p>
                <a:pPr lvl="1"/>
                <a:r>
                  <a:rPr lang="zh-CN" altLang="en-US" dirty="0"/>
                  <a:t>企业现在总台时数为</a:t>
                </a:r>
                <a:r>
                  <a:rPr lang="en-US" altLang="zh-CN" dirty="0"/>
                  <a:t>65,40,75</a:t>
                </a:r>
                <a:r>
                  <a:rPr lang="zh-CN" altLang="en-US" dirty="0"/>
                  <a:t>，都用于出租，则总收入为：</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0" smtClean="0">
                            <a:latin typeface="Cambria Math"/>
                          </a:rPr>
                          <m:t>𝐲</m:t>
                        </m:r>
                      </m:e>
                    </m:d>
                    <m:r>
                      <a:rPr lang="en-US" altLang="zh-CN" b="1" i="0" smtClean="0">
                        <a:latin typeface="Cambria Math"/>
                      </a:rPr>
                      <m:t>=</m:t>
                    </m:r>
                    <m:r>
                      <a:rPr lang="en-US" altLang="zh-CN" b="1" i="1" smtClean="0">
                        <a:latin typeface="Cambria Math"/>
                      </a:rPr>
                      <m:t>𝟔𝟓</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𝟒𝟎</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𝟕𝟓</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en-US" altLang="zh-CN" dirty="0"/>
                  <a:t>,</a:t>
                </a:r>
                <a:r>
                  <a:rPr lang="zh-CN" altLang="en-US" dirty="0"/>
                  <a:t>但出租费用应该尽可能低，才能是出租计划成交，因此要求</a:t>
                </a:r>
                <a14:m>
                  <m:oMath xmlns:m="http://schemas.openxmlformats.org/officeDocument/2006/math">
                    <m:r>
                      <a:rPr lang="en-US" altLang="zh-CN" b="1" i="0" smtClean="0">
                        <a:latin typeface="Cambria Math"/>
                      </a:rPr>
                      <m:t>𝐦𝐢𝐧</m:t>
                    </m:r>
                    <m:r>
                      <a:rPr lang="en-US" altLang="zh-CN" b="1" i="0"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𝒚</m:t>
                    </m:r>
                    <m:r>
                      <a:rPr lang="en-US" altLang="zh-CN" b="1" i="1" smtClean="0">
                        <a:latin typeface="Cambria Math"/>
                      </a:rPr>
                      <m:t>)</m:t>
                    </m:r>
                  </m:oMath>
                </a14:m>
                <a:endParaRPr lang="en-US" altLang="zh-CN" dirty="0"/>
              </a:p>
              <a:p>
                <a:pPr lvl="1"/>
                <a:r>
                  <a:rPr lang="zh-CN" altLang="en-US" dirty="0"/>
                  <a:t>这样就得到了对偶规划问题</a:t>
                </a:r>
                <a:endParaRPr lang="en-US" altLang="zh-CN" dirty="0"/>
              </a:p>
              <a:p>
                <a:pPr lvl="2"/>
                <a:r>
                  <a:rPr lang="zh-CN" altLang="en-US" dirty="0"/>
                  <a:t>对减少管理工作的盲目性提供了更多的科学依据，与原规划问题互相对应，从不同的角度对企业的经营管理进行分析研究</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28" t="-2801" r="-522"/>
                </a:stretch>
              </a:blipFill>
            </p:spPr>
            <p:txBody>
              <a:bodyPr/>
              <a:lstStyle/>
              <a:p>
                <a:r>
                  <a:rPr lang="zh-CN" altLang="en-US">
                    <a:noFill/>
                  </a:rPr>
                  <a:t> </a:t>
                </a:r>
              </a:p>
            </p:txBody>
          </p:sp>
        </mc:Fallback>
      </mc:AlternateContent>
      <p:grpSp>
        <p:nvGrpSpPr>
          <p:cNvPr id="5" name="Group 4"/>
          <p:cNvGrpSpPr/>
          <p:nvPr/>
        </p:nvGrpSpPr>
        <p:grpSpPr bwMode="auto">
          <a:xfrm>
            <a:off x="8814301" y="470262"/>
            <a:ext cx="3268555" cy="1355363"/>
            <a:chOff x="0" y="0"/>
            <a:chExt cx="2754" cy="2016"/>
          </a:xfrm>
        </p:grpSpPr>
        <p:grpSp>
          <p:nvGrpSpPr>
            <p:cNvPr id="7" name="Group 6"/>
            <p:cNvGrpSpPr/>
            <p:nvPr/>
          </p:nvGrpSpPr>
          <p:grpSpPr bwMode="auto">
            <a:xfrm>
              <a:off x="0" y="0"/>
              <a:ext cx="908" cy="480"/>
              <a:chOff x="0" y="0"/>
              <a:chExt cx="908" cy="480"/>
            </a:xfrm>
          </p:grpSpPr>
          <p:sp>
            <p:nvSpPr>
              <p:cNvPr id="65" name="Rectangle 64"/>
              <p:cNvSpPr>
                <a:spLocks noChangeArrowheads="1"/>
              </p:cNvSpPr>
              <p:nvPr/>
            </p:nvSpPr>
            <p:spPr bwMode="auto">
              <a:xfrm>
                <a:off x="11" y="0"/>
                <a:ext cx="88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pPr algn="just"/>
                <a:r>
                  <a:rPr lang="en-US" altLang="zh-CN" sz="1400">
                    <a:solidFill>
                      <a:srgbClr val="0000FF"/>
                    </a:solidFill>
                    <a:latin typeface="Times New Roman" panose="02020603050405020304"/>
                    <a:ea typeface="隶书" panose="02010509060101010101" pitchFamily="1" charset="-122"/>
                  </a:rPr>
                  <a:t> </a:t>
                </a:r>
                <a:endParaRPr lang="en-US" altLang="zh-CN" sz="1400">
                  <a:solidFill>
                    <a:srgbClr val="0000FF"/>
                  </a:solidFill>
                  <a:latin typeface="隶书" panose="02010509060101010101" pitchFamily="1" charset="-122"/>
                  <a:ea typeface="隶书" panose="02010509060101010101" pitchFamily="1" charset="-122"/>
                </a:endParaRPr>
              </a:p>
              <a:p>
                <a:pPr algn="just"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66" name="Rectangle 65"/>
              <p:cNvSpPr>
                <a:spLocks noChangeArrowheads="1"/>
              </p:cNvSpPr>
              <p:nvPr/>
            </p:nvSpPr>
            <p:spPr bwMode="auto">
              <a:xfrm>
                <a:off x="0" y="0"/>
                <a:ext cx="90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8" name="Group 7"/>
            <p:cNvGrpSpPr/>
            <p:nvPr/>
          </p:nvGrpSpPr>
          <p:grpSpPr bwMode="auto">
            <a:xfrm>
              <a:off x="908" y="0"/>
              <a:ext cx="582" cy="480"/>
              <a:chOff x="908" y="0"/>
              <a:chExt cx="582" cy="480"/>
            </a:xfrm>
          </p:grpSpPr>
          <p:sp>
            <p:nvSpPr>
              <p:cNvPr id="63" name="Rectangle 62"/>
              <p:cNvSpPr>
                <a:spLocks noChangeArrowheads="1"/>
              </p:cNvSpPr>
              <p:nvPr/>
            </p:nvSpPr>
            <p:spPr bwMode="auto">
              <a:xfrm>
                <a:off x="919" y="0"/>
                <a:ext cx="5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产品甲</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64" name="Rectangle 63"/>
              <p:cNvSpPr>
                <a:spLocks noChangeArrowheads="1"/>
              </p:cNvSpPr>
              <p:nvPr/>
            </p:nvSpPr>
            <p:spPr bwMode="auto">
              <a:xfrm>
                <a:off x="908" y="0"/>
                <a:ext cx="582"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9" name="Group 8"/>
            <p:cNvGrpSpPr/>
            <p:nvPr/>
          </p:nvGrpSpPr>
          <p:grpSpPr bwMode="auto">
            <a:xfrm>
              <a:off x="1490" y="0"/>
              <a:ext cx="576" cy="480"/>
              <a:chOff x="1490" y="0"/>
              <a:chExt cx="576" cy="480"/>
            </a:xfrm>
          </p:grpSpPr>
          <p:sp>
            <p:nvSpPr>
              <p:cNvPr id="61" name="Rectangle 60"/>
              <p:cNvSpPr>
                <a:spLocks noChangeArrowheads="1"/>
              </p:cNvSpPr>
              <p:nvPr/>
            </p:nvSpPr>
            <p:spPr bwMode="auto">
              <a:xfrm>
                <a:off x="1501" y="0"/>
                <a:ext cx="5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产品乙</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62" name="Rectangle 61"/>
              <p:cNvSpPr>
                <a:spLocks noChangeArrowheads="1"/>
              </p:cNvSpPr>
              <p:nvPr/>
            </p:nvSpPr>
            <p:spPr bwMode="auto">
              <a:xfrm>
                <a:off x="1490" y="0"/>
                <a:ext cx="576"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0" name="Group 9"/>
            <p:cNvGrpSpPr/>
            <p:nvPr/>
          </p:nvGrpSpPr>
          <p:grpSpPr bwMode="auto">
            <a:xfrm>
              <a:off x="2066" y="0"/>
              <a:ext cx="688" cy="480"/>
              <a:chOff x="2066" y="0"/>
              <a:chExt cx="688" cy="480"/>
            </a:xfrm>
          </p:grpSpPr>
          <p:sp>
            <p:nvSpPr>
              <p:cNvPr id="59" name="Rectangle 58"/>
              <p:cNvSpPr>
                <a:spLocks noChangeArrowheads="1"/>
              </p:cNvSpPr>
              <p:nvPr/>
            </p:nvSpPr>
            <p:spPr bwMode="auto">
              <a:xfrm>
                <a:off x="2077" y="0"/>
                <a:ext cx="6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en-US" altLang="zh-CN" sz="1400" dirty="0">
                  <a:solidFill>
                    <a:srgbClr val="0000FF"/>
                  </a:solidFill>
                  <a:latin typeface="隶书" panose="02010509060101010101" pitchFamily="1" charset="-122"/>
                  <a:ea typeface="隶书" panose="02010509060101010101" pitchFamily="1" charset="-122"/>
                </a:endParaRPr>
              </a:p>
              <a:p>
                <a:r>
                  <a:rPr lang="zh-CN" altLang="en-US" sz="1400" dirty="0">
                    <a:solidFill>
                      <a:srgbClr val="0000FF"/>
                    </a:solidFill>
                    <a:latin typeface="隶书" panose="02010509060101010101" pitchFamily="1" charset="-122"/>
                    <a:ea typeface="隶书" panose="02010509060101010101" pitchFamily="1" charset="-122"/>
                  </a:rPr>
                  <a:t>设备能力（</a:t>
                </a:r>
                <a:r>
                  <a:rPr lang="en-US" altLang="zh-CN" sz="1400" i="1" dirty="0">
                    <a:solidFill>
                      <a:srgbClr val="0000FF"/>
                    </a:solidFill>
                    <a:latin typeface="隶书" panose="02010509060101010101" pitchFamily="1" charset="-122"/>
                    <a:ea typeface="隶书" panose="02010509060101010101" pitchFamily="1" charset="-122"/>
                  </a:rPr>
                  <a:t>h</a:t>
                </a:r>
                <a:r>
                  <a:rPr lang="zh-CN" altLang="en-US" sz="1400" dirty="0">
                    <a:solidFill>
                      <a:srgbClr val="0000FF"/>
                    </a:solidFill>
                    <a:latin typeface="隶书" panose="02010509060101010101" pitchFamily="1" charset="-122"/>
                    <a:ea typeface="隶书" panose="02010509060101010101" pitchFamily="1" charset="-122"/>
                  </a:rPr>
                  <a:t>）</a:t>
                </a:r>
              </a:p>
              <a:p>
                <a:pPr eaLnBrk="0" hangingPunct="0"/>
                <a:endParaRPr lang="en-US" altLang="zh-CN" sz="1400" dirty="0">
                  <a:solidFill>
                    <a:srgbClr val="0000FF"/>
                  </a:solidFill>
                  <a:latin typeface="隶书" panose="02010509060101010101" pitchFamily="1" charset="-122"/>
                  <a:ea typeface="隶书" panose="02010509060101010101" pitchFamily="1" charset="-122"/>
                </a:endParaRPr>
              </a:p>
            </p:txBody>
          </p:sp>
          <p:sp>
            <p:nvSpPr>
              <p:cNvPr id="60" name="Rectangle 59"/>
              <p:cNvSpPr>
                <a:spLocks noChangeArrowheads="1"/>
              </p:cNvSpPr>
              <p:nvPr/>
            </p:nvSpPr>
            <p:spPr bwMode="auto">
              <a:xfrm>
                <a:off x="2066" y="0"/>
                <a:ext cx="68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1" name="Group 10"/>
            <p:cNvGrpSpPr/>
            <p:nvPr/>
          </p:nvGrpSpPr>
          <p:grpSpPr bwMode="auto">
            <a:xfrm>
              <a:off x="0" y="480"/>
              <a:ext cx="908" cy="384"/>
              <a:chOff x="0" y="480"/>
              <a:chExt cx="908" cy="384"/>
            </a:xfrm>
          </p:grpSpPr>
          <p:sp>
            <p:nvSpPr>
              <p:cNvPr id="57" name="Rectangle 56"/>
              <p:cNvSpPr>
                <a:spLocks noChangeArrowheads="1"/>
              </p:cNvSpPr>
              <p:nvPr/>
            </p:nvSpPr>
            <p:spPr bwMode="auto">
              <a:xfrm>
                <a:off x="11" y="480"/>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设备</a:t>
                </a:r>
                <a:r>
                  <a:rPr lang="en-US" altLang="zh-CN" sz="1400" i="1">
                    <a:solidFill>
                      <a:srgbClr val="0000FF"/>
                    </a:solidFill>
                    <a:latin typeface="隶书" panose="02010509060101010101" pitchFamily="1" charset="-122"/>
                    <a:ea typeface="隶书" panose="02010509060101010101" pitchFamily="1" charset="-122"/>
                  </a:rPr>
                  <a:t>A</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58" name="Rectangle 57"/>
              <p:cNvSpPr>
                <a:spLocks noChangeArrowheads="1"/>
              </p:cNvSpPr>
              <p:nvPr/>
            </p:nvSpPr>
            <p:spPr bwMode="auto">
              <a:xfrm>
                <a:off x="0" y="480"/>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2" name="Group 11"/>
            <p:cNvGrpSpPr/>
            <p:nvPr/>
          </p:nvGrpSpPr>
          <p:grpSpPr bwMode="auto">
            <a:xfrm>
              <a:off x="908" y="480"/>
              <a:ext cx="582" cy="384"/>
              <a:chOff x="908" y="480"/>
              <a:chExt cx="582" cy="384"/>
            </a:xfrm>
          </p:grpSpPr>
          <p:sp>
            <p:nvSpPr>
              <p:cNvPr id="55" name="Rectangle 54"/>
              <p:cNvSpPr>
                <a:spLocks noChangeArrowheads="1"/>
              </p:cNvSpPr>
              <p:nvPr/>
            </p:nvSpPr>
            <p:spPr bwMode="auto">
              <a:xfrm>
                <a:off x="919" y="480"/>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3</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56" name="Rectangle 55"/>
              <p:cNvSpPr>
                <a:spLocks noChangeArrowheads="1"/>
              </p:cNvSpPr>
              <p:nvPr/>
            </p:nvSpPr>
            <p:spPr bwMode="auto">
              <a:xfrm>
                <a:off x="908" y="480"/>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3" name="Group 12"/>
            <p:cNvGrpSpPr/>
            <p:nvPr/>
          </p:nvGrpSpPr>
          <p:grpSpPr bwMode="auto">
            <a:xfrm>
              <a:off x="1490" y="480"/>
              <a:ext cx="576" cy="384"/>
              <a:chOff x="1490" y="480"/>
              <a:chExt cx="576" cy="384"/>
            </a:xfrm>
          </p:grpSpPr>
          <p:sp>
            <p:nvSpPr>
              <p:cNvPr id="53" name="Rectangle 52"/>
              <p:cNvSpPr>
                <a:spLocks noChangeArrowheads="1"/>
              </p:cNvSpPr>
              <p:nvPr/>
            </p:nvSpPr>
            <p:spPr bwMode="auto">
              <a:xfrm>
                <a:off x="1501" y="480"/>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2</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54" name="Rectangle 53"/>
              <p:cNvSpPr>
                <a:spLocks noChangeArrowheads="1"/>
              </p:cNvSpPr>
              <p:nvPr/>
            </p:nvSpPr>
            <p:spPr bwMode="auto">
              <a:xfrm>
                <a:off x="1490" y="480"/>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4" name="Group 13"/>
            <p:cNvGrpSpPr/>
            <p:nvPr/>
          </p:nvGrpSpPr>
          <p:grpSpPr bwMode="auto">
            <a:xfrm>
              <a:off x="2066" y="480"/>
              <a:ext cx="688" cy="384"/>
              <a:chOff x="2066" y="480"/>
              <a:chExt cx="688" cy="384"/>
            </a:xfrm>
          </p:grpSpPr>
          <p:sp>
            <p:nvSpPr>
              <p:cNvPr id="51" name="Rectangle 50"/>
              <p:cNvSpPr>
                <a:spLocks noChangeArrowheads="1"/>
              </p:cNvSpPr>
              <p:nvPr/>
            </p:nvSpPr>
            <p:spPr bwMode="auto">
              <a:xfrm>
                <a:off x="2077" y="480"/>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65</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52" name="Rectangle 51"/>
              <p:cNvSpPr>
                <a:spLocks noChangeArrowheads="1"/>
              </p:cNvSpPr>
              <p:nvPr/>
            </p:nvSpPr>
            <p:spPr bwMode="auto">
              <a:xfrm>
                <a:off x="2066" y="480"/>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5" name="Group 14"/>
            <p:cNvGrpSpPr/>
            <p:nvPr/>
          </p:nvGrpSpPr>
          <p:grpSpPr bwMode="auto">
            <a:xfrm>
              <a:off x="0" y="864"/>
              <a:ext cx="908" cy="384"/>
              <a:chOff x="0" y="864"/>
              <a:chExt cx="908" cy="384"/>
            </a:xfrm>
          </p:grpSpPr>
          <p:sp>
            <p:nvSpPr>
              <p:cNvPr id="49" name="Rectangle 48"/>
              <p:cNvSpPr>
                <a:spLocks noChangeArrowheads="1"/>
              </p:cNvSpPr>
              <p:nvPr/>
            </p:nvSpPr>
            <p:spPr bwMode="auto">
              <a:xfrm>
                <a:off x="11" y="864"/>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设备</a:t>
                </a:r>
                <a:r>
                  <a:rPr lang="en-US" altLang="zh-CN" sz="1400" i="1">
                    <a:solidFill>
                      <a:srgbClr val="0000FF"/>
                    </a:solidFill>
                    <a:latin typeface="隶书" panose="02010509060101010101" pitchFamily="1" charset="-122"/>
                    <a:ea typeface="隶书" panose="02010509060101010101" pitchFamily="1" charset="-122"/>
                  </a:rPr>
                  <a:t>B</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50" name="Rectangle 49"/>
              <p:cNvSpPr>
                <a:spLocks noChangeArrowheads="1"/>
              </p:cNvSpPr>
              <p:nvPr/>
            </p:nvSpPr>
            <p:spPr bwMode="auto">
              <a:xfrm>
                <a:off x="0" y="864"/>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6" name="Group 15"/>
            <p:cNvGrpSpPr/>
            <p:nvPr/>
          </p:nvGrpSpPr>
          <p:grpSpPr bwMode="auto">
            <a:xfrm>
              <a:off x="908" y="864"/>
              <a:ext cx="582" cy="384"/>
              <a:chOff x="908" y="864"/>
              <a:chExt cx="582" cy="384"/>
            </a:xfrm>
          </p:grpSpPr>
          <p:sp>
            <p:nvSpPr>
              <p:cNvPr id="47" name="Rectangle 46"/>
              <p:cNvSpPr>
                <a:spLocks noChangeArrowheads="1"/>
              </p:cNvSpPr>
              <p:nvPr/>
            </p:nvSpPr>
            <p:spPr bwMode="auto">
              <a:xfrm>
                <a:off x="919" y="864"/>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2</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48" name="Rectangle 47"/>
              <p:cNvSpPr>
                <a:spLocks noChangeArrowheads="1"/>
              </p:cNvSpPr>
              <p:nvPr/>
            </p:nvSpPr>
            <p:spPr bwMode="auto">
              <a:xfrm>
                <a:off x="908" y="864"/>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7" name="Group 16"/>
            <p:cNvGrpSpPr/>
            <p:nvPr/>
          </p:nvGrpSpPr>
          <p:grpSpPr bwMode="auto">
            <a:xfrm>
              <a:off x="1490" y="864"/>
              <a:ext cx="576" cy="384"/>
              <a:chOff x="1490" y="864"/>
              <a:chExt cx="576" cy="384"/>
            </a:xfrm>
          </p:grpSpPr>
          <p:sp>
            <p:nvSpPr>
              <p:cNvPr id="45" name="Rectangle 44"/>
              <p:cNvSpPr>
                <a:spLocks noChangeArrowheads="1"/>
              </p:cNvSpPr>
              <p:nvPr/>
            </p:nvSpPr>
            <p:spPr bwMode="auto">
              <a:xfrm>
                <a:off x="1501" y="864"/>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1</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46" name="Rectangle 45"/>
              <p:cNvSpPr>
                <a:spLocks noChangeArrowheads="1"/>
              </p:cNvSpPr>
              <p:nvPr/>
            </p:nvSpPr>
            <p:spPr bwMode="auto">
              <a:xfrm>
                <a:off x="1490" y="864"/>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8" name="Group 17"/>
            <p:cNvGrpSpPr/>
            <p:nvPr/>
          </p:nvGrpSpPr>
          <p:grpSpPr bwMode="auto">
            <a:xfrm>
              <a:off x="2066" y="864"/>
              <a:ext cx="688" cy="384"/>
              <a:chOff x="2066" y="864"/>
              <a:chExt cx="688" cy="384"/>
            </a:xfrm>
          </p:grpSpPr>
          <p:sp>
            <p:nvSpPr>
              <p:cNvPr id="43" name="Rectangle 42"/>
              <p:cNvSpPr>
                <a:spLocks noChangeArrowheads="1"/>
              </p:cNvSpPr>
              <p:nvPr/>
            </p:nvSpPr>
            <p:spPr bwMode="auto">
              <a:xfrm>
                <a:off x="2077" y="864"/>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40</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44" name="Rectangle 43"/>
              <p:cNvSpPr>
                <a:spLocks noChangeArrowheads="1"/>
              </p:cNvSpPr>
              <p:nvPr/>
            </p:nvSpPr>
            <p:spPr bwMode="auto">
              <a:xfrm>
                <a:off x="2066" y="864"/>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19" name="Group 18"/>
            <p:cNvGrpSpPr/>
            <p:nvPr/>
          </p:nvGrpSpPr>
          <p:grpSpPr bwMode="auto">
            <a:xfrm>
              <a:off x="0" y="1248"/>
              <a:ext cx="908" cy="384"/>
              <a:chOff x="0" y="1248"/>
              <a:chExt cx="908" cy="384"/>
            </a:xfrm>
          </p:grpSpPr>
          <p:sp>
            <p:nvSpPr>
              <p:cNvPr id="41" name="Rectangle 40"/>
              <p:cNvSpPr>
                <a:spLocks noChangeArrowheads="1"/>
              </p:cNvSpPr>
              <p:nvPr/>
            </p:nvSpPr>
            <p:spPr bwMode="auto">
              <a:xfrm>
                <a:off x="11" y="1248"/>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设备</a:t>
                </a:r>
                <a:r>
                  <a:rPr lang="en-US" altLang="zh-CN" sz="1400" i="1">
                    <a:solidFill>
                      <a:srgbClr val="0000FF"/>
                    </a:solidFill>
                    <a:latin typeface="隶书" panose="02010509060101010101" pitchFamily="1" charset="-122"/>
                    <a:ea typeface="隶书" panose="02010509060101010101" pitchFamily="1" charset="-122"/>
                  </a:rPr>
                  <a:t>C</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42" name="Rectangle 41"/>
              <p:cNvSpPr>
                <a:spLocks noChangeArrowheads="1"/>
              </p:cNvSpPr>
              <p:nvPr/>
            </p:nvSpPr>
            <p:spPr bwMode="auto">
              <a:xfrm>
                <a:off x="0" y="1248"/>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0" name="Group 19"/>
            <p:cNvGrpSpPr/>
            <p:nvPr/>
          </p:nvGrpSpPr>
          <p:grpSpPr bwMode="auto">
            <a:xfrm>
              <a:off x="908" y="1248"/>
              <a:ext cx="582" cy="384"/>
              <a:chOff x="908" y="1248"/>
              <a:chExt cx="582" cy="384"/>
            </a:xfrm>
          </p:grpSpPr>
          <p:sp>
            <p:nvSpPr>
              <p:cNvPr id="39" name="Rectangle 38"/>
              <p:cNvSpPr>
                <a:spLocks noChangeArrowheads="1"/>
              </p:cNvSpPr>
              <p:nvPr/>
            </p:nvSpPr>
            <p:spPr bwMode="auto">
              <a:xfrm>
                <a:off x="919" y="1248"/>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0</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40" name="Rectangle 39"/>
              <p:cNvSpPr>
                <a:spLocks noChangeArrowheads="1"/>
              </p:cNvSpPr>
              <p:nvPr/>
            </p:nvSpPr>
            <p:spPr bwMode="auto">
              <a:xfrm>
                <a:off x="908" y="1248"/>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1" name="Group 20"/>
            <p:cNvGrpSpPr/>
            <p:nvPr/>
          </p:nvGrpSpPr>
          <p:grpSpPr bwMode="auto">
            <a:xfrm>
              <a:off x="1490" y="1248"/>
              <a:ext cx="576" cy="384"/>
              <a:chOff x="1490" y="1248"/>
              <a:chExt cx="576" cy="384"/>
            </a:xfrm>
          </p:grpSpPr>
          <p:sp>
            <p:nvSpPr>
              <p:cNvPr id="37" name="Rectangle 36"/>
              <p:cNvSpPr>
                <a:spLocks noChangeArrowheads="1"/>
              </p:cNvSpPr>
              <p:nvPr/>
            </p:nvSpPr>
            <p:spPr bwMode="auto">
              <a:xfrm>
                <a:off x="1501" y="1248"/>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3</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38" name="Rectangle 37"/>
              <p:cNvSpPr>
                <a:spLocks noChangeArrowheads="1"/>
              </p:cNvSpPr>
              <p:nvPr/>
            </p:nvSpPr>
            <p:spPr bwMode="auto">
              <a:xfrm>
                <a:off x="1490" y="1248"/>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2" name="Group 21"/>
            <p:cNvGrpSpPr/>
            <p:nvPr/>
          </p:nvGrpSpPr>
          <p:grpSpPr bwMode="auto">
            <a:xfrm>
              <a:off x="2066" y="1248"/>
              <a:ext cx="688" cy="384"/>
              <a:chOff x="2066" y="1248"/>
              <a:chExt cx="688" cy="384"/>
            </a:xfrm>
          </p:grpSpPr>
          <p:sp>
            <p:nvSpPr>
              <p:cNvPr id="35" name="Rectangle 34"/>
              <p:cNvSpPr>
                <a:spLocks noChangeArrowheads="1"/>
              </p:cNvSpPr>
              <p:nvPr/>
            </p:nvSpPr>
            <p:spPr bwMode="auto">
              <a:xfrm>
                <a:off x="2077" y="1248"/>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75</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36" name="Rectangle 35"/>
              <p:cNvSpPr>
                <a:spLocks noChangeArrowheads="1"/>
              </p:cNvSpPr>
              <p:nvPr/>
            </p:nvSpPr>
            <p:spPr bwMode="auto">
              <a:xfrm>
                <a:off x="2066" y="1248"/>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3" name="Group 22"/>
            <p:cNvGrpSpPr/>
            <p:nvPr/>
          </p:nvGrpSpPr>
          <p:grpSpPr bwMode="auto">
            <a:xfrm>
              <a:off x="0" y="1632"/>
              <a:ext cx="908" cy="384"/>
              <a:chOff x="0" y="1632"/>
              <a:chExt cx="908" cy="384"/>
            </a:xfrm>
          </p:grpSpPr>
          <p:sp>
            <p:nvSpPr>
              <p:cNvPr id="33" name="Rectangle 32"/>
              <p:cNvSpPr>
                <a:spLocks noChangeArrowheads="1"/>
              </p:cNvSpPr>
              <p:nvPr/>
            </p:nvSpPr>
            <p:spPr bwMode="auto">
              <a:xfrm>
                <a:off x="11" y="1632"/>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400">
                    <a:solidFill>
                      <a:srgbClr val="0000FF"/>
                    </a:solidFill>
                    <a:latin typeface="隶书" panose="02010509060101010101" pitchFamily="1" charset="-122"/>
                    <a:ea typeface="隶书" panose="02010509060101010101" pitchFamily="1" charset="-122"/>
                  </a:rPr>
                  <a:t>利润（元</a:t>
                </a:r>
                <a:r>
                  <a:rPr lang="en-US" altLang="zh-CN" sz="1400">
                    <a:solidFill>
                      <a:srgbClr val="0000FF"/>
                    </a:solidFill>
                    <a:latin typeface="隶书" panose="02010509060101010101" pitchFamily="1" charset="-122"/>
                    <a:ea typeface="隶书" panose="02010509060101010101" pitchFamily="1" charset="-122"/>
                  </a:rPr>
                  <a:t>/</a:t>
                </a:r>
                <a:r>
                  <a:rPr lang="zh-CN" altLang="en-US" sz="1400">
                    <a:solidFill>
                      <a:srgbClr val="0000FF"/>
                    </a:solidFill>
                    <a:latin typeface="隶书" panose="02010509060101010101" pitchFamily="1" charset="-122"/>
                    <a:ea typeface="隶书" panose="02010509060101010101" pitchFamily="1" charset="-122"/>
                  </a:rPr>
                  <a:t>件）</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34" name="Rectangle 33"/>
              <p:cNvSpPr>
                <a:spLocks noChangeArrowheads="1"/>
              </p:cNvSpPr>
              <p:nvPr/>
            </p:nvSpPr>
            <p:spPr bwMode="auto">
              <a:xfrm>
                <a:off x="0" y="1632"/>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4" name="Group 23"/>
            <p:cNvGrpSpPr/>
            <p:nvPr/>
          </p:nvGrpSpPr>
          <p:grpSpPr bwMode="auto">
            <a:xfrm>
              <a:off x="908" y="1632"/>
              <a:ext cx="582" cy="384"/>
              <a:chOff x="908" y="1632"/>
              <a:chExt cx="582" cy="384"/>
            </a:xfrm>
          </p:grpSpPr>
          <p:sp>
            <p:nvSpPr>
              <p:cNvPr id="31" name="Rectangle 30"/>
              <p:cNvSpPr>
                <a:spLocks noChangeArrowheads="1"/>
              </p:cNvSpPr>
              <p:nvPr/>
            </p:nvSpPr>
            <p:spPr bwMode="auto">
              <a:xfrm>
                <a:off x="919" y="1632"/>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1500</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32" name="Rectangle 31"/>
              <p:cNvSpPr>
                <a:spLocks noChangeArrowheads="1"/>
              </p:cNvSpPr>
              <p:nvPr/>
            </p:nvSpPr>
            <p:spPr bwMode="auto">
              <a:xfrm>
                <a:off x="908" y="1632"/>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5" name="Group 24"/>
            <p:cNvGrpSpPr/>
            <p:nvPr/>
          </p:nvGrpSpPr>
          <p:grpSpPr bwMode="auto">
            <a:xfrm>
              <a:off x="1490" y="1632"/>
              <a:ext cx="576" cy="384"/>
              <a:chOff x="1490" y="1632"/>
              <a:chExt cx="576" cy="384"/>
            </a:xfrm>
          </p:grpSpPr>
          <p:sp>
            <p:nvSpPr>
              <p:cNvPr id="29" name="Rectangle 28"/>
              <p:cNvSpPr>
                <a:spLocks noChangeArrowheads="1"/>
              </p:cNvSpPr>
              <p:nvPr/>
            </p:nvSpPr>
            <p:spPr bwMode="auto">
              <a:xfrm>
                <a:off x="1501" y="1632"/>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隶书" panose="02010509060101010101" pitchFamily="1" charset="-122"/>
                    <a:ea typeface="隶书" panose="02010509060101010101" pitchFamily="1" charset="-122"/>
                  </a:rPr>
                  <a:t>2500</a:t>
                </a: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30" name="Rectangle 29"/>
              <p:cNvSpPr>
                <a:spLocks noChangeArrowheads="1"/>
              </p:cNvSpPr>
              <p:nvPr/>
            </p:nvSpPr>
            <p:spPr bwMode="auto">
              <a:xfrm>
                <a:off x="1490" y="1632"/>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nvGrpSpPr>
            <p:cNvPr id="26" name="Group 25"/>
            <p:cNvGrpSpPr/>
            <p:nvPr/>
          </p:nvGrpSpPr>
          <p:grpSpPr bwMode="auto">
            <a:xfrm>
              <a:off x="2066" y="1632"/>
              <a:ext cx="688" cy="384"/>
              <a:chOff x="2066" y="1632"/>
              <a:chExt cx="688" cy="384"/>
            </a:xfrm>
          </p:grpSpPr>
          <p:sp>
            <p:nvSpPr>
              <p:cNvPr id="27" name="Rectangle 26"/>
              <p:cNvSpPr>
                <a:spLocks noChangeArrowheads="1"/>
              </p:cNvSpPr>
              <p:nvPr/>
            </p:nvSpPr>
            <p:spPr bwMode="auto">
              <a:xfrm>
                <a:off x="2077" y="1632"/>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78" tIns="43740" rIns="87478" bIns="43740"/>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400">
                    <a:solidFill>
                      <a:srgbClr val="0000FF"/>
                    </a:solidFill>
                    <a:latin typeface="Times New Roman" panose="02020603050405020304"/>
                    <a:ea typeface="隶书" panose="02010509060101010101" pitchFamily="1" charset="-122"/>
                  </a:rPr>
                  <a:t> </a:t>
                </a:r>
                <a:endParaRPr lang="en-US" altLang="zh-CN" sz="1400">
                  <a:solidFill>
                    <a:srgbClr val="0000FF"/>
                  </a:solidFill>
                  <a:latin typeface="隶书" panose="02010509060101010101" pitchFamily="1" charset="-122"/>
                  <a:ea typeface="隶书" panose="02010509060101010101" pitchFamily="1" charset="-122"/>
                </a:endParaRPr>
              </a:p>
              <a:p>
                <a:pPr eaLnBrk="0" hangingPunct="0"/>
                <a:endParaRPr lang="en-US" altLang="zh-CN" sz="1400">
                  <a:solidFill>
                    <a:srgbClr val="0000FF"/>
                  </a:solidFill>
                  <a:latin typeface="隶书" panose="02010509060101010101" pitchFamily="1" charset="-122"/>
                  <a:ea typeface="隶书" panose="02010509060101010101" pitchFamily="1" charset="-122"/>
                </a:endParaRPr>
              </a:p>
            </p:txBody>
          </p:sp>
          <p:sp>
            <p:nvSpPr>
              <p:cNvPr id="28" name="Rectangle 27"/>
              <p:cNvSpPr>
                <a:spLocks noChangeArrowheads="1"/>
              </p:cNvSpPr>
              <p:nvPr/>
            </p:nvSpPr>
            <p:spPr bwMode="auto">
              <a:xfrm>
                <a:off x="2066" y="1632"/>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478" tIns="43740" rIns="87478" bIns="43740"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400">
                  <a:solidFill>
                    <a:srgbClr val="0000FF"/>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E292-E09A-4A91-BEB1-A9A64FE6A023}"/>
              </a:ext>
            </a:extLst>
          </p:cNvPr>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EE7E2E-FADD-4BFC-A625-5C5196494A42}"/>
                  </a:ext>
                </a:extLst>
              </p:cNvPr>
              <p:cNvSpPr>
                <a:spLocks noGrp="1"/>
              </p:cNvSpPr>
              <p:nvPr>
                <p:ph idx="1"/>
              </p:nvPr>
            </p:nvSpPr>
            <p:spPr/>
            <p:txBody>
              <a:bodyPr/>
              <a:lstStyle/>
              <a:p>
                <a:r>
                  <a:rPr lang="zh-CN" altLang="en-US" dirty="0"/>
                  <a:t>例子</a:t>
                </a:r>
                <a:endParaRPr lang="en-US" altLang="zh-CN" dirty="0"/>
              </a:p>
              <a:p>
                <a:r>
                  <a:rPr lang="zh-CN" altLang="en-US" dirty="0"/>
                  <a:t>某家具厂木器车间生产木门与木窗两种产品，木门利润</a:t>
                </a:r>
                <a:r>
                  <a:rPr lang="en-US" altLang="zh-CN" dirty="0"/>
                  <a:t>56</a:t>
                </a:r>
                <a:r>
                  <a:rPr lang="zh-CN" altLang="en-US" dirty="0"/>
                  <a:t>元</a:t>
                </a:r>
                <a:r>
                  <a:rPr lang="en-US" altLang="zh-CN" dirty="0"/>
                  <a:t>/</a:t>
                </a:r>
                <a:r>
                  <a:rPr lang="zh-CN" altLang="en-US" dirty="0"/>
                  <a:t>扇，木窗</a:t>
                </a:r>
                <a:r>
                  <a:rPr lang="en-US" altLang="zh-CN" dirty="0"/>
                  <a:t>30</a:t>
                </a:r>
                <a:r>
                  <a:rPr lang="zh-CN" altLang="en-US" dirty="0"/>
                  <a:t>元</a:t>
                </a:r>
                <a:r>
                  <a:rPr lang="en-US" altLang="zh-CN" dirty="0"/>
                  <a:t>/</a:t>
                </a:r>
                <a:r>
                  <a:rPr lang="zh-CN" altLang="en-US" dirty="0"/>
                  <a:t>扇。生产木门需要木工</a:t>
                </a:r>
                <a:r>
                  <a:rPr lang="en-US" altLang="zh-CN" dirty="0"/>
                  <a:t>4</a:t>
                </a:r>
                <a:r>
                  <a:rPr lang="zh-CN" altLang="en-US" dirty="0"/>
                  <a:t>小时，油漆工</a:t>
                </a:r>
                <a:r>
                  <a:rPr lang="en-US" altLang="zh-CN" dirty="0"/>
                  <a:t>2</a:t>
                </a:r>
                <a:r>
                  <a:rPr lang="zh-CN" altLang="en-US" dirty="0"/>
                  <a:t>小时；生产木窗木工</a:t>
                </a:r>
                <a:r>
                  <a:rPr lang="en-US" altLang="zh-CN" dirty="0"/>
                  <a:t>3</a:t>
                </a:r>
                <a:r>
                  <a:rPr lang="zh-CN" altLang="en-US" dirty="0"/>
                  <a:t>小时，油漆工</a:t>
                </a:r>
                <a:r>
                  <a:rPr lang="en-US" altLang="zh-CN" dirty="0"/>
                  <a:t>1</a:t>
                </a:r>
                <a:r>
                  <a:rPr lang="zh-CN" altLang="en-US" dirty="0"/>
                  <a:t>小时。车间每日可用木工总工时</a:t>
                </a:r>
                <a:r>
                  <a:rPr lang="en-US" altLang="zh-CN" dirty="0"/>
                  <a:t>120</a:t>
                </a:r>
                <a:r>
                  <a:rPr lang="zh-CN" altLang="en-US" dirty="0"/>
                  <a:t>小时，油漆工</a:t>
                </a:r>
                <a:r>
                  <a:rPr lang="en-US" altLang="zh-CN" dirty="0"/>
                  <a:t>50</a:t>
                </a:r>
                <a:r>
                  <a:rPr lang="zh-CN" altLang="en-US" dirty="0"/>
                  <a:t>小时。问该如何安排生产才能是每日利润对大？</a:t>
                </a:r>
                <a:endParaRPr lang="en-US" altLang="zh-CN" dirty="0"/>
              </a:p>
              <a:p>
                <a:pPr lvl="1"/>
                <a:r>
                  <a:rPr lang="en-US" altLang="zh-CN" dirty="0"/>
                  <a:t>Max </a:t>
                </a:r>
                <a14:m>
                  <m:oMath xmlns:m="http://schemas.openxmlformats.org/officeDocument/2006/math">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𝟓𝟔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𝟑𝟎</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𝟒</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𝟏𝟐𝟎</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pPr lvl="1"/>
                <a:r>
                  <a:rPr lang="zh-CN" altLang="en-US" dirty="0"/>
                  <a:t>最优解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𝟏𝟓</m:t>
                            </m:r>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𝟏𝟒𝟒𝟎</m:t>
                    </m:r>
                  </m:oMath>
                </a14:m>
                <a:r>
                  <a:rPr lang="zh-CN" altLang="en-US" dirty="0"/>
                  <a:t>（元）</a:t>
                </a:r>
              </a:p>
            </p:txBody>
          </p:sp>
        </mc:Choice>
        <mc:Fallback xmlns="">
          <p:sp>
            <p:nvSpPr>
              <p:cNvPr id="3" name="内容占位符 2">
                <a:extLst>
                  <a:ext uri="{FF2B5EF4-FFF2-40B4-BE49-F238E27FC236}">
                    <a16:creationId xmlns:a16="http://schemas.microsoft.com/office/drawing/2014/main" id="{41EE7E2E-FADD-4BFC-A625-5C5196494A42}"/>
                  </a:ext>
                </a:extLst>
              </p:cNvPr>
              <p:cNvSpPr>
                <a:spLocks noGrp="1" noRot="1" noChangeAspect="1" noMove="1" noResize="1" noEditPoints="1" noAdjustHandles="1" noChangeArrowheads="1" noChangeShapeType="1" noTextEdit="1"/>
              </p:cNvSpPr>
              <p:nvPr>
                <p:ph idx="1"/>
              </p:nvPr>
            </p:nvSpPr>
            <p:spPr>
              <a:blipFill>
                <a:blip r:embed="rId2"/>
                <a:stretch>
                  <a:fillRect l="-1389" t="-1735" r="-6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6140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E292-E09A-4A91-BEB1-A9A64FE6A023}"/>
              </a:ext>
            </a:extLst>
          </p:cNvPr>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p:sp>
        <p:nvSpPr>
          <p:cNvPr id="3" name="内容占位符 2">
            <a:extLst>
              <a:ext uri="{FF2B5EF4-FFF2-40B4-BE49-F238E27FC236}">
                <a16:creationId xmlns:a16="http://schemas.microsoft.com/office/drawing/2014/main" id="{41EE7E2E-FADD-4BFC-A625-5C5196494A42}"/>
              </a:ext>
            </a:extLst>
          </p:cNvPr>
          <p:cNvSpPr>
            <a:spLocks noGrp="1"/>
          </p:cNvSpPr>
          <p:nvPr>
            <p:ph idx="1"/>
          </p:nvPr>
        </p:nvSpPr>
        <p:spPr/>
        <p:txBody>
          <a:bodyPr/>
          <a:lstStyle/>
          <a:p>
            <a:r>
              <a:rPr lang="zh-CN" altLang="en-US" dirty="0"/>
              <a:t>某家具厂木器车间生产木门与木窗两种产品，木门利润</a:t>
            </a:r>
            <a:r>
              <a:rPr lang="en-US" altLang="zh-CN" dirty="0"/>
              <a:t>56</a:t>
            </a:r>
            <a:r>
              <a:rPr lang="zh-CN" altLang="en-US" dirty="0"/>
              <a:t>元</a:t>
            </a:r>
            <a:r>
              <a:rPr lang="en-US" altLang="zh-CN" dirty="0"/>
              <a:t>/</a:t>
            </a:r>
            <a:r>
              <a:rPr lang="zh-CN" altLang="en-US" dirty="0"/>
              <a:t>扇，木窗</a:t>
            </a:r>
            <a:r>
              <a:rPr lang="en-US" altLang="zh-CN" dirty="0"/>
              <a:t>30</a:t>
            </a:r>
            <a:r>
              <a:rPr lang="zh-CN" altLang="en-US" dirty="0"/>
              <a:t>元</a:t>
            </a:r>
            <a:r>
              <a:rPr lang="en-US" altLang="zh-CN" dirty="0"/>
              <a:t>/</a:t>
            </a:r>
            <a:r>
              <a:rPr lang="zh-CN" altLang="en-US" dirty="0"/>
              <a:t>扇。生产木门需要木工</a:t>
            </a:r>
            <a:r>
              <a:rPr lang="en-US" altLang="zh-CN" dirty="0"/>
              <a:t>4</a:t>
            </a:r>
            <a:r>
              <a:rPr lang="zh-CN" altLang="en-US" dirty="0"/>
              <a:t>小时，油漆工</a:t>
            </a:r>
            <a:r>
              <a:rPr lang="en-US" altLang="zh-CN" dirty="0"/>
              <a:t>2</a:t>
            </a:r>
            <a:r>
              <a:rPr lang="zh-CN" altLang="en-US" dirty="0"/>
              <a:t>小时；生产木窗木工</a:t>
            </a:r>
            <a:r>
              <a:rPr lang="en-US" altLang="zh-CN" dirty="0"/>
              <a:t>3</a:t>
            </a:r>
            <a:r>
              <a:rPr lang="zh-CN" altLang="en-US" dirty="0"/>
              <a:t>小时，油漆工</a:t>
            </a:r>
            <a:r>
              <a:rPr lang="en-US" altLang="zh-CN" dirty="0"/>
              <a:t>1</a:t>
            </a:r>
            <a:r>
              <a:rPr lang="zh-CN" altLang="en-US" dirty="0"/>
              <a:t>小时。车间每日可用木工总工时</a:t>
            </a:r>
            <a:r>
              <a:rPr lang="en-US" altLang="zh-CN" dirty="0"/>
              <a:t>120</a:t>
            </a:r>
            <a:r>
              <a:rPr lang="zh-CN" altLang="en-US" dirty="0"/>
              <a:t>小时，油漆工</a:t>
            </a:r>
            <a:r>
              <a:rPr lang="en-US" altLang="zh-CN" dirty="0"/>
              <a:t>50</a:t>
            </a:r>
            <a:r>
              <a:rPr lang="zh-CN" altLang="en-US" dirty="0"/>
              <a:t>小时。问该如何安排生产才能是每日利润对大？</a:t>
            </a:r>
            <a:endParaRPr lang="en-US" altLang="zh-CN" dirty="0"/>
          </a:p>
          <a:p>
            <a:r>
              <a:rPr lang="zh-CN" altLang="en-US" dirty="0"/>
              <a:t>从另一个角度思考：假若有一个个体经营者，手中有一批木器家具生产订单，他想利用该木器车间的木工与油漆工来加工完成他的订单。就需要考虑付给该车间每个工时的价格。他可以构造一个数学模型来研究如何定价才能既使木器车间觉得有利可图从而愿意替他加工这批订单，又使自己所付的工时费用总数最少呢？</a:t>
            </a:r>
            <a:endParaRPr lang="en-US" altLang="zh-CN" dirty="0"/>
          </a:p>
        </p:txBody>
      </p:sp>
    </p:spTree>
    <p:extLst>
      <p:ext uri="{BB962C8B-B14F-4D97-AF65-F5344CB8AC3E}">
        <p14:creationId xmlns:p14="http://schemas.microsoft.com/office/powerpoint/2010/main" val="1975784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1885B-29A1-4573-9ED7-DB1A7D94622D}"/>
              </a:ext>
            </a:extLst>
          </p:cNvPr>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9812B9-FEB3-4E0D-85E7-0F664D1BFC48}"/>
                  </a:ext>
                </a:extLst>
              </p:cNvPr>
              <p:cNvSpPr>
                <a:spLocks noGrp="1"/>
              </p:cNvSpPr>
              <p:nvPr>
                <p:ph idx="1"/>
              </p:nvPr>
            </p:nvSpPr>
            <p:spPr/>
            <p:txBody>
              <a:bodyPr/>
              <a:lstStyle/>
              <a:p>
                <a:r>
                  <a:rPr lang="zh-CN" altLang="en-US" dirty="0"/>
                  <a:t>设</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oMath>
                </a14:m>
                <a:r>
                  <a:rPr lang="zh-CN" altLang="en-US" dirty="0"/>
                  <a:t>为付给木工每个工时的价格，</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oMath>
                </a14:m>
                <a:r>
                  <a:rPr lang="zh-CN" altLang="en-US" dirty="0"/>
                  <a:t>为付给油漆工每个工时的价格，则该个体经营者的目标函数为每日所付工时费用最小：</a:t>
                </a:r>
                <a:endParaRPr lang="en-US" altLang="zh-CN" dirty="0"/>
              </a:p>
              <a:p>
                <a14:m>
                  <m:oMath xmlns:m="http://schemas.openxmlformats.org/officeDocument/2006/math">
                    <m:r>
                      <a:rPr lang="en-US" altLang="zh-CN" b="1" i="0" smtClean="0">
                        <a:latin typeface="Cambria Math" panose="02040503050406030204" pitchFamily="18" charset="0"/>
                      </a:rPr>
                      <m:t>𝐦𝐢𝐧</m:t>
                    </m:r>
                    <m:r>
                      <a:rPr lang="en-US" altLang="zh-CN" b="1" i="0" smtClean="0">
                        <a:latin typeface="Cambria Math" panose="02040503050406030204" pitchFamily="18" charset="0"/>
                      </a:rPr>
                      <m:t> </m:t>
                    </m:r>
                    <m:r>
                      <a:rPr lang="en-US" altLang="zh-CN" b="1" i="0" smtClean="0">
                        <a:latin typeface="Cambria Math" panose="02040503050406030204" pitchFamily="18" charset="0"/>
                      </a:rPr>
                      <m:t>𝐟</m:t>
                    </m:r>
                    <m:r>
                      <a:rPr lang="en-US" altLang="zh-CN" b="1" i="0" smtClean="0">
                        <a:latin typeface="Cambria Math" panose="02040503050406030204" pitchFamily="18" charset="0"/>
                      </a:rPr>
                      <m:t>=</m:t>
                    </m:r>
                    <m:r>
                      <a:rPr lang="en-US" altLang="zh-CN" b="1" i="0" smtClean="0">
                        <a:latin typeface="Cambria Math" panose="02040503050406030204" pitchFamily="18" charset="0"/>
                      </a:rPr>
                      <m:t>𝟏𝟐𝟎</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𝟓𝟎</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oMath>
                </a14:m>
                <a:endParaRPr lang="en-US" altLang="zh-CN" dirty="0"/>
              </a:p>
              <a:p>
                <a:r>
                  <a:rPr lang="zh-CN" altLang="en-US" dirty="0"/>
                  <a:t>注意：该个体经营者所付的价格不能太低，至少不能低于该车间生产木门、木窗所得到的收入，否则该车间觉得无利可图就不会给他加工这批订单，因此：</a:t>
                </a:r>
                <a:endParaRPr lang="en-US" altLang="zh-CN" dirty="0"/>
              </a:p>
              <a:p>
                <a14:m>
                  <m:oMath xmlns:m="http://schemas.openxmlformats.org/officeDocument/2006/math">
                    <m:r>
                      <a:rPr lang="en-US" altLang="zh-CN" b="1" i="0" smtClean="0">
                        <a:latin typeface="Cambria Math" panose="02040503050406030204" pitchFamily="18" charset="0"/>
                      </a:rPr>
                      <m:t>𝟒</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𝟓𝟔</m:t>
                    </m:r>
                    <m:r>
                      <a:rPr lang="en-US" altLang="zh-CN" b="1" i="0" smtClean="0">
                        <a:latin typeface="Cambria Math" panose="02040503050406030204" pitchFamily="18" charset="0"/>
                      </a:rPr>
                      <m:t>;</m:t>
                    </m:r>
                    <m:r>
                      <a:rPr lang="en-US" altLang="zh-CN" b="1" i="0"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𝟑𝟎</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dirty="0"/>
              </a:p>
              <a:p>
                <a:r>
                  <a:rPr lang="zh-CN" altLang="en-US" dirty="0"/>
                  <a:t>此时最优解：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𝐰</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m:t>
                                </m:r>
                              </m:sup>
                            </m:sSubSup>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𝟐𝟒</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𝟏𝟒𝟒𝟎</m:t>
                    </m:r>
                  </m:oMath>
                </a14:m>
                <a:endParaRPr lang="zh-CN" altLang="en-US" dirty="0"/>
              </a:p>
            </p:txBody>
          </p:sp>
        </mc:Choice>
        <mc:Fallback xmlns="">
          <p:sp>
            <p:nvSpPr>
              <p:cNvPr id="3" name="内容占位符 2">
                <a:extLst>
                  <a:ext uri="{FF2B5EF4-FFF2-40B4-BE49-F238E27FC236}">
                    <a16:creationId xmlns:a16="http://schemas.microsoft.com/office/drawing/2014/main" id="{F99812B9-FEB3-4E0D-85E7-0F664D1BFC48}"/>
                  </a:ext>
                </a:extLst>
              </p:cNvPr>
              <p:cNvSpPr>
                <a:spLocks noGrp="1" noRot="1" noChangeAspect="1" noMove="1" noResize="1" noEditPoints="1" noAdjustHandles="1" noChangeArrowheads="1" noChangeShapeType="1" noTextEdit="1"/>
              </p:cNvSpPr>
              <p:nvPr>
                <p:ph idx="1"/>
              </p:nvPr>
            </p:nvSpPr>
            <p:spPr>
              <a:blipFill>
                <a:blip r:embed="rId2"/>
                <a:stretch>
                  <a:fillRect l="-1389" t="-1627"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4293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51817-2EF1-4890-AADF-3C364937D1F6}"/>
              </a:ext>
            </a:extLst>
          </p:cNvPr>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A8A42D-DA39-4B59-85E0-86FA3C1EB3E0}"/>
                  </a:ext>
                </a:extLst>
              </p:cNvPr>
              <p:cNvSpPr>
                <a:spLocks noGrp="1"/>
              </p:cNvSpPr>
              <p:nvPr>
                <p:ph idx="1"/>
              </p:nvPr>
            </p:nvSpPr>
            <p:spPr/>
            <p:txBody>
              <a:bodyPr>
                <a:normAutofit lnSpcReduction="10000"/>
              </a:bodyPr>
              <a:lstStyle/>
              <a:p>
                <a:r>
                  <a:rPr lang="zh-CN" altLang="en-US" dirty="0"/>
                  <a:t>饮食问题：如何安排个人饮食确保用身体健康所需要的最少的营养要求？</a:t>
                </a:r>
                <a:endParaRPr lang="en-US" altLang="zh-CN" dirty="0"/>
              </a:p>
              <a:p>
                <a:pPr lvl="1"/>
                <a:r>
                  <a:rPr lang="zh-CN" altLang="en-US" dirty="0"/>
                  <a:t>假设市场上有</a:t>
                </a:r>
                <a14:m>
                  <m:oMath xmlns:m="http://schemas.openxmlformats.org/officeDocument/2006/math">
                    <m:r>
                      <a:rPr lang="en-US" altLang="zh-CN" b="1" i="1" smtClean="0">
                        <a:latin typeface="Cambria Math" panose="02040503050406030204" pitchFamily="18" charset="0"/>
                      </a:rPr>
                      <m:t>𝒏</m:t>
                    </m:r>
                  </m:oMath>
                </a14:m>
                <a:r>
                  <a:rPr lang="zh-CN" altLang="en-US" dirty="0"/>
                  <a:t>种不同食物，第</a:t>
                </a:r>
                <a14:m>
                  <m:oMath xmlns:m="http://schemas.openxmlformats.org/officeDocument/2006/math">
                    <m:r>
                      <a:rPr lang="en-US" altLang="zh-CN" b="1" i="1" smtClean="0">
                        <a:latin typeface="Cambria Math" panose="02040503050406030204" pitchFamily="18" charset="0"/>
                      </a:rPr>
                      <m:t>𝒋</m:t>
                    </m:r>
                  </m:oMath>
                </a14:m>
                <a:r>
                  <a:rPr lang="zh-CN" altLang="en-US" dirty="0"/>
                  <a:t>种食物单位售价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𝒋</m:t>
                        </m:r>
                      </m:sub>
                    </m:sSub>
                    <m:r>
                      <a:rPr lang="zh-CN" altLang="en-US" i="1">
                        <a:latin typeface="Cambria Math" panose="02040503050406030204" pitchFamily="18" charset="0"/>
                      </a:rPr>
                      <m:t>，</m:t>
                    </m:r>
                  </m:oMath>
                </a14:m>
                <a:r>
                  <a:rPr lang="zh-CN" altLang="en-US" dirty="0"/>
                  <a:t>需要</a:t>
                </a:r>
                <a14:m>
                  <m:oMath xmlns:m="http://schemas.openxmlformats.org/officeDocument/2006/math">
                    <m:r>
                      <a:rPr lang="en-US" altLang="zh-CN" b="1" i="1" dirty="0" smtClean="0">
                        <a:latin typeface="Cambria Math" panose="02040503050406030204" pitchFamily="18" charset="0"/>
                      </a:rPr>
                      <m:t>𝒎</m:t>
                    </m:r>
                  </m:oMath>
                </a14:m>
                <a:r>
                  <a:rPr lang="zh-CN" altLang="en-US" dirty="0"/>
                  <a:t>种基本营养成份，最少每天需要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oMath>
                </a14:m>
                <a:r>
                  <a:rPr lang="zh-CN" altLang="en-US" dirty="0"/>
                  <a:t>个单位的第</a:t>
                </a:r>
                <a14:m>
                  <m:oMath xmlns:m="http://schemas.openxmlformats.org/officeDocument/2006/math">
                    <m:r>
                      <a:rPr lang="en-US" altLang="zh-CN" i="1">
                        <a:latin typeface="Cambria Math" panose="02040503050406030204" pitchFamily="18" charset="0"/>
                      </a:rPr>
                      <m:t>𝒊</m:t>
                    </m:r>
                  </m:oMath>
                </a14:m>
                <a:r>
                  <a:rPr lang="zh-CN" altLang="en-US" dirty="0"/>
                  <a:t>种营养成份，并假设每单位食物</a:t>
                </a:r>
                <a14:m>
                  <m:oMath xmlns:m="http://schemas.openxmlformats.org/officeDocument/2006/math">
                    <m:r>
                      <a:rPr lang="en-US" altLang="zh-CN" b="1" i="1" smtClean="0">
                        <a:latin typeface="Cambria Math" panose="02040503050406030204" pitchFamily="18" charset="0"/>
                      </a:rPr>
                      <m:t>𝒋</m:t>
                    </m:r>
                  </m:oMath>
                </a14:m>
                <a:r>
                  <a:rPr lang="zh-CN" altLang="en-US" dirty="0"/>
                  <a:t>中含有第</a:t>
                </a:r>
                <a14:m>
                  <m:oMath xmlns:m="http://schemas.openxmlformats.org/officeDocument/2006/math">
                    <m:r>
                      <a:rPr lang="en-US" altLang="zh-CN" b="1" i="1" smtClean="0">
                        <a:latin typeface="Cambria Math" panose="02040503050406030204" pitchFamily="18" charset="0"/>
                      </a:rPr>
                      <m:t>𝒊</m:t>
                    </m:r>
                  </m:oMath>
                </a14:m>
                <a:r>
                  <a:rPr lang="zh-CN" altLang="en-US" dirty="0"/>
                  <a:t>种营养成份</a:t>
                </a:r>
                <a14:m>
                  <m:oMath xmlns:m="http://schemas.openxmlformats.org/officeDocument/2006/math">
                    <m:r>
                      <a:rPr lang="zh-CN" altLang="en-US" b="1" i="1" dirty="0">
                        <a:latin typeface="Cambria Math" panose="02040503050406030204" pitchFamily="18" charset="0"/>
                      </a:rPr>
                      <m:t>为</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𝒊𝒋</m:t>
                        </m:r>
                      </m:sub>
                    </m:sSub>
                  </m:oMath>
                </a14:m>
                <a:r>
                  <a:rPr lang="zh-CN" altLang="en-US" dirty="0"/>
                  <a:t>个单位</a:t>
                </a:r>
                <a:endParaRPr lang="en-US" altLang="zh-CN" dirty="0"/>
              </a:p>
              <a:p>
                <a:pPr lvl="1"/>
                <a:r>
                  <a:rPr lang="zh-CN" altLang="en-US" dirty="0"/>
                  <a:t>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表示饮食中食物</a:t>
                </a:r>
                <a14:m>
                  <m:oMath xmlns:m="http://schemas.openxmlformats.org/officeDocument/2006/math">
                    <m:r>
                      <a:rPr lang="en-US" altLang="zh-CN" b="1" i="1" smtClean="0">
                        <a:latin typeface="Cambria Math" panose="02040503050406030204" pitchFamily="18" charset="0"/>
                      </a:rPr>
                      <m:t>𝒋</m:t>
                    </m:r>
                  </m:oMath>
                </a14:m>
                <a:r>
                  <a:rPr lang="zh-CN" altLang="en-US" dirty="0"/>
                  <a:t>的单位数，问题转化为选择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来最小化代价：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a14:m>
                <a:endParaRPr lang="en-US" altLang="zh-CN" dirty="0"/>
              </a:p>
              <a:p>
                <a:pPr lvl="1"/>
                <a:r>
                  <a:rPr lang="zh-CN" altLang="en-US" dirty="0"/>
                  <a:t>约束为：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b="1" dirty="0"/>
              </a:p>
              <a:p>
                <a:pPr lvl="1"/>
                <a14:m>
                  <m:oMath xmlns:m="http://schemas.openxmlformats.org/officeDocument/2006/math">
                    <m:m>
                      <m:mPr>
                        <m:mcs>
                          <m:mc>
                            <m:mcPr>
                              <m:count m:val="1"/>
                              <m:mcJc m:val="center"/>
                            </m:mcPr>
                          </m:mc>
                        </m:mcs>
                        <m:ctrlPr>
                          <a:rPr lang="en-US" altLang="zh-CN" b="1" i="1" smtClean="0">
                            <a:latin typeface="Cambria Math" panose="02040503050406030204" pitchFamily="18" charset="0"/>
                          </a:rPr>
                        </m:ctrlPr>
                      </m:mPr>
                      <m:mr>
                        <m:e>
                          <m:r>
                            <a:rPr lang="en-US" altLang="zh-CN" i="1">
                              <a:latin typeface="Cambria Math" panose="02040503050406030204" pitchFamily="18" charset="0"/>
                            </a:rPr>
                            <m:t>𝒎𝒊𝒏</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e>
                      </m:mr>
                      <m:m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m>
                            <m:mPr>
                              <m:mcs>
                                <m:mc>
                                  <m:mcPr>
                                    <m:count m:val="1"/>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mr>
                          </m:m>
                        </m:e>
                      </m:mr>
                    </m:m>
                  </m:oMath>
                </a14:m>
                <a:endParaRPr lang="en-US" altLang="zh-CN" b="1" dirty="0"/>
              </a:p>
            </p:txBody>
          </p:sp>
        </mc:Choice>
        <mc:Fallback xmlns="">
          <p:sp>
            <p:nvSpPr>
              <p:cNvPr id="3" name="内容占位符 2">
                <a:extLst>
                  <a:ext uri="{FF2B5EF4-FFF2-40B4-BE49-F238E27FC236}">
                    <a16:creationId xmlns:a16="http://schemas.microsoft.com/office/drawing/2014/main" id="{14A8A42D-DA39-4B59-85E0-86FA3C1EB3E0}"/>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280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527CB-269A-42B9-8188-31C93548748A}"/>
              </a:ext>
            </a:extLst>
          </p:cNvPr>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383E22-4D33-419C-9BE0-C1651E98460A}"/>
                  </a:ext>
                </a:extLst>
              </p:cNvPr>
              <p:cNvSpPr>
                <a:spLocks noGrp="1"/>
              </p:cNvSpPr>
              <p:nvPr>
                <p:ph idx="1"/>
              </p:nvPr>
            </p:nvSpPr>
            <p:spPr/>
            <p:txBody>
              <a:bodyPr>
                <a:normAutofit fontScale="85000" lnSpcReduction="20000"/>
              </a:bodyPr>
              <a:lstStyle/>
              <a:p>
                <a:r>
                  <a:rPr lang="zh-CN" altLang="en-US" sz="1900" dirty="0"/>
                  <a:t>极点</a:t>
                </a:r>
                <a:r>
                  <a:rPr lang="en-US" altLang="zh-CN" sz="1900" dirty="0"/>
                  <a:t>(extreme point):</a:t>
                </a:r>
                <a:r>
                  <a:rPr lang="zh-CN" altLang="en-US" sz="1900" dirty="0"/>
                  <a:t>点</a:t>
                </a:r>
                <a14:m>
                  <m:oMath xmlns:m="http://schemas.openxmlformats.org/officeDocument/2006/math">
                    <m:r>
                      <a:rPr lang="en-US" altLang="zh-CN" sz="1900" i="1">
                        <a:latin typeface="Cambria Math"/>
                      </a:rPr>
                      <m:t>𝒙</m:t>
                    </m:r>
                    <m:r>
                      <a:rPr lang="en-US" altLang="zh-CN" sz="1900" i="1">
                        <a:latin typeface="Cambria Math"/>
                      </a:rPr>
                      <m:t>∈</m:t>
                    </m:r>
                    <m:r>
                      <a:rPr lang="en-US" altLang="zh-CN" sz="1900" i="1">
                        <a:latin typeface="Cambria Math"/>
                      </a:rPr>
                      <m:t>𝑨</m:t>
                    </m:r>
                  </m:oMath>
                </a14:m>
                <a:r>
                  <a:rPr lang="zh-CN" altLang="en-US" sz="1900" dirty="0"/>
                  <a:t>如果不能表示为非空凸集</a:t>
                </a:r>
                <a14:m>
                  <m:oMath xmlns:m="http://schemas.openxmlformats.org/officeDocument/2006/math">
                    <m:r>
                      <a:rPr lang="en-US" altLang="zh-CN" sz="1900" i="1">
                        <a:latin typeface="Cambria Math"/>
                      </a:rPr>
                      <m:t>𝑨</m:t>
                    </m:r>
                  </m:oMath>
                </a14:m>
                <a:r>
                  <a:rPr lang="zh-CN" altLang="en-US" sz="1900" dirty="0"/>
                  <a:t>中两个任何其它点的凸组合的形式，则称为极点</a:t>
                </a:r>
                <a:endParaRPr lang="en-US" altLang="zh-CN" sz="1900" dirty="0"/>
              </a:p>
              <a:p>
                <a:pPr lvl="1"/>
                <a:r>
                  <a:rPr lang="zh-CN" altLang="en-US" sz="1710" dirty="0"/>
                  <a:t>集合</a:t>
                </a:r>
                <a14:m>
                  <m:oMath xmlns:m="http://schemas.openxmlformats.org/officeDocument/2006/math">
                    <m:r>
                      <a:rPr lang="en-US" altLang="zh-CN" sz="1710" i="1">
                        <a:latin typeface="Cambria Math" panose="02040503050406030204" pitchFamily="18" charset="0"/>
                      </a:rPr>
                      <m:t>𝑨</m:t>
                    </m:r>
                  </m:oMath>
                </a14:m>
                <a:r>
                  <a:rPr lang="zh-CN" altLang="en-US" sz="1710" dirty="0"/>
                  <a:t>的极点是这样的点</a:t>
                </a:r>
                <a14:m>
                  <m:oMath xmlns:m="http://schemas.openxmlformats.org/officeDocument/2006/math">
                    <m:r>
                      <a:rPr lang="en-US" altLang="zh-CN" sz="1710" i="1">
                        <a:latin typeface="Cambria Math" panose="02040503050406030204" pitchFamily="18" charset="0"/>
                      </a:rPr>
                      <m:t>𝒙</m:t>
                    </m:r>
                    <m:r>
                      <a:rPr lang="en-US" altLang="zh-CN" sz="1710" i="1">
                        <a:latin typeface="Cambria Math" panose="02040503050406030204" pitchFamily="18" charset="0"/>
                      </a:rPr>
                      <m:t>∈</m:t>
                    </m:r>
                    <m:r>
                      <a:rPr lang="en-US" altLang="zh-CN" sz="1710" i="1">
                        <a:latin typeface="Cambria Math" panose="02040503050406030204" pitchFamily="18" charset="0"/>
                      </a:rPr>
                      <m:t>𝑨</m:t>
                    </m:r>
                  </m:oMath>
                </a14:m>
                <a:r>
                  <a:rPr lang="zh-CN" altLang="en-US" sz="1710" dirty="0"/>
                  <a:t>，使得</a:t>
                </a:r>
                <a14:m>
                  <m:oMath xmlns:m="http://schemas.openxmlformats.org/officeDocument/2006/math">
                    <m:r>
                      <a:rPr lang="en-US" altLang="zh-CN" sz="1710" i="1">
                        <a:latin typeface="Cambria Math" panose="02040503050406030204" pitchFamily="18" charset="0"/>
                      </a:rPr>
                      <m:t>𝒙</m:t>
                    </m:r>
                    <m:r>
                      <a:rPr lang="en-US" altLang="zh-CN" sz="1710" i="1">
                        <a:latin typeface="Cambria Math" panose="02040503050406030204" pitchFamily="18" charset="0"/>
                      </a:rPr>
                      <m:t>∉</m:t>
                    </m:r>
                    <m:r>
                      <a:rPr lang="en-US" altLang="zh-CN" sz="1710" i="1">
                        <a:latin typeface="Cambria Math" panose="02040503050406030204" pitchFamily="18" charset="0"/>
                      </a:rPr>
                      <m:t>𝒄𝒐𝒏𝒗</m:t>
                    </m:r>
                    <m:r>
                      <a:rPr lang="en-US" altLang="zh-CN" sz="1710" i="1">
                        <a:latin typeface="Cambria Math" panose="02040503050406030204" pitchFamily="18" charset="0"/>
                      </a:rPr>
                      <m:t>(</m:t>
                    </m:r>
                    <m:r>
                      <a:rPr lang="en-US" altLang="zh-CN" sz="1710" i="1">
                        <a:latin typeface="Cambria Math" panose="02040503050406030204" pitchFamily="18" charset="0"/>
                      </a:rPr>
                      <m:t>𝑨</m:t>
                    </m:r>
                    <m:r>
                      <a:rPr lang="en-US" altLang="zh-CN" sz="1710" i="1">
                        <a:latin typeface="Cambria Math" panose="02040503050406030204" pitchFamily="18" charset="0"/>
                      </a:rPr>
                      <m:t>\</m:t>
                    </m:r>
                    <m:r>
                      <m:rPr>
                        <m:lit/>
                      </m:rPr>
                      <a:rPr lang="en-US" altLang="zh-CN" sz="1710" i="1">
                        <a:latin typeface="Cambria Math" panose="02040503050406030204" pitchFamily="18" charset="0"/>
                      </a:rPr>
                      <m:t>{</m:t>
                    </m:r>
                    <m:r>
                      <a:rPr lang="en-US" altLang="zh-CN" sz="1710" i="1">
                        <a:latin typeface="Cambria Math" panose="02040503050406030204" pitchFamily="18" charset="0"/>
                      </a:rPr>
                      <m:t>𝒙</m:t>
                    </m:r>
                    <m:r>
                      <a:rPr lang="en-US" altLang="zh-CN" sz="1710" i="1">
                        <a:latin typeface="Cambria Math" panose="02040503050406030204" pitchFamily="18" charset="0"/>
                      </a:rPr>
                      <m:t>})</m:t>
                    </m:r>
                  </m:oMath>
                </a14:m>
                <a:endParaRPr lang="en-US" altLang="zh-CN" sz="1710" dirty="0"/>
              </a:p>
              <a:p>
                <a:pPr lvl="1"/>
                <a:r>
                  <a:rPr lang="zh-CN" altLang="en-US" sz="1710" dirty="0"/>
                  <a:t>集合</a:t>
                </a:r>
                <a14:m>
                  <m:oMath xmlns:m="http://schemas.openxmlformats.org/officeDocument/2006/math">
                    <m:r>
                      <a:rPr lang="en-US" altLang="zh-CN" sz="1710" i="1">
                        <a:latin typeface="Cambria Math" panose="02040503050406030204" pitchFamily="18" charset="0"/>
                      </a:rPr>
                      <m:t>𝑨</m:t>
                    </m:r>
                  </m:oMath>
                </a14:m>
                <a:r>
                  <a:rPr lang="zh-CN" altLang="en-US" sz="1710" dirty="0"/>
                  <a:t>为凸，当且仅当</a:t>
                </a:r>
                <a14:m>
                  <m:oMath xmlns:m="http://schemas.openxmlformats.org/officeDocument/2006/math">
                    <m:r>
                      <a:rPr lang="en-US" altLang="zh-CN" sz="1710" i="1">
                        <a:latin typeface="Cambria Math" panose="02040503050406030204" pitchFamily="18" charset="0"/>
                      </a:rPr>
                      <m:t>𝑨</m:t>
                    </m:r>
                  </m:oMath>
                </a14:m>
                <a:r>
                  <a:rPr lang="zh-CN" altLang="en-US" sz="1710" dirty="0"/>
                  <a:t>中点的所有凸组合仍在</a:t>
                </a:r>
                <a14:m>
                  <m:oMath xmlns:m="http://schemas.openxmlformats.org/officeDocument/2006/math">
                    <m:r>
                      <a:rPr lang="en-US" altLang="zh-CN" sz="1710" i="1">
                        <a:latin typeface="Cambria Math" panose="02040503050406030204" pitchFamily="18" charset="0"/>
                      </a:rPr>
                      <m:t>𝑨</m:t>
                    </m:r>
                  </m:oMath>
                </a14:m>
                <a:r>
                  <a:rPr lang="zh-CN" altLang="en-US" sz="1710" dirty="0"/>
                  <a:t>中</a:t>
                </a:r>
                <a:endParaRPr lang="en-US" altLang="zh-CN" sz="1710" dirty="0"/>
              </a:p>
              <a:p>
                <a:pPr lvl="1"/>
                <a:r>
                  <a:rPr lang="zh-CN" altLang="en-US" sz="1710" dirty="0"/>
                  <a:t>集合</a:t>
                </a:r>
                <a14:m>
                  <m:oMath xmlns:m="http://schemas.openxmlformats.org/officeDocument/2006/math">
                    <m:r>
                      <a:rPr lang="en-US" altLang="zh-CN" sz="1710" i="1">
                        <a:latin typeface="Cambria Math" panose="02040503050406030204" pitchFamily="18" charset="0"/>
                      </a:rPr>
                      <m:t>𝑨</m:t>
                    </m:r>
                  </m:oMath>
                </a14:m>
                <a:r>
                  <a:rPr lang="zh-CN" altLang="en-US" sz="1710" dirty="0"/>
                  <a:t>的凸包是包含</a:t>
                </a:r>
                <a14:m>
                  <m:oMath xmlns:m="http://schemas.openxmlformats.org/officeDocument/2006/math">
                    <m:r>
                      <a:rPr lang="en-US" altLang="zh-CN" sz="1710" i="1">
                        <a:latin typeface="Cambria Math" panose="02040503050406030204" pitchFamily="18" charset="0"/>
                      </a:rPr>
                      <m:t>𝑨</m:t>
                    </m:r>
                  </m:oMath>
                </a14:m>
                <a:r>
                  <a:rPr lang="zh-CN" altLang="en-US" sz="1710" dirty="0"/>
                  <a:t>的最小凸集</a:t>
                </a:r>
                <a:endParaRPr lang="en-US" altLang="zh-CN" sz="1710" dirty="0"/>
              </a:p>
              <a:p>
                <a:pPr lvl="1"/>
                <a:r>
                  <a:rPr lang="zh-CN" altLang="en-US" sz="1710" dirty="0"/>
                  <a:t>凸集的交是否是凸集？凸集的并集是否是凸集？</a:t>
                </a:r>
                <a:endParaRPr lang="en-US" altLang="zh-CN" sz="1710" dirty="0"/>
              </a:p>
              <a:p>
                <a:r>
                  <a:rPr lang="zh-CN" altLang="en-US" sz="1900" dirty="0"/>
                  <a:t>凸锥</a:t>
                </a:r>
                <a:r>
                  <a:rPr lang="en-US" altLang="zh-CN" sz="1900" dirty="0"/>
                  <a:t>(convex cone)</a:t>
                </a:r>
              </a:p>
              <a:p>
                <a:pPr lvl="1"/>
                <a:r>
                  <a:rPr lang="zh-CN" altLang="en-US" sz="1710" dirty="0"/>
                  <a:t>集合</a:t>
                </a:r>
                <a14:m>
                  <m:oMath xmlns:m="http://schemas.openxmlformats.org/officeDocument/2006/math">
                    <m:r>
                      <a:rPr lang="en-US" altLang="zh-CN" sz="1710">
                        <a:latin typeface="Cambria Math" panose="02040503050406030204" pitchFamily="18" charset="0"/>
                      </a:rPr>
                      <m:t>𝑨</m:t>
                    </m:r>
                    <m:r>
                      <a:rPr lang="en-US" altLang="zh-CN" sz="1710">
                        <a:latin typeface="Cambria Math" panose="02040503050406030204" pitchFamily="18" charset="0"/>
                      </a:rPr>
                      <m:t>⊆</m:t>
                    </m:r>
                    <m:sSup>
                      <m:sSupPr>
                        <m:ctrlPr>
                          <a:rPr lang="en-US" altLang="zh-CN" sz="1710" i="1">
                            <a:latin typeface="Cambria Math" panose="02040503050406030204" pitchFamily="18" charset="0"/>
                          </a:rPr>
                        </m:ctrlPr>
                      </m:sSupPr>
                      <m:e>
                        <m:r>
                          <a:rPr lang="en-US" altLang="zh-CN" sz="1710">
                            <a:latin typeface="Cambria Math" panose="02040503050406030204" pitchFamily="18" charset="0"/>
                          </a:rPr>
                          <m:t>ℝ</m:t>
                        </m:r>
                      </m:e>
                      <m:sup>
                        <m:r>
                          <a:rPr lang="en-US" altLang="zh-CN" sz="1710">
                            <a:latin typeface="Cambria Math" panose="02040503050406030204" pitchFamily="18" charset="0"/>
                          </a:rPr>
                          <m:t>𝒏</m:t>
                        </m:r>
                      </m:sup>
                    </m:sSup>
                  </m:oMath>
                </a14:m>
                <a:r>
                  <a:rPr lang="zh-CN" altLang="en-US" sz="1710" dirty="0"/>
                  <a:t>中任意元素</a:t>
                </a:r>
                <a14:m>
                  <m:oMath xmlns:m="http://schemas.openxmlformats.org/officeDocument/2006/math">
                    <m:r>
                      <a:rPr lang="en-US" altLang="zh-CN" sz="1710">
                        <a:latin typeface="Cambria Math" panose="02040503050406030204" pitchFamily="18" charset="0"/>
                      </a:rPr>
                      <m:t>𝒙</m:t>
                    </m:r>
                    <m:r>
                      <a:rPr lang="en-US" altLang="zh-CN" sz="1710">
                        <a:latin typeface="Cambria Math" panose="02040503050406030204" pitchFamily="18" charset="0"/>
                      </a:rPr>
                      <m:t>,</m:t>
                    </m:r>
                    <m:r>
                      <a:rPr lang="en-US" altLang="zh-CN" sz="1710">
                        <a:latin typeface="Cambria Math" panose="02040503050406030204" pitchFamily="18" charset="0"/>
                      </a:rPr>
                      <m:t>𝒚</m:t>
                    </m:r>
                    <m:r>
                      <a:rPr lang="en-US" altLang="zh-CN" sz="1710">
                        <a:latin typeface="Cambria Math" panose="02040503050406030204" pitchFamily="18" charset="0"/>
                      </a:rPr>
                      <m:t>∈</m:t>
                    </m:r>
                    <m:r>
                      <a:rPr lang="en-US" altLang="zh-CN" sz="1710">
                        <a:latin typeface="Cambria Math" panose="02040503050406030204" pitchFamily="18" charset="0"/>
                      </a:rPr>
                      <m:t>𝑨</m:t>
                    </m:r>
                    <m:r>
                      <a:rPr lang="en-US" altLang="zh-CN" sz="1710">
                        <a:latin typeface="Cambria Math" panose="02040503050406030204" pitchFamily="18" charset="0"/>
                      </a:rPr>
                      <m:t>,</m:t>
                    </m:r>
                    <m:r>
                      <a:rPr lang="en-US" altLang="zh-CN" sz="1710">
                        <a:latin typeface="Cambria Math" panose="02040503050406030204" pitchFamily="18" charset="0"/>
                      </a:rPr>
                      <m:t>𝝀</m:t>
                    </m:r>
                    <m:r>
                      <a:rPr lang="en-US" altLang="zh-CN" sz="1710">
                        <a:latin typeface="Cambria Math" panose="02040503050406030204" pitchFamily="18" charset="0"/>
                      </a:rPr>
                      <m:t>,</m:t>
                    </m:r>
                    <m:r>
                      <a:rPr lang="en-US" altLang="zh-CN" sz="1710">
                        <a:latin typeface="Cambria Math" panose="02040503050406030204" pitchFamily="18" charset="0"/>
                      </a:rPr>
                      <m:t>𝝁</m:t>
                    </m:r>
                    <m:r>
                      <a:rPr lang="en-US" altLang="zh-CN" sz="1710">
                        <a:latin typeface="Cambria Math" panose="02040503050406030204" pitchFamily="18" charset="0"/>
                      </a:rPr>
                      <m:t>≥</m:t>
                    </m:r>
                    <m:r>
                      <a:rPr lang="en-US" altLang="zh-CN" sz="1710">
                        <a:latin typeface="Cambria Math" panose="02040503050406030204" pitchFamily="18" charset="0"/>
                      </a:rPr>
                      <m:t>𝟎</m:t>
                    </m:r>
                  </m:oMath>
                </a14:m>
                <a:r>
                  <a:rPr lang="en-US" altLang="zh-CN" sz="1710" dirty="0"/>
                  <a:t>,</a:t>
                </a:r>
                <a:r>
                  <a:rPr lang="zh-CN" altLang="en-US" sz="1710" dirty="0"/>
                  <a:t>有</a:t>
                </a:r>
                <a14:m>
                  <m:oMath xmlns:m="http://schemas.openxmlformats.org/officeDocument/2006/math">
                    <m:r>
                      <a:rPr lang="en-US" altLang="zh-CN" sz="1710">
                        <a:latin typeface="Cambria Math" panose="02040503050406030204" pitchFamily="18" charset="0"/>
                      </a:rPr>
                      <m:t>𝝀</m:t>
                    </m:r>
                    <m:r>
                      <a:rPr lang="en-US" altLang="zh-CN" sz="1710">
                        <a:latin typeface="Cambria Math" panose="02040503050406030204" pitchFamily="18" charset="0"/>
                      </a:rPr>
                      <m:t>𝒙</m:t>
                    </m:r>
                    <m:r>
                      <a:rPr lang="en-US" altLang="zh-CN" sz="1710">
                        <a:latin typeface="Cambria Math" panose="02040503050406030204" pitchFamily="18" charset="0"/>
                      </a:rPr>
                      <m:t>+</m:t>
                    </m:r>
                    <m:r>
                      <a:rPr lang="en-US" altLang="zh-CN" sz="1710">
                        <a:latin typeface="Cambria Math" panose="02040503050406030204" pitchFamily="18" charset="0"/>
                      </a:rPr>
                      <m:t>𝝁</m:t>
                    </m:r>
                    <m:r>
                      <a:rPr lang="en-US" altLang="zh-CN" sz="1710">
                        <a:latin typeface="Cambria Math" panose="02040503050406030204" pitchFamily="18" charset="0"/>
                      </a:rPr>
                      <m:t>𝒚</m:t>
                    </m:r>
                    <m:r>
                      <a:rPr lang="en-US" altLang="zh-CN" sz="1710">
                        <a:latin typeface="Cambria Math" panose="02040503050406030204" pitchFamily="18" charset="0"/>
                      </a:rPr>
                      <m:t>∈</m:t>
                    </m:r>
                    <m:r>
                      <a:rPr lang="en-US" altLang="zh-CN" sz="1710">
                        <a:latin typeface="Cambria Math" panose="02040503050406030204" pitchFamily="18" charset="0"/>
                      </a:rPr>
                      <m:t>𝑨</m:t>
                    </m:r>
                  </m:oMath>
                </a14:m>
                <a:r>
                  <a:rPr lang="en-US" altLang="zh-CN" sz="1710" dirty="0"/>
                  <a:t>,</a:t>
                </a:r>
                <a:r>
                  <a:rPr lang="zh-CN" altLang="en-US" sz="1710" dirty="0"/>
                  <a:t>则称集合</a:t>
                </a:r>
                <a14:m>
                  <m:oMath xmlns:m="http://schemas.openxmlformats.org/officeDocument/2006/math">
                    <m:r>
                      <a:rPr lang="en-US" altLang="zh-CN" sz="1710">
                        <a:latin typeface="Cambria Math" panose="02040503050406030204" pitchFamily="18" charset="0"/>
                      </a:rPr>
                      <m:t>𝑨</m:t>
                    </m:r>
                  </m:oMath>
                </a14:m>
                <a:r>
                  <a:rPr lang="zh-CN" altLang="en-US" sz="1710" dirty="0"/>
                  <a:t>为一个凸锥。若</a:t>
                </a:r>
                <a14:m>
                  <m:oMath xmlns:m="http://schemas.openxmlformats.org/officeDocument/2006/math">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𝒙</m:t>
                        </m:r>
                      </m:e>
                      <m:sub>
                        <m:r>
                          <a:rPr lang="en-US" altLang="zh-CN" sz="1710">
                            <a:latin typeface="Cambria Math" panose="02040503050406030204" pitchFamily="18" charset="0"/>
                          </a:rPr>
                          <m:t>𝟏</m:t>
                        </m:r>
                      </m:sub>
                    </m:sSub>
                    <m:r>
                      <a:rPr lang="en-US" altLang="zh-CN" sz="1710">
                        <a:latin typeface="Cambria Math" panose="02040503050406030204" pitchFamily="18" charset="0"/>
                      </a:rPr>
                      <m:t>,⋯,</m:t>
                    </m:r>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𝒙</m:t>
                        </m:r>
                      </m:e>
                      <m:sub>
                        <m:r>
                          <a:rPr lang="en-US" altLang="zh-CN" sz="1710">
                            <a:latin typeface="Cambria Math" panose="02040503050406030204" pitchFamily="18" charset="0"/>
                          </a:rPr>
                          <m:t>𝒌</m:t>
                        </m:r>
                      </m:sub>
                    </m:sSub>
                    <m:r>
                      <a:rPr lang="en-US" altLang="zh-CN" sz="1710">
                        <a:latin typeface="Cambria Math" panose="02040503050406030204" pitchFamily="18" charset="0"/>
                      </a:rPr>
                      <m:t>∈</m:t>
                    </m:r>
                    <m:r>
                      <a:rPr lang="en-US" altLang="zh-CN" sz="1710">
                        <a:latin typeface="Cambria Math" panose="02040503050406030204" pitchFamily="18" charset="0"/>
                      </a:rPr>
                      <m:t>𝑨</m:t>
                    </m:r>
                  </m:oMath>
                </a14:m>
                <a:r>
                  <a:rPr lang="en-US" altLang="zh-CN" sz="1710" dirty="0"/>
                  <a:t>,</a:t>
                </a:r>
                <a:r>
                  <a:rPr lang="zh-CN" altLang="en-US" sz="1710" dirty="0"/>
                  <a:t>对任意</a:t>
                </a:r>
                <a14:m>
                  <m:oMath xmlns:m="http://schemas.openxmlformats.org/officeDocument/2006/math">
                    <m:r>
                      <a:rPr lang="en-US" altLang="zh-CN" sz="1710">
                        <a:latin typeface="Cambria Math" panose="02040503050406030204" pitchFamily="18" charset="0"/>
                      </a:rPr>
                      <m:t>𝒙</m:t>
                    </m:r>
                    <m:r>
                      <a:rPr lang="en-US" altLang="zh-CN" sz="1710">
                        <a:latin typeface="Cambria Math" panose="02040503050406030204" pitchFamily="18" charset="0"/>
                      </a:rPr>
                      <m:t>∈</m:t>
                    </m:r>
                    <m:r>
                      <a:rPr lang="en-US" altLang="zh-CN" sz="1710">
                        <a:latin typeface="Cambria Math" panose="02040503050406030204" pitchFamily="18" charset="0"/>
                      </a:rPr>
                      <m:t>𝑨</m:t>
                    </m:r>
                  </m:oMath>
                </a14:m>
                <a:r>
                  <a:rPr lang="en-US" altLang="zh-CN" sz="1710" dirty="0"/>
                  <a:t>,</a:t>
                </a:r>
                <a:r>
                  <a:rPr lang="zh-CN" altLang="en-US" sz="1710" dirty="0"/>
                  <a:t>存在数</a:t>
                </a:r>
                <a14:m>
                  <m:oMath xmlns:m="http://schemas.openxmlformats.org/officeDocument/2006/math">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𝝀</m:t>
                        </m:r>
                      </m:e>
                      <m:sub>
                        <m:r>
                          <a:rPr lang="en-US" altLang="zh-CN" sz="1710">
                            <a:latin typeface="Cambria Math" panose="02040503050406030204" pitchFamily="18" charset="0"/>
                          </a:rPr>
                          <m:t>𝟏</m:t>
                        </m:r>
                      </m:sub>
                    </m:sSub>
                    <m:r>
                      <a:rPr lang="en-US" altLang="zh-CN" sz="1710">
                        <a:latin typeface="Cambria Math" panose="02040503050406030204" pitchFamily="18" charset="0"/>
                      </a:rPr>
                      <m:t>,⋯,</m:t>
                    </m:r>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𝝀</m:t>
                        </m:r>
                      </m:e>
                      <m:sub>
                        <m:r>
                          <a:rPr lang="en-US" altLang="zh-CN" sz="1710">
                            <a:latin typeface="Cambria Math" panose="02040503050406030204" pitchFamily="18" charset="0"/>
                          </a:rPr>
                          <m:t>𝒌</m:t>
                        </m:r>
                      </m:sub>
                    </m:sSub>
                    <m:r>
                      <a:rPr lang="en-US" altLang="zh-CN" sz="1710">
                        <a:latin typeface="Cambria Math" panose="02040503050406030204" pitchFamily="18" charset="0"/>
                      </a:rPr>
                      <m:t>≥</m:t>
                    </m:r>
                    <m:r>
                      <a:rPr lang="en-US" altLang="zh-CN" sz="1710">
                        <a:latin typeface="Cambria Math" panose="02040503050406030204" pitchFamily="18" charset="0"/>
                      </a:rPr>
                      <m:t>𝟎</m:t>
                    </m:r>
                  </m:oMath>
                </a14:m>
                <a:r>
                  <a:rPr lang="en-US" altLang="zh-CN" sz="1710" dirty="0"/>
                  <a:t>,</a:t>
                </a:r>
                <a:r>
                  <a:rPr lang="zh-CN" altLang="en-US" sz="1710" dirty="0"/>
                  <a:t>使得</a:t>
                </a:r>
                <a14:m>
                  <m:oMath xmlns:m="http://schemas.openxmlformats.org/officeDocument/2006/math">
                    <m:r>
                      <a:rPr lang="en-US" altLang="zh-CN" sz="1710">
                        <a:latin typeface="Cambria Math" panose="02040503050406030204" pitchFamily="18" charset="0"/>
                      </a:rPr>
                      <m:t>𝒙</m:t>
                    </m:r>
                    <m:r>
                      <a:rPr lang="en-US" altLang="zh-CN" sz="1710">
                        <a:latin typeface="Cambria Math" panose="02040503050406030204" pitchFamily="18" charset="0"/>
                      </a:rPr>
                      <m:t>=</m:t>
                    </m:r>
                    <m:nary>
                      <m:naryPr>
                        <m:chr m:val="∑"/>
                        <m:ctrlPr>
                          <a:rPr lang="en-US" altLang="zh-CN" sz="1710" i="1">
                            <a:latin typeface="Cambria Math" panose="02040503050406030204" pitchFamily="18" charset="0"/>
                          </a:rPr>
                        </m:ctrlPr>
                      </m:naryPr>
                      <m:sub>
                        <m:r>
                          <a:rPr lang="en-US" altLang="zh-CN" sz="1710">
                            <a:latin typeface="Cambria Math" panose="02040503050406030204" pitchFamily="18" charset="0"/>
                          </a:rPr>
                          <m:t>𝒊</m:t>
                        </m:r>
                        <m:r>
                          <a:rPr lang="en-US" altLang="zh-CN" sz="1710">
                            <a:latin typeface="Cambria Math" panose="02040503050406030204" pitchFamily="18" charset="0"/>
                          </a:rPr>
                          <m:t>=</m:t>
                        </m:r>
                        <m:r>
                          <a:rPr lang="en-US" altLang="zh-CN" sz="1710">
                            <a:latin typeface="Cambria Math" panose="02040503050406030204" pitchFamily="18" charset="0"/>
                          </a:rPr>
                          <m:t>𝟏</m:t>
                        </m:r>
                      </m:sub>
                      <m:sup>
                        <m:r>
                          <a:rPr lang="en-US" altLang="zh-CN" sz="1710">
                            <a:latin typeface="Cambria Math" panose="02040503050406030204" pitchFamily="18" charset="0"/>
                          </a:rPr>
                          <m:t>𝒌</m:t>
                        </m:r>
                      </m:sup>
                      <m:e>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𝝀</m:t>
                            </m:r>
                          </m:e>
                          <m:sub>
                            <m:r>
                              <a:rPr lang="en-US" altLang="zh-CN" sz="1710">
                                <a:latin typeface="Cambria Math" panose="02040503050406030204" pitchFamily="18" charset="0"/>
                              </a:rPr>
                              <m:t>𝒊</m:t>
                            </m:r>
                          </m:sub>
                        </m:sSub>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𝒙</m:t>
                            </m:r>
                          </m:e>
                          <m:sub>
                            <m:r>
                              <a:rPr lang="en-US" altLang="zh-CN" sz="1710">
                                <a:latin typeface="Cambria Math" panose="02040503050406030204" pitchFamily="18" charset="0"/>
                              </a:rPr>
                              <m:t>𝒊</m:t>
                            </m:r>
                          </m:sub>
                        </m:sSub>
                      </m:e>
                    </m:nary>
                  </m:oMath>
                </a14:m>
                <a:r>
                  <a:rPr lang="en-US" altLang="zh-CN" sz="1710" dirty="0"/>
                  <a:t>,</a:t>
                </a:r>
                <a:r>
                  <a:rPr lang="zh-CN" altLang="en-US" sz="1710" dirty="0"/>
                  <a:t>则称凸锥由</a:t>
                </a:r>
                <a14:m>
                  <m:oMath xmlns:m="http://schemas.openxmlformats.org/officeDocument/2006/math">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𝒙</m:t>
                        </m:r>
                      </m:e>
                      <m:sub>
                        <m:r>
                          <a:rPr lang="en-US" altLang="zh-CN" sz="1710">
                            <a:latin typeface="Cambria Math" panose="02040503050406030204" pitchFamily="18" charset="0"/>
                          </a:rPr>
                          <m:t>𝟏</m:t>
                        </m:r>
                      </m:sub>
                    </m:sSub>
                    <m:r>
                      <a:rPr lang="en-US" altLang="zh-CN" sz="1710">
                        <a:latin typeface="Cambria Math" panose="02040503050406030204" pitchFamily="18" charset="0"/>
                      </a:rPr>
                      <m:t>,⋯,</m:t>
                    </m:r>
                    <m:sSub>
                      <m:sSubPr>
                        <m:ctrlPr>
                          <a:rPr lang="en-US" altLang="zh-CN" sz="1710" i="1">
                            <a:latin typeface="Cambria Math" panose="02040503050406030204" pitchFamily="18" charset="0"/>
                          </a:rPr>
                        </m:ctrlPr>
                      </m:sSubPr>
                      <m:e>
                        <m:r>
                          <a:rPr lang="en-US" altLang="zh-CN" sz="1710">
                            <a:latin typeface="Cambria Math" panose="02040503050406030204" pitchFamily="18" charset="0"/>
                          </a:rPr>
                          <m:t>𝒙</m:t>
                        </m:r>
                      </m:e>
                      <m:sub>
                        <m:r>
                          <a:rPr lang="en-US" altLang="zh-CN" sz="1710">
                            <a:latin typeface="Cambria Math" panose="02040503050406030204" pitchFamily="18" charset="0"/>
                          </a:rPr>
                          <m:t>𝒌</m:t>
                        </m:r>
                      </m:sub>
                    </m:sSub>
                  </m:oMath>
                </a14:m>
                <a:r>
                  <a:rPr lang="zh-CN" altLang="en-US" sz="1710" dirty="0"/>
                  <a:t>生成</a:t>
                </a:r>
                <a:endParaRPr lang="en-US" altLang="zh-CN" sz="1710" dirty="0"/>
              </a:p>
              <a:p>
                <a:pPr lvl="1"/>
                <a:r>
                  <a:rPr lang="zh-CN" altLang="en-US" sz="1710" dirty="0"/>
                  <a:t>若锥是由有限向量集生成的，则称该锥是有限生成的</a:t>
                </a:r>
                <a:endParaRPr lang="en-US" altLang="zh-CN" sz="1710" dirty="0"/>
              </a:p>
              <a:p>
                <a:r>
                  <a:rPr lang="zh-CN" altLang="en-US" sz="2090" dirty="0"/>
                  <a:t>半正定锥</a:t>
                </a:r>
                <a:endParaRPr lang="en-US" altLang="zh-CN" sz="2090" dirty="0"/>
              </a:p>
              <a:p>
                <a:pPr lvl="1"/>
                <a14:m>
                  <m:oMath xmlns:m="http://schemas.openxmlformats.org/officeDocument/2006/math">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𝑺</m:t>
                        </m:r>
                      </m:e>
                      <m:sup>
                        <m:r>
                          <a:rPr lang="en-US" altLang="zh-CN" sz="1710" b="1" i="1">
                            <a:latin typeface="Cambria Math" panose="02040503050406030204" pitchFamily="18" charset="0"/>
                          </a:rPr>
                          <m:t>𝒏</m:t>
                        </m:r>
                      </m:sup>
                    </m:sSup>
                  </m:oMath>
                </a14:m>
                <a:r>
                  <a:rPr lang="zh-CN" altLang="en-US" sz="1710" dirty="0"/>
                  <a:t>为</a:t>
                </a:r>
                <a14:m>
                  <m:oMath xmlns:m="http://schemas.openxmlformats.org/officeDocument/2006/math">
                    <m:r>
                      <a:rPr lang="en-US" altLang="zh-CN" sz="1710" b="1" i="1" dirty="0">
                        <a:latin typeface="Cambria Math" panose="02040503050406030204" pitchFamily="18" charset="0"/>
                      </a:rPr>
                      <m:t>𝒏</m:t>
                    </m:r>
                    <m:r>
                      <a:rPr lang="en-US" altLang="zh-CN" sz="1710" b="1" i="1" dirty="0">
                        <a:latin typeface="Cambria Math" panose="02040503050406030204" pitchFamily="18" charset="0"/>
                      </a:rPr>
                      <m:t>×</m:t>
                    </m:r>
                    <m:r>
                      <a:rPr lang="en-US" altLang="zh-CN" sz="1710" b="1" i="1" dirty="0">
                        <a:latin typeface="Cambria Math" panose="02040503050406030204" pitchFamily="18" charset="0"/>
                      </a:rPr>
                      <m:t>𝒏</m:t>
                    </m:r>
                  </m:oMath>
                </a14:m>
                <a:r>
                  <a:rPr lang="zh-CN" altLang="en-US" sz="1710" dirty="0"/>
                  <a:t>的对称矩阵集合，</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𝑺</m:t>
                        </m:r>
                      </m:e>
                      <m:sub>
                        <m:r>
                          <a:rPr lang="en-US" altLang="zh-CN" sz="1710" b="1" i="1">
                            <a:latin typeface="Cambria Math" panose="02040503050406030204" pitchFamily="18" charset="0"/>
                          </a:rPr>
                          <m:t>+</m:t>
                        </m:r>
                      </m:sub>
                      <m:sup>
                        <m:r>
                          <a:rPr lang="en-US" altLang="zh-CN" sz="1710" b="1" i="1">
                            <a:latin typeface="Cambria Math" panose="02040503050406030204" pitchFamily="18" charset="0"/>
                          </a:rPr>
                          <m:t>𝒏</m:t>
                        </m:r>
                      </m:sup>
                    </m:sSubSup>
                    <m:r>
                      <a:rPr lang="en-US" altLang="zh-CN" sz="1710"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𝑺</m:t>
                        </m:r>
                      </m:e>
                      <m:sup>
                        <m:r>
                          <a:rPr lang="en-US" altLang="zh-CN" sz="1710" b="1" i="1">
                            <a:latin typeface="Cambria Math" panose="02040503050406030204" pitchFamily="18" charset="0"/>
                          </a:rPr>
                          <m:t>𝒏</m:t>
                        </m:r>
                      </m:sup>
                    </m:sSup>
                    <m:r>
                      <m:rPr>
                        <m:lit/>
                      </m:rP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𝟎</m:t>
                    </m:r>
                    <m:r>
                      <a:rPr lang="en-US" altLang="zh-CN" sz="1710" b="1">
                        <a:latin typeface="Cambria Math" panose="02040503050406030204" pitchFamily="18" charset="0"/>
                      </a:rPr>
                      <m:t>}</m:t>
                    </m:r>
                  </m:oMath>
                </a14:m>
                <a:r>
                  <a:rPr lang="zh-CN" altLang="en-US" sz="1710" dirty="0"/>
                  <a:t>为</a:t>
                </a:r>
                <a14:m>
                  <m:oMath xmlns:m="http://schemas.openxmlformats.org/officeDocument/2006/math">
                    <m:r>
                      <a:rPr lang="en-US" altLang="zh-CN" sz="1710" b="1" i="1" dirty="0">
                        <a:latin typeface="Cambria Math" panose="02040503050406030204" pitchFamily="18" charset="0"/>
                      </a:rPr>
                      <m:t>𝒏</m:t>
                    </m:r>
                    <m:r>
                      <a:rPr lang="en-US" altLang="zh-CN" sz="1710" b="1" i="1" dirty="0">
                        <a:latin typeface="Cambria Math" panose="02040503050406030204" pitchFamily="18" charset="0"/>
                      </a:rPr>
                      <m:t>×</m:t>
                    </m:r>
                    <m:r>
                      <a:rPr lang="en-US" altLang="zh-CN" sz="1710" b="1" i="1" dirty="0">
                        <a:latin typeface="Cambria Math" panose="02040503050406030204" pitchFamily="18" charset="0"/>
                      </a:rPr>
                      <m:t>𝒏</m:t>
                    </m:r>
                  </m:oMath>
                </a14:m>
                <a:r>
                  <a:rPr lang="zh-CN" altLang="en-US" sz="1710" dirty="0"/>
                  <a:t>的半正定矩阵集合，</a:t>
                </a:r>
                <a:r>
                  <a:rPr lang="en-US" altLang="zh-CN" sz="1710" dirty="0"/>
                  <a:t> </a:t>
                </a:r>
                <a14:m>
                  <m:oMath xmlns:m="http://schemas.openxmlformats.org/officeDocument/2006/math">
                    <m:sSubSup>
                      <m:sSubSupPr>
                        <m:ctrlPr>
                          <a:rPr lang="en-US" altLang="zh-CN" sz="1710" i="1">
                            <a:latin typeface="Cambria Math" panose="02040503050406030204" pitchFamily="18" charset="0"/>
                          </a:rPr>
                        </m:ctrlPr>
                      </m:sSubSupPr>
                      <m:e>
                        <m:r>
                          <a:rPr lang="en-US" altLang="zh-CN" sz="1710" i="1">
                            <a:latin typeface="Cambria Math" panose="02040503050406030204" pitchFamily="18" charset="0"/>
                          </a:rPr>
                          <m:t>𝑺</m:t>
                        </m:r>
                      </m:e>
                      <m:sub>
                        <m:r>
                          <a:rPr lang="en-US" altLang="zh-CN" sz="1710" i="1">
                            <a:latin typeface="Cambria Math" panose="02040503050406030204" pitchFamily="18" charset="0"/>
                          </a:rPr>
                          <m:t>++</m:t>
                        </m:r>
                      </m:sub>
                      <m:sup>
                        <m:r>
                          <a:rPr lang="en-US" altLang="zh-CN" sz="1710" i="1">
                            <a:latin typeface="Cambria Math" panose="02040503050406030204" pitchFamily="18" charset="0"/>
                          </a:rPr>
                          <m:t>𝒏</m:t>
                        </m:r>
                      </m:sup>
                    </m:sSubSup>
                    <m:r>
                      <a:rPr lang="en-US" altLang="zh-CN" sz="1710" i="1">
                        <a:latin typeface="Cambria Math" panose="02040503050406030204" pitchFamily="18" charset="0"/>
                      </a:rPr>
                      <m:t>={</m:t>
                    </m:r>
                    <m:r>
                      <a:rPr lang="en-US" altLang="zh-CN" sz="1710" i="1">
                        <a:latin typeface="Cambria Math" panose="02040503050406030204" pitchFamily="18" charset="0"/>
                      </a:rPr>
                      <m:t>𝒙</m:t>
                    </m:r>
                    <m:r>
                      <a:rPr lang="en-US" altLang="zh-CN" sz="1710" i="1">
                        <a:latin typeface="Cambria Math" panose="02040503050406030204" pitchFamily="18" charset="0"/>
                      </a:rPr>
                      <m:t>∈</m:t>
                    </m:r>
                    <m:sSup>
                      <m:sSupPr>
                        <m:ctrlPr>
                          <a:rPr lang="en-US" altLang="zh-CN" sz="1710" i="1">
                            <a:latin typeface="Cambria Math" panose="02040503050406030204" pitchFamily="18" charset="0"/>
                          </a:rPr>
                        </m:ctrlPr>
                      </m:sSupPr>
                      <m:e>
                        <m:r>
                          <a:rPr lang="en-US" altLang="zh-CN" sz="1710" i="1">
                            <a:latin typeface="Cambria Math" panose="02040503050406030204" pitchFamily="18" charset="0"/>
                          </a:rPr>
                          <m:t>𝑺</m:t>
                        </m:r>
                      </m:e>
                      <m:sup>
                        <m:r>
                          <a:rPr lang="en-US" altLang="zh-CN" sz="1710" i="1">
                            <a:latin typeface="Cambria Math" panose="02040503050406030204" pitchFamily="18" charset="0"/>
                          </a:rPr>
                          <m:t>𝒏</m:t>
                        </m:r>
                      </m:sup>
                    </m:sSup>
                    <m:r>
                      <m:rPr>
                        <m:lit/>
                      </m:rPr>
                      <a:rPr lang="en-US" altLang="zh-CN" sz="1710" i="1">
                        <a:latin typeface="Cambria Math" panose="02040503050406030204" pitchFamily="18" charset="0"/>
                      </a:rPr>
                      <m:t>|</m:t>
                    </m:r>
                    <m:r>
                      <a:rPr lang="en-US" altLang="zh-CN" sz="1710" i="1">
                        <a:latin typeface="Cambria Math" panose="02040503050406030204" pitchFamily="18" charset="0"/>
                      </a:rPr>
                      <m:t>𝒙</m:t>
                    </m:r>
                    <m:r>
                      <a:rPr lang="en-US" altLang="zh-CN" sz="1710" b="1" i="1">
                        <a:latin typeface="Cambria Math" panose="02040503050406030204" pitchFamily="18" charset="0"/>
                      </a:rPr>
                      <m:t>&gt;</m:t>
                    </m:r>
                    <m:r>
                      <a:rPr lang="en-US" altLang="zh-CN" sz="1710" i="1">
                        <a:latin typeface="Cambria Math" panose="02040503050406030204" pitchFamily="18" charset="0"/>
                      </a:rPr>
                      <m:t>𝟎</m:t>
                    </m:r>
                    <m:r>
                      <a:rPr lang="en-US" altLang="zh-CN" sz="1710">
                        <a:latin typeface="Cambria Math" panose="02040503050406030204" pitchFamily="18" charset="0"/>
                      </a:rPr>
                      <m:t>}</m:t>
                    </m:r>
                  </m:oMath>
                </a14:m>
                <a:r>
                  <a:rPr lang="zh-CN" altLang="en-US" sz="1710" dirty="0"/>
                  <a:t>为</a:t>
                </a:r>
                <a14:m>
                  <m:oMath xmlns:m="http://schemas.openxmlformats.org/officeDocument/2006/math">
                    <m:r>
                      <a:rPr lang="en-US" altLang="zh-CN" sz="1710" i="1" dirty="0">
                        <a:latin typeface="Cambria Math" panose="02040503050406030204" pitchFamily="18" charset="0"/>
                      </a:rPr>
                      <m:t>𝒏</m:t>
                    </m:r>
                    <m:r>
                      <a:rPr lang="en-US" altLang="zh-CN" sz="1710" i="1" dirty="0">
                        <a:latin typeface="Cambria Math" panose="02040503050406030204" pitchFamily="18" charset="0"/>
                      </a:rPr>
                      <m:t>×</m:t>
                    </m:r>
                    <m:r>
                      <a:rPr lang="en-US" altLang="zh-CN" sz="1710" i="1" dirty="0">
                        <a:latin typeface="Cambria Math" panose="02040503050406030204" pitchFamily="18" charset="0"/>
                      </a:rPr>
                      <m:t>𝒏</m:t>
                    </m:r>
                  </m:oMath>
                </a14:m>
                <a:r>
                  <a:rPr lang="zh-CN" altLang="en-US" sz="1710" dirty="0"/>
                  <a:t>的正定矩阵集合</a:t>
                </a:r>
                <a:endParaRPr lang="en-US" altLang="zh-CN" sz="1710" dirty="0"/>
              </a:p>
              <a:p>
                <a:pPr lvl="1"/>
                <a:r>
                  <a:rPr lang="zh-CN" altLang="en-US" sz="1710" dirty="0"/>
                  <a:t>则</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𝑺</m:t>
                        </m:r>
                      </m:e>
                      <m:sub>
                        <m:r>
                          <a:rPr lang="en-US" altLang="zh-CN" sz="1710" b="1" i="1">
                            <a:latin typeface="Cambria Math" panose="02040503050406030204" pitchFamily="18" charset="0"/>
                          </a:rPr>
                          <m:t>+</m:t>
                        </m:r>
                      </m:sub>
                      <m:sup>
                        <m:r>
                          <a:rPr lang="en-US" altLang="zh-CN" sz="1710" b="1" i="1">
                            <a:latin typeface="Cambria Math" panose="02040503050406030204" pitchFamily="18" charset="0"/>
                          </a:rPr>
                          <m:t>𝒏</m:t>
                        </m:r>
                      </m:sup>
                    </m:sSubSup>
                  </m:oMath>
                </a14:m>
                <a:r>
                  <a:rPr lang="zh-CN" altLang="en-US" sz="1710" dirty="0"/>
                  <a:t>是凸锥，也称为半正定锥</a:t>
                </a:r>
                <a:endParaRPr lang="en-US" altLang="zh-CN" sz="1710" dirty="0"/>
              </a:p>
              <a:p>
                <a:pPr lvl="1"/>
                <a:r>
                  <a:rPr lang="zh-CN" altLang="en-US" sz="1710" dirty="0"/>
                  <a:t>如</a:t>
                </a:r>
                <a14:m>
                  <m:oMath xmlns:m="http://schemas.openxmlformats.org/officeDocument/2006/math">
                    <m:d>
                      <m:dPr>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r>
                          <a:rPr lang="en-US" altLang="zh-CN" sz="1710" b="1" i="1">
                            <a:latin typeface="Cambria Math" panose="02040503050406030204" pitchFamily="18" charset="0"/>
                          </a:rPr>
                          <m:t> </m:t>
                        </m:r>
                        <m:r>
                          <a:rPr lang="en-US" altLang="zh-CN" sz="1710" b="1" i="1">
                            <a:latin typeface="Cambria Math" panose="02040503050406030204" pitchFamily="18" charset="0"/>
                          </a:rPr>
                          <m:t>𝒚</m:t>
                        </m:r>
                        <m:r>
                          <a:rPr lang="en-US" altLang="zh-CN" sz="1710" b="1" i="1">
                            <a:latin typeface="Cambria Math" panose="02040503050406030204" pitchFamily="18" charset="0"/>
                          </a:rPr>
                          <m:t>;</m:t>
                        </m:r>
                        <m:r>
                          <a:rPr lang="en-US" altLang="zh-CN" sz="1710" b="1" i="1">
                            <a:latin typeface="Cambria Math" panose="02040503050406030204" pitchFamily="18" charset="0"/>
                          </a:rPr>
                          <m:t>𝒚</m:t>
                        </m:r>
                        <m:r>
                          <a:rPr lang="en-US" altLang="zh-CN" sz="1710" b="1" i="1">
                            <a:latin typeface="Cambria Math" panose="02040503050406030204" pitchFamily="18" charset="0"/>
                          </a:rPr>
                          <m:t> </m:t>
                        </m:r>
                        <m:r>
                          <a:rPr lang="en-US" altLang="zh-CN" sz="1710" b="1" i="1">
                            <a:latin typeface="Cambria Math" panose="02040503050406030204" pitchFamily="18" charset="0"/>
                          </a:rPr>
                          <m:t>𝒛</m:t>
                        </m:r>
                      </m:e>
                    </m:d>
                    <m:r>
                      <a:rPr lang="en-US" altLang="zh-CN" sz="1710" b="1" i="1">
                        <a:latin typeface="Cambria Math" panose="02040503050406030204" pitchFamily="18" charset="0"/>
                      </a:rPr>
                      <m:t>∈</m:t>
                    </m:r>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𝑺</m:t>
                        </m:r>
                      </m:e>
                      <m:sub>
                        <m:r>
                          <a:rPr lang="en-US" altLang="zh-CN" sz="1710" b="1" i="1">
                            <a:latin typeface="Cambria Math" panose="02040503050406030204" pitchFamily="18" charset="0"/>
                          </a:rPr>
                          <m:t>+</m:t>
                        </m:r>
                      </m:sub>
                      <m:sup>
                        <m:r>
                          <a:rPr lang="en-US" altLang="zh-CN" sz="1710" b="1" i="1">
                            <a:latin typeface="Cambria Math" panose="02040503050406030204" pitchFamily="18" charset="0"/>
                          </a:rPr>
                          <m:t>𝟐</m:t>
                        </m:r>
                      </m:sup>
                    </m:sSubSup>
                  </m:oMath>
                </a14:m>
                <a:r>
                  <a:rPr lang="en-US" altLang="zh-CN" sz="1710" dirty="0"/>
                  <a:t>,</a:t>
                </a:r>
                <a:r>
                  <a:rPr lang="zh-CN" altLang="en-US" sz="1710" dirty="0"/>
                  <a:t>点</a:t>
                </a:r>
                <a14:m>
                  <m:oMath xmlns:m="http://schemas.openxmlformats.org/officeDocument/2006/math">
                    <m: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𝒚</m:t>
                    </m:r>
                    <m:r>
                      <a:rPr lang="en-US" altLang="zh-CN" sz="1710" b="1" i="1">
                        <a:latin typeface="Cambria Math" panose="02040503050406030204" pitchFamily="18" charset="0"/>
                      </a:rPr>
                      <m:t>,</m:t>
                    </m:r>
                    <m:r>
                      <a:rPr lang="en-US" altLang="zh-CN" sz="1710" b="1" i="1">
                        <a:latin typeface="Cambria Math" panose="02040503050406030204" pitchFamily="18" charset="0"/>
                      </a:rPr>
                      <m:t>𝒛</m:t>
                    </m:r>
                    <m:r>
                      <a:rPr lang="en-US" altLang="zh-CN" sz="1710" b="1" i="1">
                        <a:latin typeface="Cambria Math" panose="02040503050406030204" pitchFamily="18" charset="0"/>
                      </a:rPr>
                      <m:t>)</m:t>
                    </m:r>
                  </m:oMath>
                </a14:m>
                <a:r>
                  <a:rPr lang="zh-CN" altLang="en-US" sz="1710" dirty="0"/>
                  <a:t>构成一个半正定锥</a:t>
                </a:r>
                <a:endParaRPr lang="en-US" altLang="zh-CN" sz="1710" dirty="0"/>
              </a:p>
              <a:p>
                <a:r>
                  <a:rPr lang="zh-CN" altLang="en-US" sz="2090" dirty="0"/>
                  <a:t>保凸运算：任意多个凸集的交和仿射变换都是保凸的，缩放、平移和投影都是仿射变换，从而证明集合是凸集，或者直接按照定义证明</a:t>
                </a:r>
                <a:endParaRPr lang="en-US" altLang="zh-CN" sz="2090" dirty="0"/>
              </a:p>
            </p:txBody>
          </p:sp>
        </mc:Choice>
        <mc:Fallback xmlns="">
          <p:sp>
            <p:nvSpPr>
              <p:cNvPr id="3" name="内容占位符 2">
                <a:extLst>
                  <a:ext uri="{FF2B5EF4-FFF2-40B4-BE49-F238E27FC236}">
                    <a16:creationId xmlns:a16="http://schemas.microsoft.com/office/drawing/2014/main" id="{A8383E22-4D33-419C-9BE0-C1651E98460A}"/>
                  </a:ext>
                </a:extLst>
              </p:cNvPr>
              <p:cNvSpPr>
                <a:spLocks noGrp="1" noRot="1" noChangeAspect="1" noMove="1" noResize="1" noEditPoints="1" noAdjustHandles="1" noChangeArrowheads="1" noChangeShapeType="1" noTextEdit="1"/>
              </p:cNvSpPr>
              <p:nvPr>
                <p:ph idx="1"/>
              </p:nvPr>
            </p:nvSpPr>
            <p:spPr>
              <a:blipFill>
                <a:blip r:embed="rId2"/>
                <a:stretch>
                  <a:fillRect l="-406" t="-1401" r="-23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ABEB7F6-22DE-4636-BD40-761F1B067F86}"/>
              </a:ext>
            </a:extLst>
          </p:cNvPr>
          <p:cNvPicPr>
            <a:picLocks noChangeAspect="1"/>
          </p:cNvPicPr>
          <p:nvPr/>
        </p:nvPicPr>
        <p:blipFill>
          <a:blip r:embed="rId3"/>
          <a:stretch>
            <a:fillRect/>
          </a:stretch>
        </p:blipFill>
        <p:spPr>
          <a:xfrm>
            <a:off x="9050661" y="5841775"/>
            <a:ext cx="1238825" cy="940250"/>
          </a:xfrm>
          <a:prstGeom prst="rect">
            <a:avLst/>
          </a:prstGeom>
        </p:spPr>
      </p:pic>
    </p:spTree>
    <p:extLst>
      <p:ext uri="{BB962C8B-B14F-4D97-AF65-F5344CB8AC3E}">
        <p14:creationId xmlns:p14="http://schemas.microsoft.com/office/powerpoint/2010/main" val="403415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6FB4A-B056-47E9-B794-075A7F67BBFE}"/>
              </a:ext>
            </a:extLst>
          </p:cNvPr>
          <p:cNvSpPr>
            <a:spLocks noGrp="1"/>
          </p:cNvSpPr>
          <p:nvPr>
            <p:ph type="title"/>
          </p:nvPr>
        </p:nvSpPr>
        <p:spPr/>
        <p:txBody>
          <a:bodyPr/>
          <a:lstStyle/>
          <a:p>
            <a:r>
              <a:rPr lang="en-US" altLang="zh-CN" dirty="0">
                <a:latin typeface="隶书" panose="02010509060101010101" pitchFamily="1" charset="-122"/>
              </a:rPr>
              <a:t>6.1 </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F094CD-CA4C-47E2-86D6-F5FB9766BFB7}"/>
                  </a:ext>
                </a:extLst>
              </p:cNvPr>
              <p:cNvSpPr>
                <a:spLocks noGrp="1"/>
              </p:cNvSpPr>
              <p:nvPr>
                <p:ph idx="1"/>
              </p:nvPr>
            </p:nvSpPr>
            <p:spPr/>
            <p:txBody>
              <a:bodyPr/>
              <a:lstStyle/>
              <a:p>
                <a:r>
                  <a:rPr lang="zh-CN" altLang="en-US" dirty="0"/>
                  <a:t>饮食问题的对偶问题</a:t>
                </a:r>
                <a:endParaRPr lang="en-US" altLang="zh-CN" dirty="0"/>
              </a:p>
              <a:p>
                <a:pPr lvl="1"/>
                <a:r>
                  <a:rPr lang="zh-CN" altLang="en-US" dirty="0"/>
                  <a:t>想象一下，一家制药公司以药丸的形式生产营养师认为重要的每一种营养物质。制药公司试图说服营养师购买药片，从而直接提供营养，而不是通过购买各种食物。制药公司面临的问题是如何确定每种营养的正单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𝒎</m:t>
                        </m:r>
                      </m:sub>
                    </m:sSub>
                  </m:oMath>
                </a14:m>
                <a:r>
                  <a:rPr lang="zh-CN" altLang="en-US" dirty="0"/>
                  <a:t>来最大限度地提高收入，同时与真正的食物相比具有竞争力。为了具有与食物更好的竞争力，从药店购买的由纯营养物质合成的食物的单位成本必须不大于食品的市场价格</a:t>
                </a:r>
                <a14:m>
                  <m:oMath xmlns:m="http://schemas.openxmlformats.org/officeDocument/2006/math">
                    <m:sSub>
                      <m:sSubPr>
                        <m:ctrlPr>
                          <a:rPr lang="en-US" altLang="zh-CN" b="1"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i="1" dirty="0" smtClean="0">
                            <a:latin typeface="Cambria Math" panose="02040503050406030204" pitchFamily="18" charset="0"/>
                          </a:rPr>
                          <m:t>𝑖</m:t>
                        </m:r>
                      </m:sub>
                    </m:sSub>
                  </m:oMath>
                </a14:m>
                <a:r>
                  <a:rPr lang="zh-CN" altLang="en-US" dirty="0"/>
                  <a:t>。因此，用</a:t>
                </a:r>
                <a14:m>
                  <m:oMath xmlns:m="http://schemas.openxmlformats.org/officeDocument/2006/math">
                    <m:sSub>
                      <m:sSubPr>
                        <m:ctrlPr>
                          <a:rPr lang="en-US" altLang="zh-CN" b="1"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种食物，公司必须满足</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𝒊</m:t>
                        </m:r>
                      </m:sub>
                    </m:sSub>
                  </m:oMath>
                </a14:m>
                <a:r>
                  <a:rPr lang="zh-CN" altLang="en-US" dirty="0"/>
                  <a:t>。用矩阵表示，这等价于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oMath>
                </a14:m>
                <a:r>
                  <a:rPr lang="zh-CN" altLang="en-US" dirty="0"/>
                  <a:t>。由于将购买第</a:t>
                </a:r>
                <a14:m>
                  <m:oMath xmlns:m="http://schemas.openxmlformats.org/officeDocument/2006/math">
                    <m:r>
                      <a:rPr lang="en-US" altLang="zh-CN" i="1" dirty="0" smtClean="0">
                        <a:latin typeface="Cambria Math" panose="02040503050406030204" pitchFamily="18" charset="0"/>
                      </a:rPr>
                      <m:t>𝑗</m:t>
                    </m:r>
                  </m:oMath>
                </a14:m>
                <a:r>
                  <a:rPr lang="zh-CN" altLang="en-US" dirty="0"/>
                  <a:t>种营养</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𝒋</m:t>
                        </m:r>
                      </m:sub>
                    </m:sSub>
                  </m:oMath>
                </a14:m>
                <a:r>
                  <a:rPr lang="zh-CN" altLang="en-US" dirty="0"/>
                  <a:t>个单位，药剂师的问题是：</a:t>
                </a:r>
                <a:endParaRPr lang="en-US" altLang="zh-CN" dirty="0"/>
              </a:p>
              <a:p>
                <a:pPr lvl="1"/>
                <a14:m>
                  <m:oMath xmlns:m="http://schemas.openxmlformats.org/officeDocument/2006/math">
                    <m:r>
                      <a:rPr lang="en-US" altLang="zh-CN" b="1" i="1" smtClean="0">
                        <a:latin typeface="Cambria Math" panose="02040503050406030204" pitchFamily="18" charset="0"/>
                      </a:rPr>
                      <m:t>𝒎𝒂𝒙𝒊𝒎𝒊𝒛𝒆</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a:extLst>
                  <a:ext uri="{FF2B5EF4-FFF2-40B4-BE49-F238E27FC236}">
                    <a16:creationId xmlns:a16="http://schemas.microsoft.com/office/drawing/2014/main" id="{BAF094CD-CA4C-47E2-86D6-F5FB9766BFB7}"/>
                  </a:ext>
                </a:extLst>
              </p:cNvPr>
              <p:cNvSpPr>
                <a:spLocks noGrp="1" noRot="1" noChangeAspect="1" noMove="1" noResize="1" noEditPoints="1" noAdjustHandles="1" noChangeArrowheads="1" noChangeShapeType="1" noTextEdit="1"/>
              </p:cNvSpPr>
              <p:nvPr>
                <p:ph idx="1"/>
              </p:nvPr>
            </p:nvSpPr>
            <p:spPr>
              <a:blipFill>
                <a:blip r:embed="rId2"/>
                <a:stretch>
                  <a:fillRect l="-1389" t="-1735"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0125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280" dirty="0"/>
                  <a:t>对称形式的对偶问题</a:t>
                </a:r>
                <a:endParaRPr lang="en-US" altLang="zh-CN" sz="2280" dirty="0"/>
              </a:p>
              <a:p>
                <a14:m>
                  <m:oMath xmlns:m="http://schemas.openxmlformats.org/officeDocument/2006/math">
                    <m:r>
                      <a:rPr lang="en-US" altLang="zh-CN" sz="2280" b="1" i="1">
                        <a:latin typeface="Cambria Math"/>
                      </a:rPr>
                      <m:t>𝑳𝑷</m:t>
                    </m:r>
                    <m:r>
                      <a:rPr lang="en-US" altLang="zh-CN" sz="2280" b="1" i="1">
                        <a:latin typeface="Cambria Math"/>
                      </a:rPr>
                      <m:t>:</m:t>
                    </m:r>
                    <m:d>
                      <m:dPr>
                        <m:begChr m:val="{"/>
                        <m:endChr m:val=""/>
                        <m:ctrlPr>
                          <a:rPr lang="en-US" altLang="zh-CN" sz="2280" b="1" i="1">
                            <a:latin typeface="Cambria Math" panose="02040503050406030204" pitchFamily="18" charset="0"/>
                          </a:rPr>
                        </m:ctrlPr>
                      </m:dPr>
                      <m:e>
                        <m:eqArr>
                          <m:eqArrPr>
                            <m:ctrlPr>
                              <a:rPr lang="en-US" altLang="zh-CN" sz="2280" b="1" i="1">
                                <a:latin typeface="Cambria Math" panose="02040503050406030204" pitchFamily="18" charset="0"/>
                              </a:rPr>
                            </m:ctrlPr>
                          </m:eqArrPr>
                          <m:e>
                            <m:r>
                              <a:rPr lang="en-US" altLang="zh-CN" sz="2280" b="1" i="1">
                                <a:latin typeface="Cambria Math"/>
                              </a:rPr>
                              <m:t>𝒎𝒂𝒙</m:t>
                            </m:r>
                            <m:r>
                              <a:rPr lang="en-US" altLang="zh-CN" sz="2280" b="1" i="1">
                                <a:latin typeface="Cambria Math"/>
                              </a:rPr>
                              <m:t> </m:t>
                            </m:r>
                            <m:r>
                              <a:rPr lang="en-US" altLang="zh-CN" sz="2280" b="1" i="1">
                                <a:latin typeface="Cambria Math"/>
                              </a:rPr>
                              <m:t>𝒛</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𝒙</m:t>
                            </m:r>
                          </m:e>
                          <m:e>
                            <m:r>
                              <a:rPr lang="en-US" altLang="zh-CN" sz="2280" b="1" i="1">
                                <a:latin typeface="Cambria Math"/>
                              </a:rPr>
                              <m:t>𝒔</m:t>
                            </m:r>
                            <m:r>
                              <a:rPr lang="en-US" altLang="zh-CN" sz="2280" b="1" i="1">
                                <a:latin typeface="Cambria Math"/>
                              </a:rPr>
                              <m:t>.</m:t>
                            </m:r>
                            <m:r>
                              <a:rPr lang="en-US" altLang="zh-CN" sz="2280" b="1" i="1">
                                <a:latin typeface="Cambria Math"/>
                              </a:rPr>
                              <m:t>𝒕</m:t>
                            </m:r>
                            <m:r>
                              <a:rPr lang="en-US" altLang="zh-CN" sz="2280" b="1" i="1">
                                <a:latin typeface="Cambria Math"/>
                              </a:rPr>
                              <m:t>. </m:t>
                            </m:r>
                            <m:r>
                              <a:rPr lang="en-US" altLang="zh-CN" sz="2280" b="1" i="1">
                                <a:latin typeface="Cambria Math"/>
                              </a:rPr>
                              <m:t>𝑨𝒙</m:t>
                            </m:r>
                            <m:r>
                              <a:rPr lang="en-US" altLang="zh-CN" sz="2280" b="1" i="1">
                                <a:latin typeface="Cambria Math"/>
                              </a:rPr>
                              <m:t>≤</m:t>
                            </m:r>
                            <m:r>
                              <a:rPr lang="en-US" altLang="zh-CN" sz="2280" b="1" i="1">
                                <a:latin typeface="Cambria Math"/>
                              </a:rPr>
                              <m:t>𝒃</m:t>
                            </m:r>
                          </m:e>
                          <m:e>
                            <m:r>
                              <a:rPr lang="en-US" altLang="zh-CN" sz="2280" b="1" i="1">
                                <a:latin typeface="Cambria Math"/>
                              </a:rPr>
                              <m:t>𝒙</m:t>
                            </m:r>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𝟎</m:t>
                                </m:r>
                              </m:e>
                              <m:sub>
                                <m:r>
                                  <a:rPr lang="en-US" altLang="zh-CN" sz="2280" b="1" i="1">
                                    <a:latin typeface="Cambria Math" panose="02040503050406030204" pitchFamily="18" charset="0"/>
                                  </a:rPr>
                                  <m:t>𝒏</m:t>
                                </m:r>
                                <m:r>
                                  <a:rPr lang="en-US" altLang="zh-CN" sz="2280" b="1" i="1">
                                    <a:latin typeface="Cambria Math" panose="02040503050406030204" pitchFamily="18" charset="0"/>
                                  </a:rPr>
                                  <m:t>×</m:t>
                                </m:r>
                                <m:r>
                                  <a:rPr lang="en-US" altLang="zh-CN" sz="2280" b="1" i="1">
                                    <a:latin typeface="Cambria Math" panose="02040503050406030204" pitchFamily="18" charset="0"/>
                                  </a:rPr>
                                  <m:t>𝟏</m:t>
                                </m:r>
                              </m:sub>
                            </m:sSub>
                          </m:e>
                        </m:eqArr>
                      </m:e>
                    </m:d>
                  </m:oMath>
                </a14:m>
                <a:r>
                  <a:rPr lang="zh-CN" altLang="en-US" sz="2280" dirty="0"/>
                  <a:t>   </a:t>
                </a:r>
                <a14:m>
                  <m:oMath xmlns:m="http://schemas.openxmlformats.org/officeDocument/2006/math">
                    <m:r>
                      <a:rPr lang="en-US" altLang="zh-CN" sz="2280" b="1" i="1" dirty="0">
                        <a:latin typeface="Cambria Math"/>
                      </a:rPr>
                      <m:t>𝑫𝑷</m:t>
                    </m:r>
                    <m:r>
                      <a:rPr lang="en-US" altLang="zh-CN" sz="2280" b="1" i="1" dirty="0">
                        <a:latin typeface="Cambria Math"/>
                      </a:rPr>
                      <m:t>:</m:t>
                    </m:r>
                    <m:d>
                      <m:dPr>
                        <m:begChr m:val="{"/>
                        <m:endChr m:val=""/>
                        <m:ctrlPr>
                          <a:rPr lang="en-US" altLang="zh-CN" sz="2280" b="1" i="1" dirty="0">
                            <a:latin typeface="Cambria Math" panose="02040503050406030204" pitchFamily="18" charset="0"/>
                          </a:rPr>
                        </m:ctrlPr>
                      </m:dPr>
                      <m:e>
                        <m:eqArr>
                          <m:eqArrPr>
                            <m:ctrlPr>
                              <a:rPr lang="en-US" altLang="zh-CN" sz="2280" b="1" i="1" dirty="0">
                                <a:latin typeface="Cambria Math" panose="02040503050406030204" pitchFamily="18" charset="0"/>
                              </a:rPr>
                            </m:ctrlPr>
                          </m:eqArrPr>
                          <m:e>
                            <m:r>
                              <a:rPr lang="en-US" altLang="zh-CN" sz="2280" b="1" i="1" dirty="0">
                                <a:latin typeface="Cambria Math"/>
                              </a:rPr>
                              <m:t>𝒎𝒊𝒏</m:t>
                            </m:r>
                            <m:r>
                              <a:rPr lang="en-US" altLang="zh-CN" sz="2280" b="1" i="1" dirty="0">
                                <a:latin typeface="Cambria Math"/>
                              </a:rPr>
                              <m:t> </m:t>
                            </m:r>
                            <m:r>
                              <a:rPr lang="en-US" altLang="zh-CN" sz="2280" b="1" i="1" dirty="0">
                                <a:latin typeface="Cambria Math"/>
                              </a:rPr>
                              <m:t>𝒇</m:t>
                            </m:r>
                            <m:r>
                              <a:rPr lang="en-US" altLang="zh-CN" sz="2280" b="1" i="1" dirty="0">
                                <a:latin typeface="Cambria Math"/>
                              </a:rPr>
                              <m:t>=</m:t>
                            </m:r>
                            <m:sSup>
                              <m:sSupPr>
                                <m:ctrlPr>
                                  <a:rPr lang="en-US" altLang="zh-CN" sz="2280" b="1" i="1" dirty="0">
                                    <a:latin typeface="Cambria Math" panose="02040503050406030204" pitchFamily="18" charset="0"/>
                                  </a:rPr>
                                </m:ctrlPr>
                              </m:sSupPr>
                              <m:e>
                                <m:r>
                                  <a:rPr lang="en-US" altLang="zh-CN" sz="2280" b="1" i="1" dirty="0">
                                    <a:latin typeface="Cambria Math"/>
                                  </a:rPr>
                                  <m:t>𝒃</m:t>
                                </m:r>
                              </m:e>
                              <m:sup>
                                <m:r>
                                  <a:rPr lang="en-US" altLang="zh-CN" sz="2280" b="1" i="1" dirty="0">
                                    <a:latin typeface="Cambria Math"/>
                                  </a:rPr>
                                  <m:t>𝑻</m:t>
                                </m:r>
                              </m:sup>
                            </m:sSup>
                            <m:r>
                              <a:rPr lang="en-US" altLang="zh-CN" sz="2280" b="1" i="1" dirty="0">
                                <a:latin typeface="Cambria Math"/>
                              </a:rPr>
                              <m:t>𝒚</m:t>
                            </m:r>
                          </m:e>
                          <m:e>
                            <m:sSup>
                              <m:sSupPr>
                                <m:ctrlPr>
                                  <a:rPr lang="en-US" altLang="zh-CN" sz="2280" b="1" i="1" dirty="0">
                                    <a:latin typeface="Cambria Math" panose="02040503050406030204" pitchFamily="18" charset="0"/>
                                  </a:rPr>
                                </m:ctrlPr>
                              </m:sSupPr>
                              <m:e>
                                <m:r>
                                  <a:rPr lang="en-US" altLang="zh-CN" sz="2280" b="1" i="1" dirty="0">
                                    <a:latin typeface="Cambria Math"/>
                                  </a:rPr>
                                  <m:t>𝑨</m:t>
                                </m:r>
                              </m:e>
                              <m:sup>
                                <m:r>
                                  <a:rPr lang="en-US" altLang="zh-CN" sz="2280" b="1" i="1" dirty="0">
                                    <a:latin typeface="Cambria Math"/>
                                  </a:rPr>
                                  <m:t>𝑻</m:t>
                                </m:r>
                              </m:sup>
                            </m:sSup>
                            <m:r>
                              <a:rPr lang="en-US" altLang="zh-CN" sz="2280" b="1" i="1" dirty="0">
                                <a:latin typeface="Cambria Math"/>
                              </a:rPr>
                              <m:t>𝒚</m:t>
                            </m:r>
                            <m:r>
                              <a:rPr lang="en-US" altLang="zh-CN" sz="2280" b="1" i="1" dirty="0">
                                <a:latin typeface="Cambria Math"/>
                              </a:rPr>
                              <m:t>≥</m:t>
                            </m:r>
                            <m:r>
                              <a:rPr lang="en-US" altLang="zh-CN" sz="2280" b="1" i="1" dirty="0">
                                <a:latin typeface="Cambria Math"/>
                              </a:rPr>
                              <m:t>𝒄</m:t>
                            </m:r>
                          </m:e>
                          <m:e>
                            <m:r>
                              <a:rPr lang="en-US" altLang="zh-CN" sz="2280" b="1" i="1" dirty="0">
                                <a:latin typeface="Cambria Math"/>
                              </a:rPr>
                              <m:t>𝒚</m:t>
                            </m:r>
                            <m:r>
                              <a:rPr lang="en-US" altLang="zh-CN" sz="2280" b="1" i="1" dirty="0">
                                <a:latin typeface="Cambria Math"/>
                              </a:rPr>
                              <m:t>≥</m:t>
                            </m:r>
                            <m:sSub>
                              <m:sSubPr>
                                <m:ctrlPr>
                                  <a:rPr lang="en-US" altLang="zh-CN" sz="2280" b="1" i="1" dirty="0">
                                    <a:latin typeface="Cambria Math" panose="02040503050406030204" pitchFamily="18" charset="0"/>
                                  </a:rPr>
                                </m:ctrlPr>
                              </m:sSubPr>
                              <m:e>
                                <m:r>
                                  <a:rPr lang="en-US" altLang="zh-CN" sz="2280" b="1" i="1" dirty="0">
                                    <a:latin typeface="Cambria Math"/>
                                  </a:rPr>
                                  <m:t>𝟎</m:t>
                                </m:r>
                              </m:e>
                              <m:sub>
                                <m:r>
                                  <a:rPr lang="en-US" altLang="zh-CN" sz="2280" b="1" i="1" dirty="0">
                                    <a:latin typeface="Cambria Math" panose="02040503050406030204" pitchFamily="18" charset="0"/>
                                  </a:rPr>
                                  <m:t>𝒎</m:t>
                                </m:r>
                                <m:r>
                                  <a:rPr lang="en-US" altLang="zh-CN" sz="2280" b="1" i="1" dirty="0">
                                    <a:latin typeface="Cambria Math" panose="02040503050406030204" pitchFamily="18" charset="0"/>
                                  </a:rPr>
                                  <m:t>×</m:t>
                                </m:r>
                                <m:r>
                                  <a:rPr lang="en-US" altLang="zh-CN" sz="2280" b="1" i="1" dirty="0">
                                    <a:latin typeface="Cambria Math" panose="02040503050406030204" pitchFamily="18" charset="0"/>
                                  </a:rPr>
                                  <m:t>𝟏</m:t>
                                </m:r>
                              </m:sub>
                            </m:sSub>
                          </m:e>
                        </m:eqArr>
                      </m:e>
                    </m:d>
                  </m:oMath>
                </a14:m>
                <a:endParaRPr lang="en-US" altLang="zh-CN" sz="2280" dirty="0"/>
              </a:p>
              <a:p>
                <a:r>
                  <a:rPr lang="zh-CN" altLang="en-US" sz="2280" dirty="0"/>
                  <a:t>对称性定理：对偶问题的对偶是原问题</a:t>
                </a:r>
                <a:endParaRPr lang="en-US" altLang="zh-CN" sz="2280" dirty="0"/>
              </a:p>
              <a:p>
                <a:r>
                  <a:rPr lang="zh-CN" altLang="en-US" sz="2280" dirty="0"/>
                  <a:t>练习，求</a:t>
                </a:r>
                <a14:m>
                  <m:oMath xmlns:m="http://schemas.openxmlformats.org/officeDocument/2006/math">
                    <m:r>
                      <a:rPr lang="en-US" altLang="zh-CN" sz="2280" b="1" i="1">
                        <a:latin typeface="Cambria Math"/>
                      </a:rPr>
                      <m:t>𝑳𝑷</m:t>
                    </m:r>
                    <m:r>
                      <a:rPr lang="en-US" altLang="zh-CN" sz="2280" b="1" i="1">
                        <a:latin typeface="Cambria Math"/>
                      </a:rPr>
                      <m:t>:</m:t>
                    </m:r>
                    <m:r>
                      <a:rPr lang="en-US" altLang="zh-CN" sz="2280" b="1" i="1">
                        <a:latin typeface="Cambria Math"/>
                      </a:rPr>
                      <m:t>𝒎𝒂𝒙</m:t>
                    </m:r>
                    <m:r>
                      <a:rPr lang="en-US" altLang="zh-CN" sz="2280" b="1" i="1">
                        <a:latin typeface="Cambria Math"/>
                      </a:rPr>
                      <m:t> </m:t>
                    </m:r>
                    <m:r>
                      <a:rPr lang="en-US" altLang="zh-CN" sz="2280" b="1" i="1">
                        <a:latin typeface="Cambria Math"/>
                      </a:rPr>
                      <m:t>𝒛</m:t>
                    </m:r>
                    <m:r>
                      <a:rPr lang="en-US" altLang="zh-CN" sz="2280" b="1" i="1">
                        <a:latin typeface="Cambria Math"/>
                      </a:rPr>
                      <m:t>=</m:t>
                    </m:r>
                    <m:r>
                      <a:rPr lang="en-US" altLang="zh-CN" sz="2280" b="1" i="1">
                        <a:latin typeface="Cambria Math"/>
                      </a:rPr>
                      <m:t>𝟐</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𝟏</m:t>
                        </m:r>
                      </m:sub>
                    </m:sSub>
                    <m:r>
                      <a:rPr lang="en-US" altLang="zh-CN" sz="2280" b="1" i="1">
                        <a:latin typeface="Cambria Math"/>
                      </a:rPr>
                      <m:t>+</m:t>
                    </m:r>
                    <m:r>
                      <a:rPr lang="en-US" altLang="zh-CN" sz="2280" b="1" i="1">
                        <a:latin typeface="Cambria Math"/>
                      </a:rPr>
                      <m:t>𝟐</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𝟐</m:t>
                        </m:r>
                      </m:sub>
                    </m:sSub>
                    <m:r>
                      <a:rPr lang="en-US" altLang="zh-CN" sz="2280" b="1" i="1">
                        <a:latin typeface="Cambria Math"/>
                      </a:rPr>
                      <m:t>,</m:t>
                    </m:r>
                    <m:r>
                      <a:rPr lang="en-US" altLang="zh-CN" sz="2280" b="1" i="1">
                        <a:latin typeface="Cambria Math"/>
                      </a:rPr>
                      <m:t>𝒔</m:t>
                    </m:r>
                    <m:r>
                      <a:rPr lang="en-US" altLang="zh-CN" sz="2280" b="1" i="1">
                        <a:latin typeface="Cambria Math"/>
                      </a:rPr>
                      <m:t>.</m:t>
                    </m:r>
                    <m:r>
                      <a:rPr lang="en-US" altLang="zh-CN" sz="2280" b="1" i="1">
                        <a:latin typeface="Cambria Math"/>
                      </a:rPr>
                      <m:t>𝒕</m:t>
                    </m:r>
                    <m:r>
                      <a:rPr lang="en-US" altLang="zh-CN" sz="2280" b="1" i="1">
                        <a:latin typeface="Cambria Math"/>
                      </a:rPr>
                      <m:t>.</m:t>
                    </m:r>
                    <m:d>
                      <m:dPr>
                        <m:begChr m:val="{"/>
                        <m:endChr m:val=""/>
                        <m:ctrlPr>
                          <a:rPr lang="en-US" altLang="zh-CN" sz="2280" b="1" i="1">
                            <a:latin typeface="Cambria Math" panose="02040503050406030204" pitchFamily="18" charset="0"/>
                          </a:rPr>
                        </m:ctrlPr>
                      </m:dPr>
                      <m:e>
                        <m:eqArr>
                          <m:eqArrPr>
                            <m:ctrlPr>
                              <a:rPr lang="en-US" altLang="zh-CN" sz="2280" b="1" i="1">
                                <a:latin typeface="Cambria Math" panose="02040503050406030204" pitchFamily="18" charset="0"/>
                              </a:rPr>
                            </m:ctrlPr>
                          </m:eqArrPr>
                          <m:e>
                            <m:r>
                              <a:rPr lang="en-US" altLang="zh-CN" sz="2280" b="1" i="1">
                                <a:latin typeface="Cambria Math"/>
                              </a:rPr>
                              <m:t>𝟐</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𝟏</m:t>
                                </m:r>
                              </m:sub>
                            </m:sSub>
                            <m:r>
                              <a:rPr lang="en-US" altLang="zh-CN" sz="2280" b="1" i="1">
                                <a:latin typeface="Cambria Math"/>
                              </a:rPr>
                              <m:t>+</m:t>
                            </m:r>
                            <m:r>
                              <a:rPr lang="en-US" altLang="zh-CN" sz="2280" b="1" i="1">
                                <a:latin typeface="Cambria Math"/>
                              </a:rPr>
                              <m:t>𝟒</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𝟐</m:t>
                                </m:r>
                              </m:sub>
                            </m:sSub>
                            <m:r>
                              <a:rPr lang="en-US" altLang="zh-CN" sz="2280" b="1" i="1">
                                <a:latin typeface="Cambria Math"/>
                              </a:rPr>
                              <m:t>≤</m:t>
                            </m:r>
                            <m:r>
                              <a:rPr lang="en-US" altLang="zh-CN" sz="2280" b="1" i="1">
                                <a:latin typeface="Cambria Math"/>
                              </a:rPr>
                              <m:t>𝟏</m:t>
                            </m:r>
                          </m:e>
                          <m:e>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𝟏</m:t>
                                </m:r>
                              </m:sub>
                            </m:sSub>
                            <m:r>
                              <a:rPr lang="en-US" altLang="zh-CN" sz="2280" b="1" i="1">
                                <a:latin typeface="Cambria Math"/>
                              </a:rPr>
                              <m:t>+</m:t>
                            </m:r>
                            <m:r>
                              <a:rPr lang="en-US" altLang="zh-CN" sz="2280" b="1" i="1">
                                <a:latin typeface="Cambria Math"/>
                              </a:rPr>
                              <m:t>𝟐</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𝟐</m:t>
                                </m:r>
                              </m:sub>
                            </m:sSub>
                            <m:r>
                              <a:rPr lang="en-US" altLang="zh-CN" sz="2280" b="1" i="1">
                                <a:latin typeface="Cambria Math"/>
                              </a:rPr>
                              <m:t>≤</m:t>
                            </m:r>
                            <m:r>
                              <a:rPr lang="en-US" altLang="zh-CN" sz="2280" b="1" i="1">
                                <a:latin typeface="Cambria Math"/>
                              </a:rPr>
                              <m:t>𝟏</m:t>
                            </m:r>
                          </m:e>
                          <m:e>
                            <m:r>
                              <a:rPr lang="en-US" altLang="zh-CN" sz="2280" b="1" i="1">
                                <a:latin typeface="Cambria Math"/>
                              </a:rPr>
                              <m:t>𝟐</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𝟐</m:t>
                                </m:r>
                              </m:sub>
                            </m:sSub>
                            <m:r>
                              <a:rPr lang="en-US" altLang="zh-CN" sz="2280" b="1" i="1">
                                <a:latin typeface="Cambria Math"/>
                              </a:rPr>
                              <m:t>≤</m:t>
                            </m:r>
                            <m:r>
                              <a:rPr lang="en-US" altLang="zh-CN" sz="2280" b="1" i="1">
                                <a:latin typeface="Cambria Math"/>
                              </a:rPr>
                              <m:t>𝟏</m:t>
                            </m:r>
                          </m:e>
                          <m:e>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𝟐</m:t>
                                </m:r>
                              </m:sub>
                            </m:sSub>
                            <m:r>
                              <a:rPr lang="en-US" altLang="zh-CN" sz="2280" b="1" i="1">
                                <a:latin typeface="Cambria Math"/>
                              </a:rPr>
                              <m:t>≥</m:t>
                            </m:r>
                            <m:r>
                              <a:rPr lang="en-US" altLang="zh-CN" sz="2280" b="1" i="1">
                                <a:latin typeface="Cambria Math"/>
                              </a:rPr>
                              <m:t>𝟎</m:t>
                            </m:r>
                          </m:e>
                        </m:eqArr>
                      </m:e>
                    </m:d>
                  </m:oMath>
                </a14:m>
                <a:r>
                  <a:rPr lang="zh-CN" altLang="en-US" sz="2280" dirty="0"/>
                  <a:t>的对称形式的对偶问题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86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dirty="0"/>
                  <a:t>如果原问题是标准形式，如何定义其对偶问题</a:t>
                </a:r>
                <a:endParaRPr lang="en-US" altLang="zh-CN" dirty="0"/>
              </a:p>
              <a:p>
                <a14:m>
                  <m:oMath xmlns:m="http://schemas.openxmlformats.org/officeDocument/2006/math">
                    <m:r>
                      <a:rPr lang="en-US" altLang="zh-CN" b="1" i="1" smtClean="0">
                        <a:latin typeface="Cambria Math"/>
                      </a:rPr>
                      <m:t>𝑳𝑷</m:t>
                    </m:r>
                    <m:r>
                      <a:rPr lang="en-US" altLang="zh-CN" b="1" i="1" smtClean="0">
                        <a:latin typeface="Cambria Math"/>
                      </a:rPr>
                      <m:t>:</m:t>
                    </m:r>
                    <m:r>
                      <a:rPr lang="en-US" altLang="zh-CN" b="1" i="1" smtClean="0">
                        <a:latin typeface="Cambria Math"/>
                      </a:rPr>
                      <m:t>𝒎𝒂𝒙</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1" i="1" smtClean="0">
                                <a:latin typeface="Cambria Math"/>
                              </a:rPr>
                              <m:t>𝑨𝒙</m:t>
                            </m:r>
                            <m:r>
                              <a:rPr lang="en-US" altLang="zh-CN" b="1" i="1" smtClean="0">
                                <a:latin typeface="Cambria Math"/>
                              </a:rPr>
                              <m:t>=</m:t>
                            </m:r>
                            <m:r>
                              <a:rPr lang="en-US" altLang="zh-CN" b="1" i="1" smtClean="0">
                                <a:latin typeface="Cambria Math"/>
                              </a:rPr>
                              <m:t>𝒃</m:t>
                            </m:r>
                          </m:e>
                          <m:e>
                            <m:r>
                              <a:rPr lang="en-US" altLang="zh-CN" b="1" i="1" smtClean="0">
                                <a:latin typeface="Cambria Math"/>
                              </a:rPr>
                              <m:t>𝒙</m:t>
                            </m:r>
                            <m:r>
                              <a:rPr lang="en-US" altLang="zh-CN" b="1" i="1" smtClean="0">
                                <a:latin typeface="Cambria Math"/>
                              </a:rPr>
                              <m:t>≥</m:t>
                            </m:r>
                            <m:r>
                              <a:rPr lang="en-US" altLang="zh-CN" b="1" i="1" smtClean="0">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a:rPr>
                              <m:t>𝑨𝒙</m:t>
                            </m:r>
                            <m:r>
                              <a:rPr lang="en-US" altLang="zh-CN" b="1" i="1" smtClean="0">
                                <a:latin typeface="Cambria Math"/>
                              </a:rPr>
                              <m:t>≤</m:t>
                            </m:r>
                            <m:r>
                              <a:rPr lang="en-US" altLang="zh-CN" i="1">
                                <a:latin typeface="Cambria Math"/>
                              </a:rPr>
                              <m:t>𝒃</m:t>
                            </m:r>
                          </m:e>
                          <m:e>
                            <m:r>
                              <a:rPr lang="en-US" altLang="zh-CN" b="1" i="1" smtClean="0">
                                <a:latin typeface="Cambria Math"/>
                              </a:rPr>
                              <m:t>𝑨𝒙</m:t>
                            </m:r>
                            <m:r>
                              <a:rPr lang="en-US" altLang="zh-CN" b="1" i="1" smtClean="0">
                                <a:latin typeface="Cambria Math"/>
                              </a:rPr>
                              <m:t>≥</m:t>
                            </m:r>
                            <m:r>
                              <a:rPr lang="en-US" altLang="zh-CN" b="1" i="1" smtClean="0">
                                <a:latin typeface="Cambria Math"/>
                              </a:rPr>
                              <m:t>𝒃</m:t>
                            </m:r>
                          </m:e>
                          <m:e>
                            <m:r>
                              <a:rPr lang="en-US" altLang="zh-CN" i="1">
                                <a:latin typeface="Cambria Math"/>
                              </a:rPr>
                              <m:t>𝒙</m:t>
                            </m:r>
                            <m:r>
                              <a:rPr lang="en-US" altLang="zh-CN" i="1">
                                <a:latin typeface="Cambria Math"/>
                              </a:rPr>
                              <m:t>≥</m:t>
                            </m:r>
                            <m:r>
                              <a:rPr lang="en-US" altLang="zh-CN" i="1">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a:rPr>
                              <m:t>𝑨𝒙</m:t>
                            </m:r>
                            <m:r>
                              <a:rPr lang="en-US" altLang="zh-CN" i="1">
                                <a:latin typeface="Cambria Math"/>
                              </a:rPr>
                              <m:t>≤</m:t>
                            </m:r>
                            <m:r>
                              <a:rPr lang="en-US" altLang="zh-CN" i="1">
                                <a:latin typeface="Cambria Math"/>
                              </a:rPr>
                              <m:t>𝒃</m:t>
                            </m:r>
                          </m:e>
                          <m:e>
                            <m:r>
                              <a:rPr lang="en-US" altLang="zh-CN" b="1" i="1" smtClean="0">
                                <a:latin typeface="Cambria Math"/>
                              </a:rPr>
                              <m:t>−</m:t>
                            </m:r>
                            <m:r>
                              <a:rPr lang="en-US" altLang="zh-CN" i="1">
                                <a:latin typeface="Cambria Math"/>
                              </a:rPr>
                              <m:t>𝑨𝒙</m:t>
                            </m:r>
                            <m:r>
                              <a:rPr lang="en-US" altLang="zh-CN" b="1" i="1" smtClean="0">
                                <a:latin typeface="Cambria Math"/>
                              </a:rPr>
                              <m:t>≤−</m:t>
                            </m:r>
                            <m:r>
                              <a:rPr lang="en-US" altLang="zh-CN" i="1">
                                <a:latin typeface="Cambria Math"/>
                              </a:rPr>
                              <m:t>𝒃</m:t>
                            </m:r>
                          </m:e>
                          <m:e>
                            <m:r>
                              <a:rPr lang="en-US" altLang="zh-CN" i="1">
                                <a:latin typeface="Cambria Math"/>
                              </a:rPr>
                              <m:t>𝒙</m:t>
                            </m:r>
                            <m:r>
                              <a:rPr lang="en-US" altLang="zh-CN" i="1">
                                <a:latin typeface="Cambria Math"/>
                              </a:rPr>
                              <m:t>≥</m:t>
                            </m:r>
                            <m:r>
                              <a:rPr lang="en-US" altLang="zh-CN" i="1">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1" i="1" smtClean="0">
                                        <a:latin typeface="Cambria Math"/>
                                      </a:rPr>
                                      <m:t>𝑨</m:t>
                                    </m:r>
                                  </m:num>
                                  <m:den>
                                    <m:r>
                                      <a:rPr lang="en-US" altLang="zh-CN" b="1" i="1" smtClean="0">
                                        <a:latin typeface="Cambria Math"/>
                                      </a:rPr>
                                      <m:t>−</m:t>
                                    </m:r>
                                    <m:r>
                                      <a:rPr lang="en-US" altLang="zh-CN" b="1" i="1" smtClean="0">
                                        <a:latin typeface="Cambria Math"/>
                                      </a:rPr>
                                      <m:t>𝑨</m:t>
                                    </m:r>
                                  </m:den>
                                </m:f>
                              </m:e>
                            </m:d>
                            <m:r>
                              <a:rPr lang="en-US" altLang="zh-CN" b="1" i="1" smtClean="0">
                                <a:latin typeface="Cambria Math"/>
                              </a:rPr>
                              <m:t>𝒙</m:t>
                            </m:r>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𝒃</m:t>
                                    </m:r>
                                  </m:num>
                                  <m:den>
                                    <m:r>
                                      <a:rPr lang="en-US" altLang="zh-CN" b="1" i="1" smtClean="0">
                                        <a:latin typeface="Cambria Math"/>
                                      </a:rPr>
                                      <m:t>−</m:t>
                                    </m:r>
                                    <m:r>
                                      <a:rPr lang="en-US" altLang="zh-CN" b="1" i="1" smtClean="0">
                                        <a:latin typeface="Cambria Math"/>
                                      </a:rPr>
                                      <m:t>𝒃</m:t>
                                    </m:r>
                                  </m:den>
                                </m:f>
                              </m:e>
                            </m:d>
                          </m:e>
                          <m:e>
                            <m:r>
                              <a:rPr lang="en-US" altLang="zh-CN" b="1" i="1" smtClean="0">
                                <a:latin typeface="Cambria Math"/>
                              </a:rPr>
                              <m:t>𝒙</m:t>
                            </m:r>
                            <m:r>
                              <a:rPr lang="en-US" altLang="zh-CN" b="1" i="1" smtClean="0">
                                <a:latin typeface="Cambria Math"/>
                              </a:rPr>
                              <m:t>≥</m:t>
                            </m:r>
                            <m:r>
                              <a:rPr lang="en-US" altLang="zh-CN" b="1" i="1" smtClean="0">
                                <a:latin typeface="Cambria Math"/>
                              </a:rPr>
                              <m:t>𝟎</m:t>
                            </m:r>
                          </m:e>
                        </m:eqArr>
                      </m:e>
                    </m:d>
                  </m:oMath>
                </a14:m>
                <a:endParaRPr lang="en-US" altLang="zh-CN" dirty="0"/>
              </a:p>
              <a:p>
                <a14:m>
                  <m:oMath xmlns:m="http://schemas.openxmlformats.org/officeDocument/2006/math">
                    <m:r>
                      <a:rPr lang="en-US" altLang="zh-CN" b="1" i="1" smtClean="0">
                        <a:latin typeface="Cambria Math"/>
                      </a:rPr>
                      <m:t>𝑫𝑷</m:t>
                    </m:r>
                    <m:r>
                      <a:rPr lang="en-US" altLang="zh-CN" b="1" i="1" smtClean="0">
                        <a:latin typeface="Cambria Math"/>
                      </a:rPr>
                      <m:t>:</m:t>
                    </m:r>
                    <m:r>
                      <a:rPr lang="en-US" altLang="zh-CN" b="1" i="1" smtClean="0">
                        <a:latin typeface="Cambria Math"/>
                      </a:rPr>
                      <m:t>𝒎𝒊𝒏</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𝒘</m:t>
                    </m:r>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𝑻</m:t>
                                </m:r>
                              </m:sup>
                            </m:sSup>
                            <m:r>
                              <a:rPr lang="en-US" altLang="zh-CN" i="1">
                                <a:latin typeface="Cambria Math"/>
                              </a:rPr>
                              <m:t>𝒘</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 </m:t>
                                </m:r>
                              </m:sup>
                            </m:sSup>
                          </m:e>
                          <m:e>
                            <m:r>
                              <a:rPr lang="en-US" altLang="zh-CN" b="1" i="1" smtClean="0">
                                <a:latin typeface="Cambria Math"/>
                              </a:rPr>
                              <m:t>𝒘</m:t>
                            </m:r>
                            <m:r>
                              <a:rPr lang="zh-CN" altLang="en-US" b="1" i="1" smtClean="0">
                                <a:latin typeface="Cambria Math"/>
                              </a:rPr>
                              <m:t>无</m:t>
                            </m:r>
                            <m:r>
                              <a:rPr lang="zh-CN" altLang="en-US" i="1">
                                <a:latin typeface="Cambria Math"/>
                              </a:rPr>
                              <m:t>正负</m:t>
                            </m:r>
                            <m:r>
                              <a:rPr lang="zh-CN" altLang="en-US" i="1" smtClean="0">
                                <a:latin typeface="Cambria Math"/>
                              </a:rPr>
                              <m:t>限制</m:t>
                            </m:r>
                          </m:e>
                        </m:eqArr>
                      </m:e>
                    </m:d>
                    <m:r>
                      <a:rPr lang="en-US" altLang="zh-CN" b="1" i="1" smtClean="0">
                        <a:latin typeface="Cambria Math"/>
                      </a:rPr>
                      <m:t> </m:t>
                    </m:r>
                  </m:oMath>
                </a14:m>
                <a:endParaRPr lang="en-US" altLang="zh-CN" dirty="0"/>
              </a:p>
              <a:p>
                <a:r>
                  <a:rPr lang="zh-CN" altLang="en-US" dirty="0"/>
                  <a:t>如何化为非对称的对偶规划？</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238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sz="2200" dirty="0"/>
                  <a:t>如何化为非对称的对偶规划</a:t>
                </a:r>
                <a:endParaRPr lang="en-US" altLang="zh-CN" sz="2200" dirty="0"/>
              </a:p>
              <a:p>
                <a:pPr lvl="1"/>
                <a:r>
                  <a:rPr lang="en-US" altLang="zh-CN" sz="1900" dirty="0"/>
                  <a:t>a)</a:t>
                </a:r>
                <a:r>
                  <a:rPr lang="zh-CN" altLang="en-US" sz="1900" dirty="0"/>
                  <a:t>将模型统一为</a:t>
                </a:r>
                <a14:m>
                  <m:oMath xmlns:m="http://schemas.openxmlformats.org/officeDocument/2006/math">
                    <m:r>
                      <m:rPr>
                        <m:sty m:val="p"/>
                      </m:rPr>
                      <a:rPr lang="en-US" altLang="zh-CN" sz="1900" dirty="0">
                        <a:latin typeface="Cambria Math"/>
                      </a:rPr>
                      <m:t>max</m:t>
                    </m:r>
                    <m:r>
                      <a:rPr lang="en-US" altLang="zh-CN" sz="1900" b="1" dirty="0">
                        <a:latin typeface="Cambria Math"/>
                      </a:rPr>
                      <m:t>,≤</m:t>
                    </m:r>
                  </m:oMath>
                </a14:m>
                <a:r>
                  <a:rPr lang="zh-CN" altLang="en-US" sz="1900" dirty="0"/>
                  <a:t>或者</a:t>
                </a:r>
                <a14:m>
                  <m:oMath xmlns:m="http://schemas.openxmlformats.org/officeDocument/2006/math">
                    <m:r>
                      <a:rPr lang="en-US" altLang="zh-CN" sz="1900" b="1" i="1">
                        <a:latin typeface="Cambria Math"/>
                      </a:rPr>
                      <m:t>𝒎𝒊𝒏</m:t>
                    </m:r>
                    <m:r>
                      <a:rPr lang="en-US" altLang="zh-CN" sz="1900" b="1" i="1">
                        <a:latin typeface="Cambria Math"/>
                      </a:rPr>
                      <m:t>,≥</m:t>
                    </m:r>
                  </m:oMath>
                </a14:m>
                <a:r>
                  <a:rPr lang="zh-CN" altLang="en-US" sz="1900" dirty="0"/>
                  <a:t>，对其中的等式或无非负约束变量执行下面步骤</a:t>
                </a:r>
                <a:endParaRPr lang="en-US" altLang="zh-CN" sz="1900" dirty="0"/>
              </a:p>
              <a:p>
                <a:pPr lvl="1"/>
                <a:r>
                  <a:rPr lang="en-US" altLang="zh-CN" sz="1900" dirty="0"/>
                  <a:t>b)</a:t>
                </a:r>
                <a:r>
                  <a:rPr lang="zh-CN" altLang="en-US" sz="1900" dirty="0"/>
                  <a:t>对等式约束，则在对偶规划中与此约束对应的那个变量没有非负限制</a:t>
                </a:r>
                <a:endParaRPr lang="en-US" altLang="zh-CN" sz="1900" dirty="0"/>
              </a:p>
              <a:p>
                <a:pPr lvl="1"/>
                <a:r>
                  <a:rPr lang="en-US" altLang="zh-CN" sz="1900" dirty="0"/>
                  <a:t>c)</a:t>
                </a:r>
                <a:r>
                  <a:rPr lang="zh-CN" altLang="en-US" sz="1900" dirty="0"/>
                  <a:t>若某个变量没有非负限制，则对偶问题于此对应的的变量对应的约束为等式</a:t>
                </a:r>
                <a:endParaRPr lang="en-US" altLang="zh-CN" sz="1900" dirty="0"/>
              </a:p>
              <a:p>
                <a:r>
                  <a:rPr lang="zh-CN" altLang="en-US" sz="1520" dirty="0"/>
                  <a:t>例</a:t>
                </a:r>
                <a14:m>
                  <m:oMath xmlns:m="http://schemas.openxmlformats.org/officeDocument/2006/math">
                    <m:r>
                      <a:rPr lang="en-US" altLang="zh-CN" sz="1330" b="1" i="1">
                        <a:latin typeface="Cambria Math"/>
                      </a:rPr>
                      <m:t>𝑳𝑷</m:t>
                    </m:r>
                    <m:r>
                      <a:rPr lang="en-US" altLang="zh-CN" sz="1330" b="1" i="1">
                        <a:latin typeface="Cambria Math"/>
                      </a:rPr>
                      <m:t>:</m:t>
                    </m:r>
                    <m:r>
                      <a:rPr lang="en-US" altLang="zh-CN" sz="1330" b="1" i="1">
                        <a:latin typeface="Cambria Math"/>
                      </a:rPr>
                      <m:t>𝒎𝒂𝒙</m:t>
                    </m:r>
                    <m:r>
                      <a:rPr lang="en-US" altLang="zh-CN" sz="1330" b="1" i="1">
                        <a:latin typeface="Cambria Math"/>
                      </a:rPr>
                      <m:t> </m:t>
                    </m:r>
                    <m:r>
                      <a:rPr lang="en-US" altLang="zh-CN" sz="1330" b="1" i="1">
                        <a:latin typeface="Cambria Math"/>
                      </a:rPr>
                      <m:t>𝒛</m:t>
                    </m:r>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𝟏</m:t>
                        </m:r>
                      </m:sub>
                    </m:sSub>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𝟐</m:t>
                        </m:r>
                      </m:sub>
                    </m:sSub>
                    <m:r>
                      <a:rPr lang="en-US" altLang="zh-CN" sz="1330" b="1" i="1">
                        <a:latin typeface="Cambria Math"/>
                      </a:rPr>
                      <m:t>+</m:t>
                    </m:r>
                    <m:r>
                      <a:rPr lang="en-US" altLang="zh-CN" sz="1330" b="1" i="1">
                        <a:latin typeface="Cambria Math"/>
                      </a:rPr>
                      <m:t>𝟓</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𝟑</m:t>
                        </m:r>
                      </m:sub>
                    </m:sSub>
                    <m:r>
                      <a:rPr lang="en-US" altLang="zh-CN" sz="1330" b="1" i="1">
                        <a:latin typeface="Cambria Math"/>
                      </a:rPr>
                      <m:t>−</m:t>
                    </m:r>
                    <m:r>
                      <a:rPr lang="en-US" altLang="zh-CN" sz="1330" b="1" i="1">
                        <a:latin typeface="Cambria Math"/>
                      </a:rPr>
                      <m:t>𝟕</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𝟒</m:t>
                        </m:r>
                      </m:sub>
                    </m:sSub>
                    <m:r>
                      <a:rPr lang="en-US" altLang="zh-CN" sz="1330" b="1" i="1">
                        <a:latin typeface="Cambria Math"/>
                      </a:rPr>
                      <m:t>,</m:t>
                    </m:r>
                    <m:r>
                      <a:rPr lang="en-US" altLang="zh-CN" sz="1330" b="1" i="1">
                        <a:latin typeface="Cambria Math"/>
                      </a:rPr>
                      <m:t>𝒔</m:t>
                    </m:r>
                    <m:r>
                      <a:rPr lang="en-US" altLang="zh-CN" sz="1330" b="1" i="1">
                        <a:latin typeface="Cambria Math"/>
                      </a:rPr>
                      <m:t>.</m:t>
                    </m:r>
                    <m:r>
                      <a:rPr lang="en-US" altLang="zh-CN" sz="1330" b="1" i="1">
                        <a:latin typeface="Cambria Math"/>
                      </a:rPr>
                      <m:t>𝒕</m:t>
                    </m:r>
                    <m:r>
                      <a:rPr lang="en-US" altLang="zh-CN" sz="1330" b="1" i="1">
                        <a:latin typeface="Cambria Math"/>
                      </a:rPr>
                      <m:t>.</m:t>
                    </m:r>
                    <m:d>
                      <m:dPr>
                        <m:begChr m:val="{"/>
                        <m:endChr m:val=""/>
                        <m:ctrlPr>
                          <a:rPr lang="en-US" altLang="zh-CN" sz="1330" b="1" i="1">
                            <a:latin typeface="Cambria Math" panose="02040503050406030204" pitchFamily="18" charset="0"/>
                          </a:rPr>
                        </m:ctrlPr>
                      </m:dPr>
                      <m:e>
                        <m:eqArr>
                          <m:eqArrPr>
                            <m:ctrlPr>
                              <a:rPr lang="en-US" altLang="zh-CN" sz="1330" b="1" i="1">
                                <a:latin typeface="Cambria Math" panose="02040503050406030204" pitchFamily="18" charset="0"/>
                              </a:rPr>
                            </m:ctrlPr>
                          </m:eqArrPr>
                          <m:e>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𝟏</m:t>
                                </m:r>
                              </m:sub>
                            </m:sSub>
                            <m:r>
                              <a:rPr lang="en-US" altLang="zh-CN" sz="1330" b="1" i="1">
                                <a:latin typeface="Cambria Math"/>
                              </a:rPr>
                              <m:t>+</m:t>
                            </m:r>
                            <m:r>
                              <a:rPr lang="en-US" altLang="zh-CN" sz="1330" b="1" i="1">
                                <a:latin typeface="Cambria Math"/>
                              </a:rPr>
                              <m:t>𝟑</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𝟐</m:t>
                                </m:r>
                              </m:sub>
                            </m:sSub>
                            <m:r>
                              <a:rPr lang="en-US" altLang="zh-CN" sz="1330" b="1" i="1">
                                <a:latin typeface="Cambria Math"/>
                              </a:rPr>
                              <m:t>−</m:t>
                            </m:r>
                            <m:r>
                              <a:rPr lang="en-US" altLang="zh-CN" sz="1330" b="1" i="1">
                                <a:latin typeface="Cambria Math"/>
                              </a:rPr>
                              <m:t>𝟐</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𝟑</m:t>
                                </m:r>
                              </m:sub>
                            </m:sSub>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𝟒</m:t>
                                </m:r>
                              </m:sub>
                            </m:sSub>
                            <m:r>
                              <a:rPr lang="en-US" altLang="zh-CN" sz="1330" b="1" i="1">
                                <a:latin typeface="Cambria Math"/>
                              </a:rPr>
                              <m:t>=</m:t>
                            </m:r>
                            <m:r>
                              <a:rPr lang="en-US" altLang="zh-CN" sz="1330" b="1" i="1">
                                <a:latin typeface="Cambria Math"/>
                              </a:rPr>
                              <m:t>𝟐𝟓</m:t>
                            </m:r>
                          </m:e>
                          <m:e>
                            <m:r>
                              <a:rPr lang="en-US" altLang="zh-CN" sz="1330" b="1" i="1">
                                <a:latin typeface="Cambria Math"/>
                              </a:rPr>
                              <m:t>𝟐</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𝟏</m:t>
                                </m:r>
                              </m:sub>
                            </m:sSub>
                            <m:r>
                              <a:rPr lang="en-US" altLang="zh-CN" sz="1330" b="1" i="1">
                                <a:latin typeface="Cambria Math"/>
                              </a:rPr>
                              <m:t>+</m:t>
                            </m:r>
                            <m:r>
                              <a:rPr lang="en-US" altLang="zh-CN" sz="1330" b="1" i="1">
                                <a:latin typeface="Cambria Math"/>
                              </a:rPr>
                              <m:t>𝟕</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𝟑</m:t>
                                </m:r>
                              </m:sub>
                            </m:sSub>
                            <m:r>
                              <a:rPr lang="en-US" altLang="zh-CN" sz="1330" b="1" i="1">
                                <a:latin typeface="Cambria Math"/>
                              </a:rPr>
                              <m:t>+</m:t>
                            </m:r>
                            <m:r>
                              <a:rPr lang="en-US" altLang="zh-CN" sz="1330" b="1" i="1">
                                <a:latin typeface="Cambria Math"/>
                              </a:rPr>
                              <m:t>𝟐</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𝟒</m:t>
                                </m:r>
                              </m:sub>
                            </m:sSub>
                            <m:r>
                              <a:rPr lang="en-US" altLang="zh-CN" sz="1330" b="1" i="1">
                                <a:latin typeface="Cambria Math"/>
                              </a:rPr>
                              <m:t>≥−</m:t>
                            </m:r>
                            <m:r>
                              <a:rPr lang="en-US" altLang="zh-CN" sz="1330" b="1" i="1">
                                <a:latin typeface="Cambria Math"/>
                              </a:rPr>
                              <m:t>𝟔𝟎</m:t>
                            </m:r>
                          </m:e>
                          <m:e>
                            <m:r>
                              <a:rPr lang="en-US" altLang="zh-CN" sz="1330" b="1" i="1">
                                <a:latin typeface="Cambria Math"/>
                              </a:rPr>
                              <m:t>𝟐</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𝟏</m:t>
                                </m:r>
                              </m:sub>
                            </m:sSub>
                            <m:r>
                              <a:rPr lang="en-US" altLang="zh-CN" sz="1330" b="1" i="1">
                                <a:latin typeface="Cambria Math"/>
                              </a:rPr>
                              <m:t>+</m:t>
                            </m:r>
                            <m:r>
                              <a:rPr lang="en-US" altLang="zh-CN" sz="1330" b="1" i="1">
                                <a:latin typeface="Cambria Math"/>
                              </a:rPr>
                              <m:t>𝟐</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𝟐</m:t>
                                </m:r>
                              </m:sub>
                            </m:sSub>
                            <m:r>
                              <a:rPr lang="en-US" altLang="zh-CN" sz="1330" b="1" i="1">
                                <a:latin typeface="Cambria Math"/>
                              </a:rPr>
                              <m:t>−</m:t>
                            </m:r>
                            <m:r>
                              <a:rPr lang="en-US" altLang="zh-CN" sz="1330" b="1" i="1">
                                <a:latin typeface="Cambria Math"/>
                              </a:rPr>
                              <m:t>𝟒</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𝟑</m:t>
                                </m:r>
                              </m:sub>
                            </m:sSub>
                            <m:r>
                              <a:rPr lang="en-US" altLang="zh-CN" sz="1330" b="1" i="1">
                                <a:latin typeface="Cambria Math"/>
                              </a:rPr>
                              <m:t>≤</m:t>
                            </m:r>
                            <m:r>
                              <a:rPr lang="en-US" altLang="zh-CN" sz="1330" b="1" i="1">
                                <a:latin typeface="Cambria Math"/>
                              </a:rPr>
                              <m:t>𝟑𝟎</m:t>
                            </m:r>
                          </m:e>
                          <m:e>
                            <m:r>
                              <a:rPr lang="en-US" altLang="zh-CN" sz="1330" b="1" i="1">
                                <a:latin typeface="Cambria Math"/>
                              </a:rPr>
                              <m:t>−</m:t>
                            </m:r>
                            <m:r>
                              <a:rPr lang="en-US" altLang="zh-CN" sz="1330" b="1" i="1">
                                <a:latin typeface="Cambria Math"/>
                              </a:rPr>
                              <m:t>𝟓</m:t>
                            </m:r>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𝟒</m:t>
                                </m:r>
                              </m:sub>
                            </m:sSub>
                            <m:r>
                              <a:rPr lang="en-US" altLang="zh-CN" sz="1330" b="1" i="1">
                                <a:latin typeface="Cambria Math"/>
                              </a:rPr>
                              <m:t>≤</m:t>
                            </m:r>
                            <m:r>
                              <a:rPr lang="en-US" altLang="zh-CN" sz="1330" b="1" i="1">
                                <a:latin typeface="Cambria Math"/>
                              </a:rPr>
                              <m:t>𝟏𝟎</m:t>
                            </m:r>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𝟏</m:t>
                                </m:r>
                              </m:sub>
                            </m:sSub>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𝟐</m:t>
                                </m:r>
                              </m:sub>
                            </m:sSub>
                            <m:r>
                              <a:rPr lang="en-US" altLang="zh-CN" sz="1330" b="1" i="1">
                                <a:latin typeface="Cambria Math"/>
                              </a:rPr>
                              <m:t>≥</m:t>
                            </m:r>
                            <m:r>
                              <a:rPr lang="en-US" altLang="zh-CN" sz="1330" b="1" i="1">
                                <a:latin typeface="Cambria Math"/>
                              </a:rPr>
                              <m:t>𝟎</m:t>
                            </m:r>
                            <m:r>
                              <a:rPr lang="en-US" altLang="zh-CN" sz="1330" b="1" i="1">
                                <a:latin typeface="Cambria Math"/>
                              </a:rPr>
                              <m:t>,</m:t>
                            </m:r>
                            <m:sSub>
                              <m:sSubPr>
                                <m:ctrlPr>
                                  <a:rPr lang="en-US" altLang="zh-CN" sz="1330" b="1" i="1">
                                    <a:latin typeface="Cambria Math" panose="02040503050406030204" pitchFamily="18" charset="0"/>
                                  </a:rPr>
                                </m:ctrlPr>
                              </m:sSubPr>
                              <m:e>
                                <m:r>
                                  <a:rPr lang="en-US" altLang="zh-CN" sz="1330" b="1" i="1">
                                    <a:latin typeface="Cambria Math"/>
                                  </a:rPr>
                                  <m:t>𝒙</m:t>
                                </m:r>
                              </m:e>
                              <m:sub>
                                <m:r>
                                  <a:rPr lang="en-US" altLang="zh-CN" sz="1330" b="1" i="1">
                                    <a:latin typeface="Cambria Math"/>
                                  </a:rPr>
                                  <m:t>𝟑</m:t>
                                </m:r>
                              </m:sub>
                            </m:sSub>
                            <m:r>
                              <a:rPr lang="zh-CN" altLang="en-US" sz="1330" i="1">
                                <a:latin typeface="Cambria Math"/>
                              </a:rPr>
                              <m:t>没有非负限制</m:t>
                            </m:r>
                          </m:e>
                        </m:eqArr>
                      </m:e>
                    </m:d>
                  </m:oMath>
                </a14:m>
                <a:endParaRPr lang="en-US" altLang="zh-CN" sz="1520" dirty="0"/>
              </a:p>
              <a:p>
                <a:r>
                  <a:rPr lang="zh-CN" altLang="en-US" sz="1520" dirty="0"/>
                  <a:t>先将约束变为</a:t>
                </a:r>
                <a14:m>
                  <m:oMath xmlns:m="http://schemas.openxmlformats.org/officeDocument/2006/math">
                    <m:r>
                      <a:rPr lang="en-US" altLang="zh-CN" sz="1710" b="1" i="1">
                        <a:latin typeface="Cambria Math"/>
                      </a:rPr>
                      <m:t>≤</m:t>
                    </m:r>
                    <m:r>
                      <a:rPr lang="zh-CN" altLang="en-US" sz="1710" b="1" i="1">
                        <a:latin typeface="Cambria Math"/>
                      </a:rPr>
                      <m:t>的</m:t>
                    </m:r>
                    <m:r>
                      <a:rPr lang="zh-CN" altLang="en-US" sz="1710" i="1">
                        <a:latin typeface="Cambria Math"/>
                      </a:rPr>
                      <m:t>形式</m:t>
                    </m:r>
                    <m:r>
                      <a:rPr lang="en-US" altLang="zh-CN" sz="1520" i="1">
                        <a:latin typeface="Cambria Math"/>
                      </a:rPr>
                      <m:t>𝒔</m:t>
                    </m:r>
                    <m:r>
                      <a:rPr lang="en-US" altLang="zh-CN" sz="1520" i="1">
                        <a:latin typeface="Cambria Math"/>
                      </a:rPr>
                      <m:t>.</m:t>
                    </m:r>
                    <m:r>
                      <a:rPr lang="en-US" altLang="zh-CN" sz="1520" i="1">
                        <a:latin typeface="Cambria Math"/>
                      </a:rPr>
                      <m:t>𝒕</m:t>
                    </m:r>
                    <m:r>
                      <a:rPr lang="en-US" altLang="zh-CN" sz="1520" i="1">
                        <a:latin typeface="Cambria Math"/>
                      </a:rPr>
                      <m:t>.</m:t>
                    </m:r>
                    <m:d>
                      <m:dPr>
                        <m:begChr m:val="{"/>
                        <m:endChr m:val=""/>
                        <m:ctrlPr>
                          <a:rPr lang="en-US" altLang="zh-CN" sz="1520" i="1">
                            <a:latin typeface="Cambria Math" panose="02040503050406030204" pitchFamily="18" charset="0"/>
                          </a:rPr>
                        </m:ctrlPr>
                      </m:dPr>
                      <m:e>
                        <m:eqArr>
                          <m:eqArrPr>
                            <m:ctrlPr>
                              <a:rPr lang="en-US" altLang="zh-CN" sz="1520" i="1">
                                <a:latin typeface="Cambria Math" panose="02040503050406030204" pitchFamily="18" charset="0"/>
                              </a:rPr>
                            </m:ctrlPr>
                          </m:eqArrPr>
                          <m:e>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𝟏</m:t>
                                </m:r>
                              </m:sub>
                            </m:sSub>
                            <m:r>
                              <a:rPr lang="en-US" altLang="zh-CN" sz="1520" i="1">
                                <a:latin typeface="Cambria Math"/>
                              </a:rPr>
                              <m:t>+</m:t>
                            </m:r>
                            <m:r>
                              <a:rPr lang="en-US" altLang="zh-CN" sz="1520" i="1">
                                <a:latin typeface="Cambria Math"/>
                              </a:rPr>
                              <m:t>𝟑</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𝟐</m:t>
                                </m:r>
                              </m:sub>
                            </m:sSub>
                            <m:r>
                              <a:rPr lang="en-US" altLang="zh-CN" sz="1520" i="1">
                                <a:latin typeface="Cambria Math"/>
                              </a:rPr>
                              <m:t>−</m:t>
                            </m:r>
                            <m:r>
                              <a:rPr lang="en-US" altLang="zh-CN" sz="1520" i="1">
                                <a:latin typeface="Cambria Math"/>
                              </a:rPr>
                              <m:t>𝟐</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𝟑</m:t>
                                </m:r>
                              </m:sub>
                            </m:sSub>
                            <m:r>
                              <a:rPr lang="en-US" altLang="zh-CN" sz="1520" i="1">
                                <a:latin typeface="Cambria Math"/>
                              </a:rPr>
                              <m:t>+</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𝟒</m:t>
                                </m:r>
                              </m:sub>
                            </m:sSub>
                            <m:r>
                              <a:rPr lang="en-US" altLang="zh-CN" sz="1520" i="1">
                                <a:latin typeface="Cambria Math"/>
                              </a:rPr>
                              <m:t>=</m:t>
                            </m:r>
                            <m:r>
                              <a:rPr lang="en-US" altLang="zh-CN" sz="1520" i="1">
                                <a:latin typeface="Cambria Math"/>
                              </a:rPr>
                              <m:t>𝟐𝟓</m:t>
                            </m:r>
                          </m:e>
                          <m:e>
                            <m:r>
                              <a:rPr lang="en-US" altLang="zh-CN" sz="1520" b="1" i="1">
                                <a:latin typeface="Cambria Math"/>
                              </a:rPr>
                              <m:t>−</m:t>
                            </m:r>
                            <m:r>
                              <a:rPr lang="en-US" altLang="zh-CN" sz="1520" i="1">
                                <a:latin typeface="Cambria Math"/>
                              </a:rPr>
                              <m:t>𝟐</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𝟏</m:t>
                                </m:r>
                              </m:sub>
                            </m:sSub>
                            <m:r>
                              <a:rPr lang="en-US" altLang="zh-CN" sz="1520" b="1" i="1">
                                <a:latin typeface="Cambria Math"/>
                              </a:rPr>
                              <m:t>−</m:t>
                            </m:r>
                            <m:r>
                              <a:rPr lang="en-US" altLang="zh-CN" sz="1520" i="1">
                                <a:latin typeface="Cambria Math"/>
                              </a:rPr>
                              <m:t>𝟕</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𝟑</m:t>
                                </m:r>
                              </m:sub>
                            </m:sSub>
                            <m:r>
                              <a:rPr lang="en-US" altLang="zh-CN" sz="1520" b="1" i="1">
                                <a:latin typeface="Cambria Math"/>
                              </a:rPr>
                              <m:t>−</m:t>
                            </m:r>
                            <m:r>
                              <a:rPr lang="en-US" altLang="zh-CN" sz="1520" i="1">
                                <a:latin typeface="Cambria Math"/>
                              </a:rPr>
                              <m:t>𝟐</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𝟒</m:t>
                                </m:r>
                              </m:sub>
                            </m:sSub>
                            <m:r>
                              <a:rPr lang="en-US" altLang="zh-CN" sz="1520" b="1" i="1">
                                <a:latin typeface="Cambria Math"/>
                              </a:rPr>
                              <m:t>≤</m:t>
                            </m:r>
                            <m:r>
                              <a:rPr lang="en-US" altLang="zh-CN" sz="1520" i="1">
                                <a:latin typeface="Cambria Math"/>
                              </a:rPr>
                              <m:t>𝟔𝟎</m:t>
                            </m:r>
                          </m:e>
                          <m:e>
                            <m:r>
                              <a:rPr lang="en-US" altLang="zh-CN" sz="1520" i="1">
                                <a:latin typeface="Cambria Math"/>
                              </a:rPr>
                              <m:t>𝟐</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𝟏</m:t>
                                </m:r>
                              </m:sub>
                            </m:sSub>
                            <m:r>
                              <a:rPr lang="en-US" altLang="zh-CN" sz="1520" i="1">
                                <a:latin typeface="Cambria Math"/>
                              </a:rPr>
                              <m:t>+</m:t>
                            </m:r>
                            <m:r>
                              <a:rPr lang="en-US" altLang="zh-CN" sz="1520" i="1">
                                <a:latin typeface="Cambria Math"/>
                              </a:rPr>
                              <m:t>𝟐</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𝟐</m:t>
                                </m:r>
                              </m:sub>
                            </m:sSub>
                            <m:r>
                              <a:rPr lang="en-US" altLang="zh-CN" sz="1520" i="1">
                                <a:latin typeface="Cambria Math"/>
                              </a:rPr>
                              <m:t>−</m:t>
                            </m:r>
                            <m:r>
                              <a:rPr lang="en-US" altLang="zh-CN" sz="1520" i="1">
                                <a:latin typeface="Cambria Math"/>
                              </a:rPr>
                              <m:t>𝟒</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𝟑</m:t>
                                </m:r>
                              </m:sub>
                            </m:sSub>
                            <m:r>
                              <a:rPr lang="en-US" altLang="zh-CN" sz="1520" i="1">
                                <a:latin typeface="Cambria Math"/>
                              </a:rPr>
                              <m:t>≤</m:t>
                            </m:r>
                            <m:r>
                              <a:rPr lang="en-US" altLang="zh-CN" sz="1520" i="1">
                                <a:latin typeface="Cambria Math"/>
                              </a:rPr>
                              <m:t>𝟑𝟎</m:t>
                            </m:r>
                          </m:e>
                          <m:e>
                            <m:sSub>
                              <m:sSubPr>
                                <m:ctrlPr>
                                  <a:rPr lang="en-US" altLang="zh-CN" sz="1520" b="1" i="1">
                                    <a:latin typeface="Cambria Math" panose="02040503050406030204" pitchFamily="18" charset="0"/>
                                  </a:rPr>
                                </m:ctrlPr>
                              </m:sSubPr>
                              <m:e>
                                <m:r>
                                  <a:rPr lang="en-US" altLang="zh-CN" sz="1520" b="1" i="1">
                                    <a:latin typeface="Cambria Math"/>
                                  </a:rPr>
                                  <m:t>𝒙</m:t>
                                </m:r>
                              </m:e>
                              <m:sub>
                                <m:r>
                                  <a:rPr lang="en-US" altLang="zh-CN" sz="1520" b="1" i="1">
                                    <a:latin typeface="Cambria Math"/>
                                  </a:rPr>
                                  <m:t>𝟒</m:t>
                                </m:r>
                              </m:sub>
                            </m:sSub>
                            <m:r>
                              <a:rPr lang="en-US" altLang="zh-CN" sz="1520" b="1" i="1">
                                <a:latin typeface="Cambria Math"/>
                              </a:rPr>
                              <m:t>≤</m:t>
                            </m:r>
                            <m:r>
                              <a:rPr lang="en-US" altLang="zh-CN" sz="1520" b="1" i="1">
                                <a:latin typeface="Cambria Math"/>
                              </a:rPr>
                              <m:t>𝟏𝟎</m:t>
                            </m:r>
                          </m:e>
                          <m:e>
                            <m:sSub>
                              <m:sSubPr>
                                <m:ctrlPr>
                                  <a:rPr lang="en-US" altLang="zh-CN" sz="1520" b="1" i="1">
                                    <a:latin typeface="Cambria Math" panose="02040503050406030204" pitchFamily="18" charset="0"/>
                                  </a:rPr>
                                </m:ctrlPr>
                              </m:sSubPr>
                              <m:e>
                                <m:r>
                                  <a:rPr lang="en-US" altLang="zh-CN" sz="1520" b="1" i="1">
                                    <a:latin typeface="Cambria Math"/>
                                  </a:rPr>
                                  <m:t>−</m:t>
                                </m:r>
                                <m:r>
                                  <a:rPr lang="en-US" altLang="zh-CN" sz="1520" b="1" i="1">
                                    <a:latin typeface="Cambria Math"/>
                                  </a:rPr>
                                  <m:t>𝒙</m:t>
                                </m:r>
                              </m:e>
                              <m:sub>
                                <m:r>
                                  <a:rPr lang="en-US" altLang="zh-CN" sz="1520" b="1" i="1">
                                    <a:latin typeface="Cambria Math"/>
                                  </a:rPr>
                                  <m:t>𝟒</m:t>
                                </m:r>
                              </m:sub>
                            </m:sSub>
                            <m:r>
                              <a:rPr lang="en-US" altLang="zh-CN" sz="1520" b="1" i="1">
                                <a:latin typeface="Cambria Math"/>
                              </a:rPr>
                              <m:t>≤</m:t>
                            </m:r>
                            <m:r>
                              <a:rPr lang="en-US" altLang="zh-CN" sz="1520" b="1" i="1">
                                <a:latin typeface="Cambria Math"/>
                              </a:rPr>
                              <m:t>𝟓</m:t>
                            </m:r>
                          </m:e>
                          <m:e>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𝟏</m:t>
                                </m:r>
                              </m:sub>
                            </m:sSub>
                            <m:r>
                              <a:rPr lang="en-US" altLang="zh-CN" sz="1520" i="1">
                                <a:latin typeface="Cambria Math"/>
                              </a:rPr>
                              <m:t>,</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𝟐</m:t>
                                </m:r>
                              </m:sub>
                            </m:sSub>
                            <m:r>
                              <a:rPr lang="en-US" altLang="zh-CN" sz="1520" i="1">
                                <a:latin typeface="Cambria Math"/>
                              </a:rPr>
                              <m:t>≥</m:t>
                            </m:r>
                            <m:r>
                              <a:rPr lang="en-US" altLang="zh-CN" sz="1520" i="1">
                                <a:latin typeface="Cambria Math"/>
                              </a:rPr>
                              <m:t>𝟎</m:t>
                            </m:r>
                            <m:r>
                              <a:rPr lang="en-US" altLang="zh-CN" sz="1520" i="1">
                                <a:latin typeface="Cambria Math"/>
                              </a:rPr>
                              <m:t>,</m:t>
                            </m:r>
                            <m:sSub>
                              <m:sSubPr>
                                <m:ctrlPr>
                                  <a:rPr lang="en-US" altLang="zh-CN" sz="1520" i="1">
                                    <a:latin typeface="Cambria Math" panose="02040503050406030204" pitchFamily="18" charset="0"/>
                                  </a:rPr>
                                </m:ctrlPr>
                              </m:sSubPr>
                              <m:e>
                                <m:r>
                                  <a:rPr lang="en-US" altLang="zh-CN" sz="1520" i="1">
                                    <a:latin typeface="Cambria Math"/>
                                  </a:rPr>
                                  <m:t>𝒙</m:t>
                                </m:r>
                              </m:e>
                              <m:sub>
                                <m:r>
                                  <a:rPr lang="en-US" altLang="zh-CN" sz="1520" i="1">
                                    <a:latin typeface="Cambria Math"/>
                                  </a:rPr>
                                  <m:t>𝟑</m:t>
                                </m:r>
                              </m:sub>
                            </m:sSub>
                            <m:r>
                              <a:rPr lang="en-US" altLang="zh-CN" sz="1520" b="1" i="1">
                                <a:latin typeface="Cambria Math"/>
                              </a:rPr>
                              <m:t>,</m:t>
                            </m:r>
                            <m:sSub>
                              <m:sSubPr>
                                <m:ctrlPr>
                                  <a:rPr lang="en-US" altLang="zh-CN" sz="1520" b="1" i="1">
                                    <a:latin typeface="Cambria Math" panose="02040503050406030204" pitchFamily="18" charset="0"/>
                                  </a:rPr>
                                </m:ctrlPr>
                              </m:sSubPr>
                              <m:e>
                                <m:r>
                                  <a:rPr lang="en-US" altLang="zh-CN" sz="1520" b="1" i="1">
                                    <a:latin typeface="Cambria Math"/>
                                  </a:rPr>
                                  <m:t>𝒙</m:t>
                                </m:r>
                              </m:e>
                              <m:sub>
                                <m:r>
                                  <a:rPr lang="en-US" altLang="zh-CN" sz="1520" b="1" i="1">
                                    <a:latin typeface="Cambria Math"/>
                                  </a:rPr>
                                  <m:t>𝟒</m:t>
                                </m:r>
                              </m:sub>
                            </m:sSub>
                            <m:r>
                              <a:rPr lang="zh-CN" altLang="en-US" sz="1520" i="1">
                                <a:latin typeface="Cambria Math"/>
                              </a:rPr>
                              <m:t>没有非负限制</m:t>
                            </m:r>
                          </m:e>
                        </m:eqArr>
                      </m:e>
                    </m:d>
                  </m:oMath>
                </a14:m>
                <a:r>
                  <a:rPr lang="en-US" altLang="zh-CN" sz="1520" dirty="0"/>
                  <a:t>=&gt;</a:t>
                </a:r>
                <a:r>
                  <a:rPr lang="zh-CN" altLang="en-US" sz="1520" dirty="0"/>
                  <a:t>直接写出</a:t>
                </a:r>
                <a:r>
                  <a:rPr lang="en-US" altLang="zh-CN" sz="1520" dirty="0"/>
                  <a:t>DP</a:t>
                </a:r>
                <a:r>
                  <a:rPr lang="zh-CN" altLang="en-US" sz="1520" dirty="0"/>
                  <a:t>问题</a:t>
                </a:r>
                <a:endParaRPr lang="en-US" altLang="zh-CN" sz="1520" dirty="0"/>
              </a:p>
              <a:p>
                <a14:m>
                  <m:oMath xmlns:m="http://schemas.openxmlformats.org/officeDocument/2006/math">
                    <m:r>
                      <a:rPr lang="en-US" altLang="zh-CN" sz="1520" b="1" i="1">
                        <a:latin typeface="Cambria Math"/>
                      </a:rPr>
                      <m:t>𝒎𝒊𝒏</m:t>
                    </m:r>
                    <m:r>
                      <a:rPr lang="en-US" altLang="zh-CN" sz="1520" b="1" i="1">
                        <a:latin typeface="Cambria Math"/>
                      </a:rPr>
                      <m:t> </m:t>
                    </m:r>
                    <m:r>
                      <a:rPr lang="en-US" altLang="zh-CN" sz="1520" b="1" i="1">
                        <a:latin typeface="Cambria Math"/>
                      </a:rPr>
                      <m:t>𝒇</m:t>
                    </m:r>
                    <m:r>
                      <a:rPr lang="en-US" altLang="zh-CN" sz="1520" b="1" i="1">
                        <a:latin typeface="Cambria Math"/>
                      </a:rPr>
                      <m:t>=</m:t>
                    </m:r>
                    <m:r>
                      <a:rPr lang="en-US" altLang="zh-CN" sz="1520" b="1" i="1">
                        <a:latin typeface="Cambria Math"/>
                      </a:rPr>
                      <m:t>𝟐𝟓</m:t>
                    </m:r>
                    <m:sSub>
                      <m:sSubPr>
                        <m:ctrlPr>
                          <a:rPr lang="en-US" altLang="zh-CN" sz="1520" b="1" i="1">
                            <a:latin typeface="Cambria Math" panose="02040503050406030204" pitchFamily="18" charset="0"/>
                          </a:rPr>
                        </m:ctrlPr>
                      </m:sSubPr>
                      <m:e>
                        <m:r>
                          <a:rPr lang="en-US" altLang="zh-CN" sz="1520" b="1" i="1">
                            <a:latin typeface="Cambria Math"/>
                          </a:rPr>
                          <m:t>𝒚</m:t>
                        </m:r>
                      </m:e>
                      <m:sub>
                        <m:r>
                          <a:rPr lang="en-US" altLang="zh-CN" sz="1520" b="1" i="1">
                            <a:latin typeface="Cambria Math"/>
                          </a:rPr>
                          <m:t>𝟏</m:t>
                        </m:r>
                      </m:sub>
                    </m:sSub>
                    <m:r>
                      <a:rPr lang="en-US" altLang="zh-CN" sz="1520" b="1" i="1">
                        <a:latin typeface="Cambria Math"/>
                      </a:rPr>
                      <m:t>+</m:t>
                    </m:r>
                    <m:r>
                      <a:rPr lang="en-US" altLang="zh-CN" sz="1520" b="1" i="1">
                        <a:latin typeface="Cambria Math"/>
                      </a:rPr>
                      <m:t>𝟔𝟎</m:t>
                    </m:r>
                    <m:sSub>
                      <m:sSubPr>
                        <m:ctrlPr>
                          <a:rPr lang="en-US" altLang="zh-CN" sz="1520" b="1" i="1">
                            <a:latin typeface="Cambria Math" panose="02040503050406030204" pitchFamily="18" charset="0"/>
                          </a:rPr>
                        </m:ctrlPr>
                      </m:sSubPr>
                      <m:e>
                        <m:r>
                          <a:rPr lang="en-US" altLang="zh-CN" sz="1520" b="1" i="1">
                            <a:latin typeface="Cambria Math"/>
                          </a:rPr>
                          <m:t>𝒚</m:t>
                        </m:r>
                      </m:e>
                      <m:sub>
                        <m:r>
                          <a:rPr lang="en-US" altLang="zh-CN" sz="1520" b="1" i="1">
                            <a:latin typeface="Cambria Math"/>
                          </a:rPr>
                          <m:t>𝟐</m:t>
                        </m:r>
                      </m:sub>
                    </m:sSub>
                    <m:r>
                      <a:rPr lang="en-US" altLang="zh-CN" sz="1520" b="1" i="1">
                        <a:latin typeface="Cambria Math"/>
                      </a:rPr>
                      <m:t>+</m:t>
                    </m:r>
                    <m:r>
                      <a:rPr lang="en-US" altLang="zh-CN" sz="1520" b="1" i="1">
                        <a:latin typeface="Cambria Math"/>
                      </a:rPr>
                      <m:t>𝟑𝟎</m:t>
                    </m:r>
                    <m:sSub>
                      <m:sSubPr>
                        <m:ctrlPr>
                          <a:rPr lang="en-US" altLang="zh-CN" sz="1520" b="1" i="1">
                            <a:latin typeface="Cambria Math" panose="02040503050406030204" pitchFamily="18" charset="0"/>
                          </a:rPr>
                        </m:ctrlPr>
                      </m:sSubPr>
                      <m:e>
                        <m:r>
                          <a:rPr lang="en-US" altLang="zh-CN" sz="1520" b="1" i="1">
                            <a:latin typeface="Cambria Math"/>
                          </a:rPr>
                          <m:t>𝒚</m:t>
                        </m:r>
                      </m:e>
                      <m:sub>
                        <m:r>
                          <a:rPr lang="en-US" altLang="zh-CN" sz="1520" b="1" i="1">
                            <a:latin typeface="Cambria Math"/>
                          </a:rPr>
                          <m:t>𝟑</m:t>
                        </m:r>
                      </m:sub>
                    </m:sSub>
                    <m:r>
                      <a:rPr lang="en-US" altLang="zh-CN" sz="1520" b="1" i="1">
                        <a:latin typeface="Cambria Math"/>
                      </a:rPr>
                      <m:t>+</m:t>
                    </m:r>
                    <m:r>
                      <a:rPr lang="en-US" altLang="zh-CN" sz="1520" b="1" i="1">
                        <a:latin typeface="Cambria Math"/>
                      </a:rPr>
                      <m:t>𝟏𝟎</m:t>
                    </m:r>
                    <m:sSub>
                      <m:sSubPr>
                        <m:ctrlPr>
                          <a:rPr lang="en-US" altLang="zh-CN" sz="1520" b="1" i="1">
                            <a:latin typeface="Cambria Math" panose="02040503050406030204" pitchFamily="18" charset="0"/>
                          </a:rPr>
                        </m:ctrlPr>
                      </m:sSubPr>
                      <m:e>
                        <m:r>
                          <a:rPr lang="en-US" altLang="zh-CN" sz="1520" b="1" i="1">
                            <a:latin typeface="Cambria Math"/>
                          </a:rPr>
                          <m:t>𝒚</m:t>
                        </m:r>
                      </m:e>
                      <m:sub>
                        <m:r>
                          <a:rPr lang="en-US" altLang="zh-CN" sz="1520" b="1" i="1">
                            <a:latin typeface="Cambria Math"/>
                          </a:rPr>
                          <m:t>𝟒</m:t>
                        </m:r>
                      </m:sub>
                    </m:sSub>
                    <m:r>
                      <a:rPr lang="en-US" altLang="zh-CN" sz="1520" b="1" i="1">
                        <a:latin typeface="Cambria Math"/>
                      </a:rPr>
                      <m:t>+</m:t>
                    </m:r>
                    <m:r>
                      <a:rPr lang="en-US" altLang="zh-CN" sz="1520" b="1" i="1">
                        <a:latin typeface="Cambria Math"/>
                      </a:rPr>
                      <m:t>𝟓</m:t>
                    </m:r>
                    <m:sSub>
                      <m:sSubPr>
                        <m:ctrlPr>
                          <a:rPr lang="en-US" altLang="zh-CN" sz="1520" b="1" i="1">
                            <a:latin typeface="Cambria Math" panose="02040503050406030204" pitchFamily="18" charset="0"/>
                          </a:rPr>
                        </m:ctrlPr>
                      </m:sSubPr>
                      <m:e>
                        <m:r>
                          <a:rPr lang="en-US" altLang="zh-CN" sz="1520" b="1" i="1">
                            <a:latin typeface="Cambria Math"/>
                          </a:rPr>
                          <m:t>𝒚</m:t>
                        </m:r>
                      </m:e>
                      <m:sub>
                        <m:r>
                          <a:rPr lang="en-US" altLang="zh-CN" sz="1520" b="1" i="1">
                            <a:latin typeface="Cambria Math"/>
                          </a:rPr>
                          <m:t>𝟓</m:t>
                        </m:r>
                      </m:sub>
                    </m:sSub>
                  </m:oMath>
                </a14:m>
                <a:r>
                  <a:rPr lang="en-US" altLang="zh-CN" sz="1520" dirty="0"/>
                  <a:t>,</a:t>
                </a:r>
                <a14:m>
                  <m:oMath xmlns:m="http://schemas.openxmlformats.org/officeDocument/2006/math">
                    <m:r>
                      <a:rPr lang="en-US" altLang="zh-CN" sz="1520" b="1" i="1" dirty="0">
                        <a:latin typeface="Cambria Math"/>
                      </a:rPr>
                      <m:t>𝒔</m:t>
                    </m:r>
                    <m:r>
                      <a:rPr lang="en-US" altLang="zh-CN" sz="1520" b="1" i="1" dirty="0">
                        <a:latin typeface="Cambria Math"/>
                      </a:rPr>
                      <m:t>.</m:t>
                    </m:r>
                    <m:r>
                      <a:rPr lang="en-US" altLang="zh-CN" sz="1520" b="1" i="1" dirty="0">
                        <a:latin typeface="Cambria Math"/>
                      </a:rPr>
                      <m:t>𝒕</m:t>
                    </m:r>
                    <m:r>
                      <a:rPr lang="en-US" altLang="zh-CN" sz="1520" b="1" i="1" dirty="0">
                        <a:latin typeface="Cambria Math"/>
                      </a:rPr>
                      <m:t>.</m:t>
                    </m:r>
                    <m:d>
                      <m:dPr>
                        <m:begChr m:val="{"/>
                        <m:endChr m:val=""/>
                        <m:ctrlPr>
                          <a:rPr lang="en-US" altLang="zh-CN" sz="1520" b="1" i="1" dirty="0">
                            <a:latin typeface="Cambria Math" panose="02040503050406030204" pitchFamily="18" charset="0"/>
                          </a:rPr>
                        </m:ctrlPr>
                      </m:dPr>
                      <m:e>
                        <m:eqArr>
                          <m:eqArrPr>
                            <m:ctrlPr>
                              <a:rPr lang="en-US" altLang="zh-CN" sz="1520" b="1" i="1" dirty="0">
                                <a:latin typeface="Cambria Math" panose="02040503050406030204" pitchFamily="18" charset="0"/>
                              </a:rPr>
                            </m:ctrlPr>
                          </m:eqArrPr>
                          <m:e>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𝟏</m:t>
                                </m:r>
                              </m:sub>
                            </m:sSub>
                            <m:r>
                              <a:rPr lang="en-US" altLang="zh-CN" sz="1520" b="1" i="1" dirty="0">
                                <a:latin typeface="Cambria Math"/>
                              </a:rPr>
                              <m:t>−</m:t>
                            </m:r>
                            <m:r>
                              <a:rPr lang="en-US" altLang="zh-CN" sz="1520" b="1" i="1" dirty="0">
                                <a:latin typeface="Cambria Math"/>
                              </a:rPr>
                              <m:t>𝟐</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𝟐</m:t>
                                </m:r>
                              </m:sub>
                            </m:sSub>
                            <m:r>
                              <a:rPr lang="en-US" altLang="zh-CN" sz="1520" b="1" i="1" dirty="0">
                                <a:latin typeface="Cambria Math"/>
                              </a:rPr>
                              <m:t>+</m:t>
                            </m:r>
                            <m:r>
                              <a:rPr lang="en-US" altLang="zh-CN" sz="1520" b="1" i="1" dirty="0">
                                <a:latin typeface="Cambria Math"/>
                              </a:rPr>
                              <m:t>𝟐</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𝟑</m:t>
                                </m:r>
                              </m:sub>
                            </m:sSub>
                            <m:r>
                              <a:rPr lang="en-US" altLang="zh-CN" sz="1520" b="1" i="1" dirty="0">
                                <a:latin typeface="Cambria Math"/>
                              </a:rPr>
                              <m:t>≥</m:t>
                            </m:r>
                            <m:r>
                              <a:rPr lang="en-US" altLang="zh-CN" sz="1520" b="1" i="1" dirty="0">
                                <a:latin typeface="Cambria Math"/>
                              </a:rPr>
                              <m:t>𝟏</m:t>
                            </m:r>
                          </m:e>
                          <m:e>
                            <m:r>
                              <a:rPr lang="en-US" altLang="zh-CN" sz="1520" b="1" i="1" dirty="0">
                                <a:latin typeface="Cambria Math"/>
                              </a:rPr>
                              <m:t>𝟑</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𝟏</m:t>
                                </m:r>
                              </m:sub>
                            </m:sSub>
                            <m:r>
                              <a:rPr lang="en-US" altLang="zh-CN" sz="1520" b="1" i="1" dirty="0">
                                <a:latin typeface="Cambria Math"/>
                              </a:rPr>
                              <m:t>+</m:t>
                            </m:r>
                            <m:r>
                              <a:rPr lang="en-US" altLang="zh-CN" sz="1520" b="1" i="1" dirty="0">
                                <a:latin typeface="Cambria Math"/>
                              </a:rPr>
                              <m:t>𝟐</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𝟑</m:t>
                                </m:r>
                              </m:sub>
                            </m:sSub>
                            <m:r>
                              <a:rPr lang="en-US" altLang="zh-CN" sz="1520" b="1" i="1" dirty="0">
                                <a:latin typeface="Cambria Math"/>
                              </a:rPr>
                              <m:t>≥−</m:t>
                            </m:r>
                            <m:r>
                              <a:rPr lang="en-US" altLang="zh-CN" sz="1520" b="1" i="1" dirty="0">
                                <a:latin typeface="Cambria Math"/>
                              </a:rPr>
                              <m:t>𝟏</m:t>
                            </m:r>
                          </m:e>
                          <m:e>
                            <m:r>
                              <a:rPr lang="en-US" altLang="zh-CN" sz="1520" b="1" i="1" dirty="0">
                                <a:latin typeface="Cambria Math"/>
                              </a:rPr>
                              <m:t>−</m:t>
                            </m:r>
                            <m:r>
                              <a:rPr lang="en-US" altLang="zh-CN" sz="1520" b="1" i="1" dirty="0">
                                <a:latin typeface="Cambria Math"/>
                              </a:rPr>
                              <m:t>𝟐</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𝟏</m:t>
                                </m:r>
                              </m:sub>
                            </m:sSub>
                            <m:r>
                              <a:rPr lang="en-US" altLang="zh-CN" sz="1520" b="1" i="1" dirty="0">
                                <a:latin typeface="Cambria Math"/>
                              </a:rPr>
                              <m:t>−</m:t>
                            </m:r>
                            <m:r>
                              <a:rPr lang="en-US" altLang="zh-CN" sz="1520" b="1" i="1" dirty="0">
                                <a:latin typeface="Cambria Math"/>
                              </a:rPr>
                              <m:t>𝟕</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𝟐</m:t>
                                </m:r>
                              </m:sub>
                            </m:sSub>
                            <m:r>
                              <a:rPr lang="en-US" altLang="zh-CN" sz="1520" b="1" i="1" dirty="0">
                                <a:latin typeface="Cambria Math"/>
                              </a:rPr>
                              <m:t>−</m:t>
                            </m:r>
                            <m:r>
                              <a:rPr lang="en-US" altLang="zh-CN" sz="1520" b="1" i="1" dirty="0">
                                <a:latin typeface="Cambria Math"/>
                              </a:rPr>
                              <m:t>𝟒</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𝟑</m:t>
                                </m:r>
                              </m:sub>
                            </m:sSub>
                            <m:r>
                              <a:rPr lang="en-US" altLang="zh-CN" sz="1520" b="1" i="1" dirty="0">
                                <a:latin typeface="Cambria Math"/>
                              </a:rPr>
                              <m:t>=</m:t>
                            </m:r>
                            <m:r>
                              <a:rPr lang="en-US" altLang="zh-CN" sz="1520" b="1" i="1" dirty="0">
                                <a:latin typeface="Cambria Math"/>
                              </a:rPr>
                              <m:t>𝟓</m:t>
                            </m:r>
                          </m:e>
                          <m:e>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𝟏</m:t>
                                </m:r>
                              </m:sub>
                            </m:sSub>
                            <m:r>
                              <a:rPr lang="en-US" altLang="zh-CN" sz="1520" b="1" i="1" dirty="0">
                                <a:latin typeface="Cambria Math"/>
                              </a:rPr>
                              <m:t>−</m:t>
                            </m:r>
                            <m:r>
                              <a:rPr lang="en-US" altLang="zh-CN" sz="1520" b="1" i="1" dirty="0">
                                <a:latin typeface="Cambria Math"/>
                              </a:rPr>
                              <m:t>𝟐</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𝟐</m:t>
                                </m:r>
                              </m:sub>
                            </m:sSub>
                            <m:r>
                              <a:rPr lang="en-US" altLang="zh-CN" sz="1520" b="1" i="1" dirty="0">
                                <a:latin typeface="Cambria Math"/>
                              </a:rPr>
                              <m:t>+</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𝟒</m:t>
                                </m:r>
                              </m:sub>
                            </m:sSub>
                            <m:r>
                              <a:rPr lang="en-US" altLang="zh-CN" sz="1520" b="1" i="1" dirty="0">
                                <a:latin typeface="Cambria Math"/>
                              </a:rPr>
                              <m:t> −</m:t>
                            </m:r>
                            <m:sSub>
                              <m:sSubPr>
                                <m:ctrlPr>
                                  <a:rPr lang="en-US" altLang="zh-CN" sz="1520" b="1" i="1" dirty="0">
                                    <a:latin typeface="Cambria Math" panose="02040503050406030204" pitchFamily="18" charset="0"/>
                                  </a:rPr>
                                </m:ctrlPr>
                              </m:sSubPr>
                              <m:e>
                                <m:r>
                                  <m:rPr>
                                    <m:sty m:val="p"/>
                                  </m:rPr>
                                  <a:rPr lang="en-US" altLang="zh-CN" sz="1520" i="1" dirty="0">
                                    <a:latin typeface="Cambria Math"/>
                                  </a:rPr>
                                  <m:t>y</m:t>
                                </m:r>
                              </m:e>
                              <m:sub>
                                <m:r>
                                  <a:rPr lang="en-US" altLang="zh-CN" sz="1520" i="1" dirty="0">
                                    <a:latin typeface="Cambria Math"/>
                                  </a:rPr>
                                  <m:t>5</m:t>
                                </m:r>
                              </m:sub>
                            </m:sSub>
                            <m:r>
                              <a:rPr lang="en-US" altLang="zh-CN" sz="1520" b="1" i="1" dirty="0">
                                <a:latin typeface="Cambria Math"/>
                              </a:rPr>
                              <m:t>=−</m:t>
                            </m:r>
                            <m:r>
                              <a:rPr lang="en-US" altLang="zh-CN" sz="1520" b="1" i="1" dirty="0">
                                <a:latin typeface="Cambria Math"/>
                              </a:rPr>
                              <m:t>𝟕</m:t>
                            </m:r>
                          </m:e>
                          <m:e>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𝟐</m:t>
                                </m:r>
                              </m:sub>
                            </m:sSub>
                            <m:r>
                              <a:rPr lang="en-US" altLang="zh-CN" sz="1520" b="1" i="1" dirty="0">
                                <a:latin typeface="Cambria Math"/>
                              </a:rPr>
                              <m:t>,</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𝟑</m:t>
                                </m:r>
                              </m:sub>
                            </m:sSub>
                            <m:r>
                              <a:rPr lang="en-US" altLang="zh-CN" sz="1520" b="1" i="1" dirty="0">
                                <a:latin typeface="Cambria Math"/>
                              </a:rPr>
                              <m:t>,</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𝟒</m:t>
                                </m:r>
                              </m:sub>
                            </m:sSub>
                            <m:r>
                              <a:rPr lang="en-US" altLang="zh-CN" sz="1520" b="1" i="1" dirty="0">
                                <a:latin typeface="Cambria Math"/>
                              </a:rPr>
                              <m:t>,</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𝟓</m:t>
                                </m:r>
                              </m:sub>
                            </m:sSub>
                            <m:r>
                              <a:rPr lang="en-US" altLang="zh-CN" sz="1520" b="1" i="1" dirty="0">
                                <a:latin typeface="Cambria Math"/>
                              </a:rPr>
                              <m:t>≥</m:t>
                            </m:r>
                            <m:r>
                              <a:rPr lang="en-US" altLang="zh-CN" sz="1520" b="1" i="1" dirty="0">
                                <a:latin typeface="Cambria Math"/>
                              </a:rPr>
                              <m:t>𝟎</m:t>
                            </m:r>
                            <m:r>
                              <a:rPr lang="en-US" altLang="zh-CN" sz="1520" b="1" i="1" dirty="0">
                                <a:latin typeface="Cambria Math"/>
                              </a:rPr>
                              <m:t>,</m:t>
                            </m:r>
                            <m:sSub>
                              <m:sSubPr>
                                <m:ctrlPr>
                                  <a:rPr lang="en-US" altLang="zh-CN" sz="1520" b="1" i="1" dirty="0">
                                    <a:latin typeface="Cambria Math" panose="02040503050406030204" pitchFamily="18" charset="0"/>
                                  </a:rPr>
                                </m:ctrlPr>
                              </m:sSubPr>
                              <m:e>
                                <m:r>
                                  <a:rPr lang="en-US" altLang="zh-CN" sz="1520" b="1" i="1" dirty="0">
                                    <a:latin typeface="Cambria Math"/>
                                  </a:rPr>
                                  <m:t>𝒚</m:t>
                                </m:r>
                              </m:e>
                              <m:sub>
                                <m:r>
                                  <a:rPr lang="en-US" altLang="zh-CN" sz="1520" b="1" i="1" dirty="0">
                                    <a:latin typeface="Cambria Math"/>
                                  </a:rPr>
                                  <m:t>𝟏</m:t>
                                </m:r>
                              </m:sub>
                            </m:sSub>
                            <m:r>
                              <a:rPr lang="zh-CN" altLang="en-US" sz="1520" i="1" dirty="0">
                                <a:latin typeface="Cambria Math"/>
                              </a:rPr>
                              <m:t>没有非负限制</m:t>
                            </m:r>
                          </m:e>
                        </m:eqArr>
                      </m:e>
                    </m:d>
                  </m:oMath>
                </a14:m>
                <a:endParaRPr lang="en-US" altLang="zh-CN" sz="152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196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t>对偶问题</a:t>
            </a:r>
            <a:r>
              <a:rPr lang="en-US" altLang="zh-CN" dirty="0"/>
              <a:t>(</a:t>
            </a:r>
            <a:r>
              <a:rPr lang="zh-CN" altLang="en-US" dirty="0"/>
              <a:t>续</a:t>
            </a:r>
            <a:r>
              <a:rPr lang="en-US" altLang="zh-CN" dirty="0"/>
              <a:t>3</a:t>
            </a:r>
            <a:r>
              <a:rPr lang="zh-CN" altLang="en-US" dirty="0"/>
              <a:t>注</a:t>
            </a:r>
            <a:r>
              <a:rPr lang="en-US" altLang="zh-CN" dirty="0"/>
              <a:t>)</a:t>
            </a:r>
            <a:endParaRPr lang="zh-CN" altLang="en-US" dirty="0"/>
          </a:p>
        </p:txBody>
      </p:sp>
      <p:sp>
        <p:nvSpPr>
          <p:cNvPr id="3" name="Content Placeholder 2"/>
          <p:cNvSpPr>
            <a:spLocks noGrp="1"/>
          </p:cNvSpPr>
          <p:nvPr>
            <p:ph idx="1"/>
          </p:nvPr>
        </p:nvSpPr>
        <p:spPr/>
        <p:txBody>
          <a:bodyPr/>
          <a:lstStyle/>
          <a:p>
            <a:r>
              <a:rPr lang="zh-CN" altLang="en-US" dirty="0"/>
              <a:t>变量约束的对应关系</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045" y="1650259"/>
            <a:ext cx="6425133" cy="4533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2"/>
                                        </p:tgtEl>
                                        <p:attrNameLst>
                                          <p:attrName>style.visibility</p:attrName>
                                        </p:attrNameLst>
                                      </p:cBhvr>
                                      <p:to>
                                        <p:strVal val="visible"/>
                                      </p:to>
                                    </p:set>
                                    <p:anim calcmode="lin" valueType="num">
                                      <p:cBhvr additive="base">
                                        <p:cTn id="13" dur="500" fill="hold"/>
                                        <p:tgtEl>
                                          <p:spTgt spid="40962"/>
                                        </p:tgtEl>
                                        <p:attrNameLst>
                                          <p:attrName>ppt_x</p:attrName>
                                        </p:attrNameLst>
                                      </p:cBhvr>
                                      <p:tavLst>
                                        <p:tav tm="0">
                                          <p:val>
                                            <p:strVal val="#ppt_x"/>
                                          </p:val>
                                        </p:tav>
                                        <p:tav tm="100000">
                                          <p:val>
                                            <p:strVal val="#ppt_x"/>
                                          </p:val>
                                        </p:tav>
                                      </p:tavLst>
                                    </p:anim>
                                    <p:anim calcmode="lin" valueType="num">
                                      <p:cBhvr additive="base">
                                        <p:cTn id="14"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sz="2280" dirty="0"/>
                  <a:t>对偶定理</a:t>
                </a:r>
                <a14:m>
                  <m:oMath xmlns:m="http://schemas.openxmlformats.org/officeDocument/2006/math">
                    <m:r>
                      <a:rPr lang="en-US" altLang="zh-CN" sz="2280" i="1">
                        <a:latin typeface="Cambria Math"/>
                      </a:rPr>
                      <m:t>𝑳𝑷</m:t>
                    </m:r>
                    <m:r>
                      <a:rPr lang="en-US" altLang="zh-CN" sz="2280" i="1">
                        <a:latin typeface="Cambria Math"/>
                      </a:rPr>
                      <m:t>:</m:t>
                    </m:r>
                    <m:d>
                      <m:dPr>
                        <m:begChr m:val="{"/>
                        <m:endChr m:val=""/>
                        <m:ctrlPr>
                          <a:rPr lang="en-US" altLang="zh-CN" sz="2280" i="1">
                            <a:latin typeface="Cambria Math" panose="02040503050406030204" pitchFamily="18" charset="0"/>
                          </a:rPr>
                        </m:ctrlPr>
                      </m:dPr>
                      <m:e>
                        <m:eqArr>
                          <m:eqArrPr>
                            <m:ctrlPr>
                              <a:rPr lang="en-US" altLang="zh-CN" sz="2280" i="1">
                                <a:latin typeface="Cambria Math" panose="02040503050406030204" pitchFamily="18" charset="0"/>
                              </a:rPr>
                            </m:ctrlPr>
                          </m:eqArrPr>
                          <m:e>
                            <m:r>
                              <a:rPr lang="en-US" altLang="zh-CN" sz="2280" i="1">
                                <a:latin typeface="Cambria Math"/>
                              </a:rPr>
                              <m:t>𝒎𝒂𝒙</m:t>
                            </m:r>
                            <m:r>
                              <a:rPr lang="en-US" altLang="zh-CN" sz="2280" i="1">
                                <a:latin typeface="Cambria Math"/>
                              </a:rPr>
                              <m:t> </m:t>
                            </m:r>
                            <m:r>
                              <a:rPr lang="en-US" altLang="zh-CN" sz="2280" i="1">
                                <a:latin typeface="Cambria Math"/>
                              </a:rPr>
                              <m:t>𝒛</m:t>
                            </m:r>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𝒄</m:t>
                                </m:r>
                              </m:e>
                              <m:sup>
                                <m:r>
                                  <a:rPr lang="en-US" altLang="zh-CN" sz="2280" i="1">
                                    <a:latin typeface="Cambria Math"/>
                                  </a:rPr>
                                  <m:t>𝑻</m:t>
                                </m:r>
                              </m:sup>
                            </m:sSup>
                            <m:r>
                              <a:rPr lang="en-US" altLang="zh-CN" sz="2280" i="1">
                                <a:latin typeface="Cambria Math"/>
                              </a:rPr>
                              <m:t>𝒙</m:t>
                            </m:r>
                          </m:e>
                          <m:e>
                            <m:r>
                              <a:rPr lang="en-US" altLang="zh-CN" sz="2280" i="1">
                                <a:latin typeface="Cambria Math"/>
                              </a:rPr>
                              <m:t>𝒔</m:t>
                            </m:r>
                            <m:r>
                              <a:rPr lang="en-US" altLang="zh-CN" sz="2280" i="1">
                                <a:latin typeface="Cambria Math"/>
                              </a:rPr>
                              <m:t>.</m:t>
                            </m:r>
                            <m:r>
                              <a:rPr lang="en-US" altLang="zh-CN" sz="2280" i="1">
                                <a:latin typeface="Cambria Math"/>
                              </a:rPr>
                              <m:t>𝒕</m:t>
                            </m:r>
                            <m:r>
                              <a:rPr lang="en-US" altLang="zh-CN" sz="2280" i="1">
                                <a:latin typeface="Cambria Math"/>
                              </a:rPr>
                              <m:t>. </m:t>
                            </m:r>
                            <m:r>
                              <a:rPr lang="en-US" altLang="zh-CN" sz="2280" i="1">
                                <a:latin typeface="Cambria Math"/>
                              </a:rPr>
                              <m:t>𝑨𝒙</m:t>
                            </m:r>
                            <m:r>
                              <a:rPr lang="en-US" altLang="zh-CN" sz="2280" i="1">
                                <a:latin typeface="Cambria Math"/>
                              </a:rPr>
                              <m:t>≤</m:t>
                            </m:r>
                            <m:r>
                              <a:rPr lang="en-US" altLang="zh-CN" sz="2280" i="1">
                                <a:latin typeface="Cambria Math"/>
                              </a:rPr>
                              <m:t>𝒃</m:t>
                            </m:r>
                          </m:e>
                          <m:e>
                            <m:r>
                              <a:rPr lang="en-US" altLang="zh-CN" sz="2280" i="1">
                                <a:latin typeface="Cambria Math"/>
                              </a:rPr>
                              <m:t>𝒙</m:t>
                            </m:r>
                            <m:r>
                              <a:rPr lang="en-US" altLang="zh-CN" sz="2280" i="1">
                                <a:latin typeface="Cambria Math"/>
                              </a:rPr>
                              <m:t>≥</m:t>
                            </m:r>
                            <m:r>
                              <a:rPr lang="en-US" altLang="zh-CN" sz="2280" i="1">
                                <a:latin typeface="Cambria Math"/>
                              </a:rPr>
                              <m:t>𝟎</m:t>
                            </m:r>
                          </m:e>
                        </m:eqArr>
                      </m:e>
                    </m:d>
                  </m:oMath>
                </a14:m>
                <a:r>
                  <a:rPr lang="zh-CN" altLang="en-US" sz="2280" dirty="0"/>
                  <a:t>   </a:t>
                </a:r>
                <a14:m>
                  <m:oMath xmlns:m="http://schemas.openxmlformats.org/officeDocument/2006/math">
                    <m:r>
                      <a:rPr lang="en-US" altLang="zh-CN" sz="2280" i="1" dirty="0">
                        <a:latin typeface="Cambria Math"/>
                      </a:rPr>
                      <m:t>𝑫𝑷</m:t>
                    </m:r>
                    <m:r>
                      <a:rPr lang="en-US" altLang="zh-CN" sz="2280" i="1" dirty="0">
                        <a:latin typeface="Cambria Math"/>
                      </a:rPr>
                      <m:t>:</m:t>
                    </m:r>
                    <m:d>
                      <m:dPr>
                        <m:begChr m:val="{"/>
                        <m:endChr m:val=""/>
                        <m:ctrlPr>
                          <a:rPr lang="en-US" altLang="zh-CN" sz="2280" i="1" dirty="0">
                            <a:latin typeface="Cambria Math" panose="02040503050406030204" pitchFamily="18" charset="0"/>
                          </a:rPr>
                        </m:ctrlPr>
                      </m:dPr>
                      <m:e>
                        <m:eqArr>
                          <m:eqArrPr>
                            <m:ctrlPr>
                              <a:rPr lang="en-US" altLang="zh-CN" sz="2280" i="1" dirty="0">
                                <a:latin typeface="Cambria Math" panose="02040503050406030204" pitchFamily="18" charset="0"/>
                              </a:rPr>
                            </m:ctrlPr>
                          </m:eqArrPr>
                          <m:e>
                            <m:r>
                              <a:rPr lang="en-US" altLang="zh-CN" sz="2280" i="1" dirty="0">
                                <a:latin typeface="Cambria Math"/>
                              </a:rPr>
                              <m:t>𝒎𝒊𝒏</m:t>
                            </m:r>
                            <m:r>
                              <a:rPr lang="en-US" altLang="zh-CN" sz="2280" i="1" dirty="0">
                                <a:latin typeface="Cambria Math"/>
                              </a:rPr>
                              <m:t> </m:t>
                            </m:r>
                            <m:r>
                              <a:rPr lang="en-US" altLang="zh-CN" sz="2280" i="1" dirty="0">
                                <a:latin typeface="Cambria Math"/>
                              </a:rPr>
                              <m:t>𝒇</m:t>
                            </m:r>
                            <m:r>
                              <a:rPr lang="en-US" altLang="zh-CN" sz="2280" i="1" dirty="0">
                                <a:latin typeface="Cambria Math"/>
                              </a:rPr>
                              <m:t>=</m:t>
                            </m:r>
                            <m:sSup>
                              <m:sSupPr>
                                <m:ctrlPr>
                                  <a:rPr lang="en-US" altLang="zh-CN" sz="2280" i="1" dirty="0">
                                    <a:latin typeface="Cambria Math" panose="02040503050406030204" pitchFamily="18" charset="0"/>
                                  </a:rPr>
                                </m:ctrlPr>
                              </m:sSupPr>
                              <m:e>
                                <m:r>
                                  <a:rPr lang="en-US" altLang="zh-CN" sz="2280" i="1" dirty="0">
                                    <a:latin typeface="Cambria Math"/>
                                  </a:rPr>
                                  <m:t>𝒃</m:t>
                                </m:r>
                              </m:e>
                              <m:sup>
                                <m:r>
                                  <a:rPr lang="en-US" altLang="zh-CN" sz="2280" b="1" i="1" dirty="0">
                                    <a:latin typeface="Cambria Math"/>
                                  </a:rPr>
                                  <m:t>𝑻</m:t>
                                </m:r>
                              </m:sup>
                            </m:sSup>
                            <m:r>
                              <a:rPr lang="en-US" altLang="zh-CN" sz="2280" i="1" dirty="0">
                                <a:latin typeface="Cambria Math"/>
                              </a:rPr>
                              <m:t>𝒚</m:t>
                            </m:r>
                          </m:e>
                          <m:e>
                            <m:sSup>
                              <m:sSupPr>
                                <m:ctrlPr>
                                  <a:rPr lang="en-US" altLang="zh-CN" sz="2280" i="1" dirty="0">
                                    <a:latin typeface="Cambria Math" panose="02040503050406030204" pitchFamily="18" charset="0"/>
                                  </a:rPr>
                                </m:ctrlPr>
                              </m:sSupPr>
                              <m:e>
                                <m:r>
                                  <a:rPr lang="en-US" altLang="zh-CN" sz="2280" i="1" dirty="0">
                                    <a:latin typeface="Cambria Math"/>
                                  </a:rPr>
                                  <m:t>𝑨</m:t>
                                </m:r>
                              </m:e>
                              <m:sup>
                                <m:r>
                                  <a:rPr lang="en-US" altLang="zh-CN" sz="2280" i="1" dirty="0">
                                    <a:latin typeface="Cambria Math"/>
                                  </a:rPr>
                                  <m:t>𝑻</m:t>
                                </m:r>
                              </m:sup>
                            </m:sSup>
                            <m:r>
                              <a:rPr lang="en-US" altLang="zh-CN" sz="2280" i="1" dirty="0">
                                <a:latin typeface="Cambria Math"/>
                              </a:rPr>
                              <m:t>𝒚</m:t>
                            </m:r>
                            <m:r>
                              <a:rPr lang="en-US" altLang="zh-CN" sz="2280" i="1" dirty="0">
                                <a:latin typeface="Cambria Math"/>
                              </a:rPr>
                              <m:t>≥</m:t>
                            </m:r>
                            <m:r>
                              <a:rPr lang="en-US" altLang="zh-CN" sz="2280" i="1" dirty="0">
                                <a:latin typeface="Cambria Math"/>
                              </a:rPr>
                              <m:t>𝒄</m:t>
                            </m:r>
                          </m:e>
                          <m:e>
                            <m:r>
                              <a:rPr lang="en-US" altLang="zh-CN" sz="2280" i="1" dirty="0">
                                <a:latin typeface="Cambria Math"/>
                              </a:rPr>
                              <m:t>𝒚</m:t>
                            </m:r>
                            <m:r>
                              <a:rPr lang="en-US" altLang="zh-CN" sz="2280" i="1" dirty="0">
                                <a:latin typeface="Cambria Math"/>
                              </a:rPr>
                              <m:t>≥</m:t>
                            </m:r>
                            <m:r>
                              <a:rPr lang="en-US" altLang="zh-CN" sz="2280" i="1" dirty="0">
                                <a:latin typeface="Cambria Math"/>
                              </a:rPr>
                              <m:t>𝟎</m:t>
                            </m:r>
                          </m:e>
                        </m:eqArr>
                      </m:e>
                    </m:d>
                  </m:oMath>
                </a14:m>
                <a:endParaRPr lang="en-US" altLang="zh-CN" sz="2280" dirty="0"/>
              </a:p>
              <a:p>
                <a:r>
                  <a:rPr lang="zh-CN" altLang="en-US" sz="2280" dirty="0"/>
                  <a:t>定理</a:t>
                </a:r>
                <a:r>
                  <a:rPr lang="en-US" altLang="zh-CN" sz="2280" dirty="0"/>
                  <a:t>(</a:t>
                </a:r>
                <a:r>
                  <a:rPr lang="zh-CN" altLang="en-US" sz="2280" dirty="0">
                    <a:solidFill>
                      <a:srgbClr val="FF0000"/>
                    </a:solidFill>
                  </a:rPr>
                  <a:t>弱对偶定理</a:t>
                </a:r>
                <a:r>
                  <a:rPr lang="en-US" altLang="zh-CN" sz="2280" dirty="0"/>
                  <a:t>)</a:t>
                </a:r>
                <a:r>
                  <a:rPr lang="zh-CN" altLang="en-US" sz="2280" dirty="0"/>
                  <a:t>：若</a:t>
                </a:r>
                <a14:m>
                  <m:oMath xmlns:m="http://schemas.openxmlformats.org/officeDocument/2006/math">
                    <m:r>
                      <a:rPr lang="en-US" altLang="zh-CN" sz="2280" b="1" i="1">
                        <a:latin typeface="Cambria Math"/>
                      </a:rPr>
                      <m:t>𝒙</m:t>
                    </m:r>
                    <m:r>
                      <a:rPr lang="en-US" altLang="zh-CN" sz="2280" b="1" i="1">
                        <a:latin typeface="Cambria Math"/>
                      </a:rPr>
                      <m:t>,</m:t>
                    </m:r>
                    <m:r>
                      <a:rPr lang="en-US" altLang="zh-CN" sz="2280" b="1" i="1">
                        <a:latin typeface="Cambria Math"/>
                      </a:rPr>
                      <m:t>𝒚</m:t>
                    </m:r>
                  </m:oMath>
                </a14:m>
                <a:r>
                  <a:rPr lang="zh-CN" altLang="en-US" sz="2280" dirty="0"/>
                  <a:t>分别是</a:t>
                </a:r>
                <a14:m>
                  <m:oMath xmlns:m="http://schemas.openxmlformats.org/officeDocument/2006/math">
                    <m:r>
                      <a:rPr lang="en-US" altLang="zh-CN" sz="2280" b="1" i="1">
                        <a:latin typeface="Cambria Math"/>
                      </a:rPr>
                      <m:t>𝑳𝑷</m:t>
                    </m:r>
                    <m:r>
                      <a:rPr lang="en-US" altLang="zh-CN" sz="2280" b="1" i="1">
                        <a:latin typeface="Cambria Math"/>
                      </a:rPr>
                      <m:t>,</m:t>
                    </m:r>
                    <m:r>
                      <a:rPr lang="en-US" altLang="zh-CN" sz="2280" b="1" i="1">
                        <a:latin typeface="Cambria Math"/>
                      </a:rPr>
                      <m:t>𝑫𝑷</m:t>
                    </m:r>
                  </m:oMath>
                </a14:m>
                <a:r>
                  <a:rPr lang="zh-CN" altLang="en-US" sz="2280" dirty="0"/>
                  <a:t>问题的可行解，则</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𝒙</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𝒃</m:t>
                        </m:r>
                      </m:e>
                      <m:sup>
                        <m:r>
                          <a:rPr lang="en-US" altLang="zh-CN" sz="2280" b="1" i="1">
                            <a:latin typeface="Cambria Math"/>
                          </a:rPr>
                          <m:t>𝑻</m:t>
                        </m:r>
                      </m:sup>
                    </m:sSup>
                    <m:r>
                      <a:rPr lang="en-US" altLang="zh-CN" sz="2280" b="1" i="1">
                        <a:latin typeface="Cambria Math"/>
                      </a:rPr>
                      <m:t>𝒚</m:t>
                    </m:r>
                  </m:oMath>
                </a14:m>
                <a:endParaRPr lang="en-US" altLang="zh-CN" sz="2280" b="1" dirty="0"/>
              </a:p>
              <a:p>
                <a:pPr lvl="1"/>
                <a:r>
                  <a:rPr lang="zh-CN" altLang="en-US" sz="1900" dirty="0"/>
                  <a:t>推论</a:t>
                </a:r>
                <a:r>
                  <a:rPr lang="en-US" altLang="zh-CN" sz="1900" dirty="0"/>
                  <a:t>(</a:t>
                </a:r>
                <a:r>
                  <a:rPr lang="zh-CN" altLang="en-US" sz="2280" dirty="0">
                    <a:solidFill>
                      <a:srgbClr val="FF0000"/>
                    </a:solidFill>
                  </a:rPr>
                  <a:t>最优性准则定理</a:t>
                </a:r>
                <a:r>
                  <a:rPr lang="en-US" altLang="zh-CN" sz="1900" dirty="0"/>
                  <a:t>) </a:t>
                </a:r>
                <a:r>
                  <a:rPr lang="zh-CN" altLang="en-US" sz="1900" dirty="0"/>
                  <a:t>：若</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𝟎</m:t>
                        </m:r>
                      </m:sup>
                    </m:sSup>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𝒚</m:t>
                        </m:r>
                      </m:e>
                      <m:sup>
                        <m:r>
                          <a:rPr lang="en-US" altLang="zh-CN" sz="1900" b="1" i="1">
                            <a:latin typeface="Cambria Math"/>
                          </a:rPr>
                          <m:t>𝟎</m:t>
                        </m:r>
                      </m:sup>
                    </m:sSup>
                  </m:oMath>
                </a14:m>
                <a:r>
                  <a:rPr lang="zh-CN" altLang="en-US" sz="1900" dirty="0"/>
                  <a:t>分别是</a:t>
                </a:r>
                <a14:m>
                  <m:oMath xmlns:m="http://schemas.openxmlformats.org/officeDocument/2006/math">
                    <m:r>
                      <a:rPr lang="en-US" altLang="zh-CN" sz="1900" b="1" i="1">
                        <a:latin typeface="Cambria Math"/>
                      </a:rPr>
                      <m:t>𝑳𝑷</m:t>
                    </m:r>
                    <m:r>
                      <a:rPr lang="en-US" altLang="zh-CN" sz="1900" b="1" i="1">
                        <a:latin typeface="Cambria Math"/>
                      </a:rPr>
                      <m:t>,</m:t>
                    </m:r>
                    <m:r>
                      <a:rPr lang="en-US" altLang="zh-CN" sz="1900" b="1" i="1">
                        <a:latin typeface="Cambria Math"/>
                      </a:rPr>
                      <m:t>𝑫𝑷</m:t>
                    </m:r>
                  </m:oMath>
                </a14:m>
                <a:r>
                  <a:rPr lang="zh-CN" altLang="en-US" sz="1900" dirty="0"/>
                  <a:t>问题的可行解，当</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a:rPr>
                          <m:t>𝒄</m:t>
                        </m:r>
                      </m:e>
                      <m:sup>
                        <m:r>
                          <a:rPr lang="en-US" altLang="zh-CN" sz="1900" b="1" i="1">
                            <a:latin typeface="Cambria Math"/>
                          </a:rPr>
                          <m:t>𝑻</m:t>
                        </m:r>
                      </m:sup>
                    </m:sSup>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𝟎</m:t>
                        </m:r>
                      </m:sup>
                    </m:sSup>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𝒃</m:t>
                        </m:r>
                      </m:e>
                      <m:sup>
                        <m:r>
                          <a:rPr lang="en-US" altLang="zh-CN" sz="1900" b="1" i="1">
                            <a:latin typeface="Cambria Math"/>
                          </a:rPr>
                          <m:t>𝑻</m:t>
                        </m:r>
                      </m:sup>
                    </m:sSup>
                    <m:sSup>
                      <m:sSupPr>
                        <m:ctrlPr>
                          <a:rPr lang="en-US" altLang="zh-CN" sz="1900" b="1" i="1">
                            <a:latin typeface="Cambria Math" panose="02040503050406030204" pitchFamily="18" charset="0"/>
                          </a:rPr>
                        </m:ctrlPr>
                      </m:sSupPr>
                      <m:e>
                        <m:r>
                          <a:rPr lang="en-US" altLang="zh-CN" sz="1900" b="1" i="1">
                            <a:latin typeface="Cambria Math"/>
                          </a:rPr>
                          <m:t>𝒚</m:t>
                        </m:r>
                      </m:e>
                      <m:sup>
                        <m:r>
                          <a:rPr lang="en-US" altLang="zh-CN" sz="1900" b="1" i="1">
                            <a:latin typeface="Cambria Math"/>
                          </a:rPr>
                          <m:t>𝟎</m:t>
                        </m:r>
                      </m:sup>
                    </m:sSup>
                    <m:r>
                      <a:rPr lang="zh-CN" altLang="en-US" sz="1900" b="1" i="1">
                        <a:latin typeface="Cambria Math"/>
                      </a:rPr>
                      <m:t>时</m:t>
                    </m:r>
                  </m:oMath>
                </a14:m>
                <a:r>
                  <a:rPr lang="en-US" altLang="zh-CN" sz="1900" dirty="0"/>
                  <a:t>,</a:t>
                </a:r>
                <a:r>
                  <a:rPr lang="zh-CN" altLang="en-US" sz="1900" dirty="0"/>
                  <a:t>若</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𝟎</m:t>
                        </m:r>
                      </m:sup>
                    </m:sSup>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𝒚</m:t>
                        </m:r>
                      </m:e>
                      <m:sup>
                        <m:r>
                          <a:rPr lang="en-US" altLang="zh-CN" sz="1900" i="1">
                            <a:latin typeface="Cambria Math"/>
                          </a:rPr>
                          <m:t>𝟎</m:t>
                        </m:r>
                      </m:sup>
                    </m:sSup>
                  </m:oMath>
                </a14:m>
                <a:r>
                  <a:rPr lang="zh-CN" altLang="en-US" sz="1900" dirty="0"/>
                  <a:t>分别是</a:t>
                </a:r>
                <a14:m>
                  <m:oMath xmlns:m="http://schemas.openxmlformats.org/officeDocument/2006/math">
                    <m:r>
                      <a:rPr lang="en-US" altLang="zh-CN" sz="1900" i="1">
                        <a:latin typeface="Cambria Math"/>
                      </a:rPr>
                      <m:t>𝑳𝑷</m:t>
                    </m:r>
                    <m:r>
                      <a:rPr lang="en-US" altLang="zh-CN" sz="1900" i="1">
                        <a:latin typeface="Cambria Math"/>
                      </a:rPr>
                      <m:t>,</m:t>
                    </m:r>
                    <m:r>
                      <a:rPr lang="en-US" altLang="zh-CN" sz="1900" i="1">
                        <a:latin typeface="Cambria Math"/>
                      </a:rPr>
                      <m:t>𝑫𝑷</m:t>
                    </m:r>
                  </m:oMath>
                </a14:m>
                <a:r>
                  <a:rPr lang="zh-CN" altLang="en-US" sz="1900" dirty="0"/>
                  <a:t>问题的最优解</a:t>
                </a:r>
                <a:endParaRPr lang="en-US" altLang="zh-CN" sz="1900" dirty="0"/>
              </a:p>
              <a:p>
                <a:pPr lvl="1"/>
                <a:r>
                  <a:rPr lang="zh-CN" altLang="en-US" sz="1900" dirty="0"/>
                  <a:t>推论：若</a:t>
                </a:r>
                <a14:m>
                  <m:oMath xmlns:m="http://schemas.openxmlformats.org/officeDocument/2006/math">
                    <m:r>
                      <a:rPr lang="en-US" altLang="zh-CN" sz="1900" b="1" i="1">
                        <a:latin typeface="Cambria Math"/>
                      </a:rPr>
                      <m:t>𝑳𝑷</m:t>
                    </m:r>
                  </m:oMath>
                </a14:m>
                <a:r>
                  <a:rPr lang="zh-CN" altLang="en-US" sz="1900" dirty="0"/>
                  <a:t>有可行解，则</a:t>
                </a:r>
                <a:r>
                  <a:rPr lang="en-US" altLang="zh-CN" sz="1900" i="1" dirty="0"/>
                  <a:t>L</a:t>
                </a:r>
                <a14:m>
                  <m:oMath xmlns:m="http://schemas.openxmlformats.org/officeDocument/2006/math">
                    <m:r>
                      <a:rPr lang="en-US" altLang="zh-CN" sz="1900" b="1" i="1">
                        <a:latin typeface="Cambria Math"/>
                      </a:rPr>
                      <m:t>𝑷</m:t>
                    </m:r>
                  </m:oMath>
                </a14:m>
                <a:r>
                  <a:rPr lang="zh-CN" altLang="en-US" sz="1900" dirty="0"/>
                  <a:t>有最优解的充要条件是</a:t>
                </a:r>
                <a14:m>
                  <m:oMath xmlns:m="http://schemas.openxmlformats.org/officeDocument/2006/math">
                    <m:r>
                      <a:rPr lang="en-US" altLang="zh-CN" sz="1900" b="1" i="1">
                        <a:latin typeface="Cambria Math"/>
                      </a:rPr>
                      <m:t>𝑫𝑷</m:t>
                    </m:r>
                  </m:oMath>
                </a14:m>
                <a:r>
                  <a:rPr lang="zh-CN" altLang="en-US" sz="1900" dirty="0"/>
                  <a:t>有可行解</a:t>
                </a:r>
                <a:endParaRPr lang="en-US" altLang="zh-CN" sz="1900" dirty="0"/>
              </a:p>
              <a:p>
                <a:pPr lvl="1"/>
                <a:r>
                  <a:rPr lang="zh-CN" altLang="en-US" sz="1900" dirty="0"/>
                  <a:t>推论：若</a:t>
                </a:r>
                <a:r>
                  <a:rPr lang="en-US" altLang="zh-CN" sz="1900" i="1" dirty="0"/>
                  <a:t>D</a:t>
                </a:r>
                <a14:m>
                  <m:oMath xmlns:m="http://schemas.openxmlformats.org/officeDocument/2006/math">
                    <m:r>
                      <a:rPr lang="en-US" altLang="zh-CN" sz="1900" i="1">
                        <a:latin typeface="Cambria Math"/>
                      </a:rPr>
                      <m:t>𝑷</m:t>
                    </m:r>
                  </m:oMath>
                </a14:m>
                <a:r>
                  <a:rPr lang="zh-CN" altLang="en-US" sz="1900" dirty="0"/>
                  <a:t>有可行解，则</a:t>
                </a:r>
                <a14:m>
                  <m:oMath xmlns:m="http://schemas.openxmlformats.org/officeDocument/2006/math">
                    <m:r>
                      <a:rPr lang="en-US" altLang="zh-CN" sz="1900" b="1" i="1">
                        <a:latin typeface="Cambria Math"/>
                      </a:rPr>
                      <m:t>𝑫</m:t>
                    </m:r>
                    <m:r>
                      <a:rPr lang="en-US" altLang="zh-CN" sz="1900" i="1">
                        <a:latin typeface="Cambria Math"/>
                      </a:rPr>
                      <m:t>𝑷</m:t>
                    </m:r>
                  </m:oMath>
                </a14:m>
                <a:r>
                  <a:rPr lang="zh-CN" altLang="en-US" sz="1900" dirty="0"/>
                  <a:t>有最优解的充要条件是</a:t>
                </a:r>
                <a14:m>
                  <m:oMath xmlns:m="http://schemas.openxmlformats.org/officeDocument/2006/math">
                    <m:r>
                      <a:rPr lang="en-US" altLang="zh-CN" sz="1900" b="1" i="1">
                        <a:latin typeface="Cambria Math"/>
                      </a:rPr>
                      <m:t>𝑳</m:t>
                    </m:r>
                    <m:r>
                      <a:rPr lang="en-US" altLang="zh-CN" sz="1900" i="1">
                        <a:latin typeface="Cambria Math"/>
                      </a:rPr>
                      <m:t>𝑷</m:t>
                    </m:r>
                  </m:oMath>
                </a14:m>
                <a:r>
                  <a:rPr lang="zh-CN" altLang="en-US" sz="1900" dirty="0"/>
                  <a:t>有可行解</a:t>
                </a:r>
                <a:endParaRPr lang="en-US" altLang="zh-CN" sz="1900" dirty="0"/>
              </a:p>
              <a:p>
                <a:r>
                  <a:rPr lang="zh-CN" altLang="en-US" sz="2280" dirty="0"/>
                  <a:t>从而利用对偶理论容易判断</a:t>
                </a:r>
                <a:r>
                  <a:rPr lang="en-US" altLang="zh-CN" sz="2280" dirty="0"/>
                  <a:t>LP</a:t>
                </a:r>
                <a:r>
                  <a:rPr lang="zh-CN" altLang="en-US" sz="2280" dirty="0"/>
                  <a:t>问题是否存在最优解</a:t>
                </a:r>
                <a:endParaRPr lang="en-US" altLang="zh-CN" sz="2280" dirty="0"/>
              </a:p>
              <a:p>
                <a:pPr lvl="1"/>
                <a:r>
                  <a:rPr lang="zh-CN" altLang="en-US" sz="1900" dirty="0"/>
                  <a:t>若</a:t>
                </a:r>
                <a:r>
                  <a:rPr lang="en-US" altLang="zh-CN" sz="1900" dirty="0"/>
                  <a:t>LP</a:t>
                </a:r>
                <a:r>
                  <a:rPr lang="zh-CN" altLang="en-US" sz="1900" dirty="0"/>
                  <a:t>存在可行解，而其</a:t>
                </a:r>
                <a:r>
                  <a:rPr lang="en-US" altLang="zh-CN" sz="1900" dirty="0"/>
                  <a:t>DP</a:t>
                </a:r>
                <a:r>
                  <a:rPr lang="zh-CN" altLang="en-US" sz="1900" dirty="0"/>
                  <a:t>问题没有可行解，则</a:t>
                </a:r>
                <a:r>
                  <a:rPr lang="en-US" altLang="zh-CN" sz="1900" dirty="0"/>
                  <a:t>LP</a:t>
                </a:r>
                <a:r>
                  <a:rPr lang="zh-CN" altLang="en-US" sz="1900" dirty="0"/>
                  <a:t>问题无最优解</a:t>
                </a:r>
                <a:endParaRPr lang="en-US" altLang="zh-CN" sz="1900" dirty="0"/>
              </a:p>
              <a:p>
                <a:pPr lvl="1"/>
                <a:r>
                  <a:rPr lang="zh-CN" altLang="en-US" sz="1900" dirty="0"/>
                  <a:t>若</a:t>
                </a:r>
                <a:r>
                  <a:rPr lang="en-US" altLang="zh-CN" sz="1900" dirty="0"/>
                  <a:t>LP</a:t>
                </a:r>
                <a:r>
                  <a:rPr lang="zh-CN" altLang="en-US" sz="1900" dirty="0"/>
                  <a:t>存在可行解，而其</a:t>
                </a:r>
                <a:r>
                  <a:rPr lang="en-US" altLang="zh-CN" sz="1900" dirty="0"/>
                  <a:t>DP</a:t>
                </a:r>
                <a:r>
                  <a:rPr lang="zh-CN" altLang="en-US" sz="1900" dirty="0"/>
                  <a:t>问题也存在可行解，则两个问题都有最优解</a:t>
                </a:r>
                <a:endParaRPr lang="en-US" altLang="zh-CN" sz="1900" dirty="0"/>
              </a:p>
              <a:p>
                <a:r>
                  <a:rPr lang="zh-CN" altLang="en-US" sz="2280" dirty="0"/>
                  <a:t>定理</a:t>
                </a:r>
                <a:r>
                  <a:rPr lang="en-US" altLang="zh-CN" sz="2280" dirty="0"/>
                  <a:t>(</a:t>
                </a:r>
                <a:r>
                  <a:rPr lang="zh-CN" altLang="en-US" sz="2280" dirty="0">
                    <a:solidFill>
                      <a:srgbClr val="FF0000"/>
                    </a:solidFill>
                  </a:rPr>
                  <a:t>主对偶定理</a:t>
                </a:r>
                <a:r>
                  <a:rPr lang="en-US" altLang="zh-CN" sz="2280" dirty="0"/>
                  <a:t>) </a:t>
                </a:r>
                <a:r>
                  <a:rPr lang="zh-CN" altLang="en-US" sz="2280" dirty="0"/>
                  <a:t>：若原规划</a:t>
                </a:r>
                <a:r>
                  <a:rPr lang="en-US" altLang="zh-CN" sz="2280" dirty="0"/>
                  <a:t>LP</a:t>
                </a:r>
                <a:r>
                  <a:rPr lang="zh-CN" altLang="en-US" sz="2280" dirty="0"/>
                  <a:t>问题有最优解，则对偶规划问题</a:t>
                </a:r>
                <a:r>
                  <a:rPr lang="en-US" altLang="zh-CN" sz="2280" dirty="0"/>
                  <a:t>DP</a:t>
                </a:r>
                <a:r>
                  <a:rPr lang="zh-CN" altLang="en-US" sz="2280" dirty="0"/>
                  <a:t>也有最优解，反之亦然，并且两者的目标函数值相等</a:t>
                </a:r>
                <a:endParaRPr lang="en-US" altLang="zh-CN" sz="1900" dirty="0"/>
              </a:p>
              <a:p>
                <a:pPr lvl="1"/>
                <a:endParaRPr lang="en-US" altLang="zh-CN" sz="1900" dirty="0"/>
              </a:p>
              <a:p>
                <a:pPr lvl="1"/>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224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5)</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sz="2280" dirty="0"/>
                  <a:t>定理：若原规划</a:t>
                </a:r>
                <a:r>
                  <a:rPr lang="en-US" altLang="zh-CN" sz="2280" dirty="0"/>
                  <a:t>LP</a:t>
                </a:r>
                <a:r>
                  <a:rPr lang="zh-CN" altLang="en-US" sz="2280" dirty="0"/>
                  <a:t>问题有最优解，则对偶规划问题</a:t>
                </a:r>
                <a:r>
                  <a:rPr lang="en-US" altLang="zh-CN" sz="2280" dirty="0"/>
                  <a:t>DP</a:t>
                </a:r>
                <a:r>
                  <a:rPr lang="zh-CN" altLang="en-US" sz="2280" dirty="0"/>
                  <a:t>也有最优解，反之亦然，并且两者的目标函数值相等</a:t>
                </a:r>
                <a:endParaRPr lang="en-US" altLang="zh-CN" sz="1900" dirty="0"/>
              </a:p>
              <a:p>
                <a:r>
                  <a:rPr lang="zh-CN" altLang="en-US" sz="2280" dirty="0"/>
                  <a:t>证明：</a:t>
                </a:r>
                <a:r>
                  <a:rPr lang="en-US" altLang="zh-CN" sz="2280" dirty="0"/>
                  <a:t> </a:t>
                </a:r>
                <a14:m>
                  <m:oMath xmlns:m="http://schemas.openxmlformats.org/officeDocument/2006/math">
                    <m:r>
                      <a:rPr lang="en-US" altLang="zh-CN" sz="2280" i="1">
                        <a:latin typeface="Cambria Math"/>
                      </a:rPr>
                      <m:t>𝑳𝑷</m:t>
                    </m:r>
                    <m:r>
                      <a:rPr lang="en-US" altLang="zh-CN" sz="2280" i="1">
                        <a:latin typeface="Cambria Math"/>
                      </a:rPr>
                      <m:t>:</m:t>
                    </m:r>
                    <m:d>
                      <m:dPr>
                        <m:begChr m:val="{"/>
                        <m:endChr m:val=""/>
                        <m:ctrlPr>
                          <a:rPr lang="en-US" altLang="zh-CN" sz="2280" i="1">
                            <a:latin typeface="Cambria Math" panose="02040503050406030204" pitchFamily="18" charset="0"/>
                          </a:rPr>
                        </m:ctrlPr>
                      </m:dPr>
                      <m:e>
                        <m:eqArr>
                          <m:eqArrPr>
                            <m:ctrlPr>
                              <a:rPr lang="en-US" altLang="zh-CN" sz="2280" i="1">
                                <a:latin typeface="Cambria Math" panose="02040503050406030204" pitchFamily="18" charset="0"/>
                              </a:rPr>
                            </m:ctrlPr>
                          </m:eqArrPr>
                          <m:e>
                            <m:r>
                              <a:rPr lang="en-US" altLang="zh-CN" sz="2280" i="1">
                                <a:latin typeface="Cambria Math"/>
                              </a:rPr>
                              <m:t>𝒎𝒂𝒙</m:t>
                            </m:r>
                            <m:r>
                              <a:rPr lang="en-US" altLang="zh-CN" sz="2280" i="1">
                                <a:latin typeface="Cambria Math"/>
                              </a:rPr>
                              <m:t> </m:t>
                            </m:r>
                            <m:r>
                              <a:rPr lang="en-US" altLang="zh-CN" sz="2280" i="1">
                                <a:latin typeface="Cambria Math"/>
                              </a:rPr>
                              <m:t>𝒛</m:t>
                            </m:r>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𝒄</m:t>
                                </m:r>
                              </m:e>
                              <m:sup>
                                <m:r>
                                  <a:rPr lang="en-US" altLang="zh-CN" sz="2280" i="1">
                                    <a:latin typeface="Cambria Math"/>
                                  </a:rPr>
                                  <m:t>𝑻</m:t>
                                </m:r>
                              </m:sup>
                            </m:sSup>
                            <m:r>
                              <a:rPr lang="en-US" altLang="zh-CN" sz="2280" i="1">
                                <a:latin typeface="Cambria Math"/>
                              </a:rPr>
                              <m:t>𝒙</m:t>
                            </m:r>
                          </m:e>
                          <m:e>
                            <m:r>
                              <a:rPr lang="en-US" altLang="zh-CN" sz="2280" i="1">
                                <a:latin typeface="Cambria Math"/>
                              </a:rPr>
                              <m:t>𝒔</m:t>
                            </m:r>
                            <m:r>
                              <a:rPr lang="en-US" altLang="zh-CN" sz="2280" i="1">
                                <a:latin typeface="Cambria Math"/>
                              </a:rPr>
                              <m:t>.</m:t>
                            </m:r>
                            <m:r>
                              <a:rPr lang="en-US" altLang="zh-CN" sz="2280" i="1">
                                <a:latin typeface="Cambria Math"/>
                              </a:rPr>
                              <m:t>𝒕</m:t>
                            </m:r>
                            <m:r>
                              <a:rPr lang="en-US" altLang="zh-CN" sz="2280" i="1">
                                <a:latin typeface="Cambria Math"/>
                              </a:rPr>
                              <m:t>. </m:t>
                            </m:r>
                            <m:r>
                              <a:rPr lang="en-US" altLang="zh-CN" sz="2280" i="1">
                                <a:latin typeface="Cambria Math"/>
                              </a:rPr>
                              <m:t>𝑨𝒙</m:t>
                            </m:r>
                            <m:r>
                              <a:rPr lang="en-US" altLang="zh-CN" sz="2280" i="1">
                                <a:latin typeface="Cambria Math"/>
                              </a:rPr>
                              <m:t>≤</m:t>
                            </m:r>
                            <m:r>
                              <a:rPr lang="en-US" altLang="zh-CN" sz="2280" i="1">
                                <a:latin typeface="Cambria Math"/>
                              </a:rPr>
                              <m:t>𝒃</m:t>
                            </m:r>
                          </m:e>
                          <m:e>
                            <m:r>
                              <a:rPr lang="en-US" altLang="zh-CN" sz="2280" i="1">
                                <a:latin typeface="Cambria Math"/>
                              </a:rPr>
                              <m:t>𝒙</m:t>
                            </m:r>
                            <m:r>
                              <a:rPr lang="en-US" altLang="zh-CN" sz="2280" i="1">
                                <a:latin typeface="Cambria Math"/>
                              </a:rPr>
                              <m:t>≥</m:t>
                            </m:r>
                            <m:r>
                              <a:rPr lang="en-US" altLang="zh-CN" sz="2280" i="1">
                                <a:latin typeface="Cambria Math"/>
                              </a:rPr>
                              <m:t>𝟎</m:t>
                            </m:r>
                          </m:e>
                        </m:eqArr>
                      </m:e>
                    </m:d>
                  </m:oMath>
                </a14:m>
                <a:r>
                  <a:rPr lang="zh-CN" altLang="en-US" sz="2280" dirty="0"/>
                  <a:t>，引入松弛变量</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𝒔</m:t>
                        </m:r>
                      </m:sub>
                    </m:sSub>
                  </m:oMath>
                </a14:m>
                <a:r>
                  <a:rPr lang="en-US" altLang="zh-CN" sz="2280" dirty="0"/>
                  <a:t>,</a:t>
                </a:r>
                <a:r>
                  <a:rPr lang="zh-CN" altLang="en-US" sz="2280" dirty="0"/>
                  <a:t>约束化为</a:t>
                </a:r>
                <a14:m>
                  <m:oMath xmlns:m="http://schemas.openxmlformats.org/officeDocument/2006/math">
                    <m:r>
                      <a:rPr lang="en-US" altLang="zh-CN" sz="2280" b="1" i="1">
                        <a:latin typeface="Cambria Math"/>
                      </a:rPr>
                      <m:t>𝑨𝒙</m:t>
                    </m:r>
                    <m:r>
                      <a:rPr lang="en-US" altLang="zh-CN" sz="2280" b="1" i="1">
                        <a:latin typeface="Cambria Math"/>
                      </a:rPr>
                      <m:t>+</m:t>
                    </m:r>
                    <m:r>
                      <a:rPr lang="en-US" altLang="zh-CN" sz="2280" b="1" i="1">
                        <a:latin typeface="Cambria Math"/>
                      </a:rPr>
                      <m:t>𝑬</m:t>
                    </m:r>
                    <m:sSub>
                      <m:sSubPr>
                        <m:ctrlPr>
                          <a:rPr lang="en-US" altLang="zh-CN" sz="2280" b="1" i="1">
                            <a:latin typeface="Cambria Math" panose="02040503050406030204" pitchFamily="18" charset="0"/>
                          </a:rPr>
                        </m:ctrlPr>
                      </m:sSubPr>
                      <m:e>
                        <m:r>
                          <a:rPr lang="en-US" altLang="zh-CN" sz="2280" b="1" i="1">
                            <a:latin typeface="Cambria Math"/>
                          </a:rPr>
                          <m:t>𝒙</m:t>
                        </m:r>
                      </m:e>
                      <m:sub>
                        <m:r>
                          <a:rPr lang="en-US" altLang="zh-CN" sz="2280" b="1" i="1">
                            <a:latin typeface="Cambria Math"/>
                          </a:rPr>
                          <m:t>𝒔</m:t>
                        </m:r>
                      </m:sub>
                    </m:sSub>
                    <m:r>
                      <a:rPr lang="en-US" altLang="zh-CN" sz="2280" b="1" i="1">
                        <a:latin typeface="Cambria Math"/>
                      </a:rPr>
                      <m:t>=</m:t>
                    </m:r>
                    <m:r>
                      <a:rPr lang="en-US" altLang="zh-CN" sz="2280" b="1" i="1">
                        <a:latin typeface="Cambria Math"/>
                      </a:rPr>
                      <m:t>𝒃</m:t>
                    </m:r>
                    <m:r>
                      <a:rPr lang="en-US" altLang="zh-CN" sz="2280" b="1" i="1">
                        <a:latin typeface="Cambria Math"/>
                      </a:rPr>
                      <m:t>,</m:t>
                    </m:r>
                    <m:r>
                      <a:rPr lang="zh-CN" altLang="en-US" sz="2280" b="1" i="1">
                        <a:latin typeface="Cambria Math"/>
                      </a:rPr>
                      <m:t>令</m:t>
                    </m:r>
                    <m:sSup>
                      <m:sSupPr>
                        <m:ctrlPr>
                          <a:rPr lang="en-US" altLang="zh-CN" sz="2280" b="1" i="1">
                            <a:latin typeface="Cambria Math" panose="02040503050406030204" pitchFamily="18" charset="0"/>
                          </a:rPr>
                        </m:ctrlPr>
                      </m:sSupPr>
                      <m:e>
                        <m:r>
                          <a:rPr lang="en-US" altLang="zh-CN" sz="2280" b="1" i="1">
                            <a:latin typeface="Cambria Math"/>
                          </a:rPr>
                          <m:t>𝑨</m:t>
                        </m:r>
                      </m:e>
                      <m:sup>
                        <m:r>
                          <a:rPr lang="en-US" altLang="zh-CN" sz="2280" b="1" i="1">
                            <a:latin typeface="Cambria Math"/>
                          </a:rPr>
                          <m:t>𝒔</m:t>
                        </m:r>
                      </m:sup>
                    </m:sSup>
                    <m:r>
                      <a:rPr lang="en-US" altLang="zh-CN" sz="2280" b="1" i="1">
                        <a:latin typeface="Cambria Math"/>
                      </a:rPr>
                      <m:t>=</m:t>
                    </m:r>
                    <m:d>
                      <m:dPr>
                        <m:ctrlPr>
                          <a:rPr lang="en-US" altLang="zh-CN" sz="2280" b="1" i="1">
                            <a:latin typeface="Cambria Math" panose="02040503050406030204" pitchFamily="18" charset="0"/>
                          </a:rPr>
                        </m:ctrlPr>
                      </m:dPr>
                      <m:e>
                        <m:r>
                          <a:rPr lang="en-US" altLang="zh-CN" sz="2280" b="1" i="1">
                            <a:latin typeface="Cambria Math"/>
                          </a:rPr>
                          <m:t>𝑨</m:t>
                        </m:r>
                        <m:r>
                          <a:rPr lang="en-US" altLang="zh-CN" sz="2280" b="1" i="1">
                            <a:latin typeface="Cambria Math"/>
                          </a:rPr>
                          <m:t>,</m:t>
                        </m:r>
                        <m:r>
                          <a:rPr lang="en-US" altLang="zh-CN" sz="2280" b="1" i="1">
                            <a:latin typeface="Cambria Math"/>
                          </a:rPr>
                          <m:t>𝑬</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𝒔</m:t>
                        </m:r>
                      </m:sup>
                    </m:sSup>
                    <m:r>
                      <a:rPr lang="en-US" altLang="zh-CN" sz="2280" b="1" i="1">
                        <a:latin typeface="Cambria Math"/>
                      </a:rPr>
                      <m:t>=</m:t>
                    </m:r>
                    <m:sSup>
                      <m:sSupPr>
                        <m:ctrlPr>
                          <a:rPr lang="en-US" altLang="zh-CN" sz="2280" b="1" i="1">
                            <a:latin typeface="Cambria Math" panose="02040503050406030204" pitchFamily="18" charset="0"/>
                          </a:rPr>
                        </m:ctrlPr>
                      </m:sSupPr>
                      <m:e>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𝑻</m:t>
                                </m:r>
                              </m:sup>
                            </m:sSup>
                            <m:r>
                              <a:rPr lang="en-US" altLang="zh-CN" sz="2280" b="1" i="1">
                                <a:latin typeface="Cambria Math"/>
                              </a:rPr>
                              <m:t>,</m:t>
                            </m:r>
                            <m:sSubSup>
                              <m:sSubSupPr>
                                <m:ctrlPr>
                                  <a:rPr lang="en-US" altLang="zh-CN" sz="2280" b="1" i="1">
                                    <a:latin typeface="Cambria Math" panose="02040503050406030204" pitchFamily="18" charset="0"/>
                                  </a:rPr>
                                </m:ctrlPr>
                              </m:sSubSupPr>
                              <m:e>
                                <m:r>
                                  <a:rPr lang="en-US" altLang="zh-CN" sz="2280" b="1" i="1">
                                    <a:latin typeface="Cambria Math"/>
                                  </a:rPr>
                                  <m:t>𝒙</m:t>
                                </m:r>
                              </m:e>
                              <m:sub>
                                <m:r>
                                  <a:rPr lang="en-US" altLang="zh-CN" sz="2280" b="1" i="1">
                                    <a:latin typeface="Cambria Math"/>
                                  </a:rPr>
                                  <m:t>𝒔</m:t>
                                </m:r>
                              </m:sub>
                              <m:sup>
                                <m:r>
                                  <a:rPr lang="en-US" altLang="zh-CN" sz="2280" b="1" i="1">
                                    <a:latin typeface="Cambria Math"/>
                                  </a:rPr>
                                  <m:t>𝑻</m:t>
                                </m:r>
                              </m:sup>
                            </m:sSubSup>
                          </m:e>
                        </m:d>
                      </m:e>
                      <m:sup>
                        <m:r>
                          <a:rPr lang="en-US" altLang="zh-CN" sz="2280" b="1" i="1">
                            <a:latin typeface="Cambria Math"/>
                          </a:rPr>
                          <m:t>𝑻</m:t>
                        </m:r>
                      </m:sup>
                    </m:sSup>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𝒔</m:t>
                        </m:r>
                      </m:sup>
                    </m:sSup>
                    <m:r>
                      <a:rPr lang="en-US" altLang="zh-CN" sz="2280" b="1" i="1">
                        <a:latin typeface="Cambria Math"/>
                      </a:rPr>
                      <m:t>=</m:t>
                    </m:r>
                    <m:sSup>
                      <m:sSupPr>
                        <m:ctrlPr>
                          <a:rPr lang="en-US" altLang="zh-CN" sz="2280" b="1" i="1">
                            <a:latin typeface="Cambria Math" panose="02040503050406030204" pitchFamily="18" charset="0"/>
                          </a:rPr>
                        </m:ctrlPr>
                      </m:sSupPr>
                      <m:e>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𝟎</m:t>
                                </m:r>
                              </m:e>
                              <m:sup>
                                <m:r>
                                  <a:rPr lang="en-US" altLang="zh-CN" sz="2280" b="1" i="1">
                                    <a:latin typeface="Cambria Math"/>
                                  </a:rPr>
                                  <m:t>𝑻</m:t>
                                </m:r>
                              </m:sup>
                            </m:sSup>
                          </m:e>
                        </m:d>
                      </m:e>
                      <m:sup>
                        <m:r>
                          <a:rPr lang="en-US" altLang="zh-CN" sz="2280" b="1" i="1">
                            <a:latin typeface="Cambria Math"/>
                          </a:rPr>
                          <m:t>𝑻</m:t>
                        </m:r>
                      </m:sup>
                    </m:sSup>
                    <m:r>
                      <a:rPr lang="en-US" altLang="zh-CN" sz="2280" b="1" i="1">
                        <a:latin typeface="Cambria Math"/>
                      </a:rPr>
                      <m:t>,</m:t>
                    </m:r>
                  </m:oMath>
                </a14:m>
                <a:r>
                  <a:rPr lang="zh-CN" altLang="en-US" sz="2280" dirty="0"/>
                  <a:t>从而的标准形式</a:t>
                </a:r>
                <a14:m>
                  <m:oMath xmlns:m="http://schemas.openxmlformats.org/officeDocument/2006/math">
                    <m:r>
                      <a:rPr lang="en-US" altLang="zh-CN" sz="1520" b="1">
                        <a:latin typeface="Cambria Math"/>
                      </a:rPr>
                      <m:t>𝐋𝐏𝟏</m:t>
                    </m:r>
                    <m:r>
                      <a:rPr lang="en-US" altLang="zh-CN" sz="1520" i="1">
                        <a:latin typeface="Cambria Math"/>
                      </a:rPr>
                      <m:t>:</m:t>
                    </m:r>
                    <m:d>
                      <m:dPr>
                        <m:begChr m:val="{"/>
                        <m:endChr m:val=""/>
                        <m:ctrlPr>
                          <a:rPr lang="en-US" altLang="zh-CN" sz="1520" i="1">
                            <a:latin typeface="Cambria Math" panose="02040503050406030204" pitchFamily="18" charset="0"/>
                          </a:rPr>
                        </m:ctrlPr>
                      </m:dPr>
                      <m:e>
                        <m:eqArr>
                          <m:eqArrPr>
                            <m:ctrlPr>
                              <a:rPr lang="en-US" altLang="zh-CN" sz="1520" i="1">
                                <a:latin typeface="Cambria Math" panose="02040503050406030204" pitchFamily="18" charset="0"/>
                              </a:rPr>
                            </m:ctrlPr>
                          </m:eqArrPr>
                          <m:e>
                            <m:r>
                              <a:rPr lang="en-US" altLang="zh-CN" sz="1520" i="1">
                                <a:latin typeface="Cambria Math"/>
                              </a:rPr>
                              <m:t>𝒎𝒂𝒙</m:t>
                            </m:r>
                            <m:r>
                              <a:rPr lang="en-US" altLang="zh-CN" sz="1520" i="1">
                                <a:latin typeface="Cambria Math"/>
                              </a:rPr>
                              <m:t> </m:t>
                            </m:r>
                            <m:r>
                              <a:rPr lang="en-US" altLang="zh-CN" sz="1520" i="1">
                                <a:latin typeface="Cambria Math"/>
                              </a:rPr>
                              <m:t>𝒛</m:t>
                            </m:r>
                            <m:r>
                              <a:rPr lang="en-US" altLang="zh-CN" sz="1520" i="1">
                                <a:latin typeface="Cambria Math"/>
                              </a:rPr>
                              <m:t>=</m:t>
                            </m:r>
                            <m:sSup>
                              <m:sSupPr>
                                <m:ctrlPr>
                                  <a:rPr lang="en-US" altLang="zh-CN" sz="1520" i="1">
                                    <a:latin typeface="Cambria Math" panose="02040503050406030204" pitchFamily="18" charset="0"/>
                                  </a:rPr>
                                </m:ctrlPr>
                              </m:sSupPr>
                              <m:e>
                                <m:r>
                                  <a:rPr lang="en-US" altLang="zh-CN" sz="1520" i="1">
                                    <a:latin typeface="Cambria Math"/>
                                  </a:rPr>
                                  <m:t>𝒄</m:t>
                                </m:r>
                              </m:e>
                              <m:sup>
                                <m:r>
                                  <a:rPr lang="en-US" altLang="zh-CN" sz="1520" i="1">
                                    <a:latin typeface="Cambria Math"/>
                                  </a:rPr>
                                  <m:t>𝑻</m:t>
                                </m:r>
                              </m:sup>
                            </m:sSup>
                            <m:r>
                              <a:rPr lang="en-US" altLang="zh-CN" sz="1520" i="1">
                                <a:latin typeface="Cambria Math"/>
                              </a:rPr>
                              <m:t>𝒙</m:t>
                            </m:r>
                          </m:e>
                          <m:e>
                            <m:r>
                              <a:rPr lang="en-US" altLang="zh-CN" sz="1520" i="1">
                                <a:latin typeface="Cambria Math"/>
                              </a:rPr>
                              <m:t>𝒔</m:t>
                            </m:r>
                            <m:r>
                              <a:rPr lang="en-US" altLang="zh-CN" sz="1520" i="1">
                                <a:latin typeface="Cambria Math"/>
                              </a:rPr>
                              <m:t>.</m:t>
                            </m:r>
                            <m:r>
                              <a:rPr lang="en-US" altLang="zh-CN" sz="1520" i="1">
                                <a:latin typeface="Cambria Math"/>
                              </a:rPr>
                              <m:t>𝒕</m:t>
                            </m:r>
                            <m:r>
                              <a:rPr lang="en-US" altLang="zh-CN" sz="1520" i="1">
                                <a:latin typeface="Cambria Math"/>
                              </a:rPr>
                              <m:t>. </m:t>
                            </m:r>
                            <m:sSup>
                              <m:sSupPr>
                                <m:ctrlPr>
                                  <a:rPr lang="en-US" altLang="zh-CN" sz="1520" b="1" i="1">
                                    <a:latin typeface="Cambria Math" panose="02040503050406030204" pitchFamily="18" charset="0"/>
                                  </a:rPr>
                                </m:ctrlPr>
                              </m:sSupPr>
                              <m:e>
                                <m:r>
                                  <a:rPr lang="en-US" altLang="zh-CN" sz="1520" i="1">
                                    <a:latin typeface="Cambria Math"/>
                                  </a:rPr>
                                  <m:t>𝑨</m:t>
                                </m:r>
                              </m:e>
                              <m:sup>
                                <m:r>
                                  <a:rPr lang="en-US" altLang="zh-CN" sz="1520" b="1" i="1">
                                    <a:latin typeface="Cambria Math"/>
                                  </a:rPr>
                                  <m:t>𝒔</m:t>
                                </m:r>
                              </m:sup>
                            </m:sSup>
                            <m:sSup>
                              <m:sSupPr>
                                <m:ctrlPr>
                                  <a:rPr lang="en-US" altLang="zh-CN" sz="1520" b="1" i="1">
                                    <a:latin typeface="Cambria Math" panose="02040503050406030204" pitchFamily="18" charset="0"/>
                                  </a:rPr>
                                </m:ctrlPr>
                              </m:sSupPr>
                              <m:e>
                                <m:r>
                                  <a:rPr lang="en-US" altLang="zh-CN" sz="1520" i="1">
                                    <a:latin typeface="Cambria Math"/>
                                  </a:rPr>
                                  <m:t>𝒙</m:t>
                                </m:r>
                              </m:e>
                              <m:sup>
                                <m:r>
                                  <a:rPr lang="en-US" altLang="zh-CN" sz="1520" b="1" i="1">
                                    <a:latin typeface="Cambria Math"/>
                                  </a:rPr>
                                  <m:t>𝒔</m:t>
                                </m:r>
                              </m:sup>
                            </m:sSup>
                            <m:r>
                              <a:rPr lang="en-US" altLang="zh-CN" sz="1520" i="1">
                                <a:latin typeface="Cambria Math"/>
                              </a:rPr>
                              <m:t>≤</m:t>
                            </m:r>
                            <m:r>
                              <a:rPr lang="en-US" altLang="zh-CN" sz="1520" i="1">
                                <a:latin typeface="Cambria Math"/>
                              </a:rPr>
                              <m:t>𝒃</m:t>
                            </m:r>
                          </m:e>
                          <m:e>
                            <m:sSup>
                              <m:sSupPr>
                                <m:ctrlPr>
                                  <a:rPr lang="en-US" altLang="zh-CN" sz="1520" b="1" i="1">
                                    <a:latin typeface="Cambria Math" panose="02040503050406030204" pitchFamily="18" charset="0"/>
                                  </a:rPr>
                                </m:ctrlPr>
                              </m:sSupPr>
                              <m:e>
                                <m:r>
                                  <a:rPr lang="en-US" altLang="zh-CN" sz="1520" i="1">
                                    <a:latin typeface="Cambria Math"/>
                                  </a:rPr>
                                  <m:t>𝒙</m:t>
                                </m:r>
                              </m:e>
                              <m:sup>
                                <m:r>
                                  <a:rPr lang="en-US" altLang="zh-CN" sz="1520" b="1" i="1">
                                    <a:latin typeface="Cambria Math"/>
                                  </a:rPr>
                                  <m:t>𝒔</m:t>
                                </m:r>
                              </m:sup>
                            </m:sSup>
                            <m:r>
                              <a:rPr lang="en-US" altLang="zh-CN" sz="1520" i="1">
                                <a:latin typeface="Cambria Math"/>
                              </a:rPr>
                              <m:t>≥</m:t>
                            </m:r>
                            <m:r>
                              <a:rPr lang="en-US" altLang="zh-CN" sz="1520" i="1">
                                <a:latin typeface="Cambria Math"/>
                              </a:rPr>
                              <m:t>𝟎</m:t>
                            </m:r>
                          </m:e>
                        </m:eqArr>
                      </m:e>
                    </m:d>
                  </m:oMath>
                </a14:m>
                <a:r>
                  <a:rPr lang="en-US" altLang="zh-CN" sz="2280" dirty="0"/>
                  <a:t>,</a:t>
                </a:r>
                <a:r>
                  <a:rPr lang="zh-CN" altLang="en-US" sz="2280" dirty="0"/>
                  <a:t>设</a:t>
                </a:r>
                <a14:m>
                  <m:oMath xmlns:m="http://schemas.openxmlformats.org/officeDocument/2006/math">
                    <m:r>
                      <a:rPr lang="en-US" altLang="zh-CN" sz="2280" b="1" i="1" dirty="0">
                        <a:latin typeface="Cambria Math"/>
                      </a:rPr>
                      <m:t>𝑩</m:t>
                    </m:r>
                  </m:oMath>
                </a14:m>
                <a:r>
                  <a:rPr lang="zh-CN" altLang="en-US" sz="2280" dirty="0"/>
                  <a:t>为</a:t>
                </a:r>
                <a:r>
                  <a:rPr lang="en-US" altLang="zh-CN" sz="2280" dirty="0"/>
                  <a:t>LP1</a:t>
                </a:r>
                <a:r>
                  <a:rPr lang="zh-CN" altLang="en-US" sz="2280" dirty="0"/>
                  <a:t>的最优基，现在证明</a:t>
                </a:r>
                <a:r>
                  <a:rPr lang="en-US" altLang="zh-CN" sz="2280" dirty="0"/>
                  <a:t>DP</a:t>
                </a:r>
                <a:r>
                  <a:rPr lang="zh-CN" altLang="en-US" sz="2280" dirty="0"/>
                  <a:t>问题也有最优解，由单纯形法可知：检验数</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𝝈</m:t>
                        </m:r>
                      </m:e>
                      <m:sup>
                        <m:r>
                          <a:rPr lang="en-US" altLang="zh-CN" sz="2280" b="1" i="1">
                            <a:latin typeface="Cambria Math"/>
                          </a:rPr>
                          <m:t>𝑻</m:t>
                        </m:r>
                      </m:sup>
                    </m:sSup>
                    <m:r>
                      <a:rPr lang="en-US" altLang="zh-CN" sz="2280" b="1" i="1">
                        <a:latin typeface="Cambria Math"/>
                      </a:rPr>
                      <m:t>=</m:t>
                    </m:r>
                    <m:sSubSup>
                      <m:sSubSupPr>
                        <m:ctrlPr>
                          <a:rPr lang="en-US" altLang="zh-CN" sz="2280" b="1" i="1">
                            <a:solidFill>
                              <a:srgbClr val="FF0000"/>
                            </a:solidFill>
                            <a:latin typeface="Cambria Math" panose="02040503050406030204" pitchFamily="18" charset="0"/>
                          </a:rPr>
                        </m:ctrlPr>
                      </m:sSubSupPr>
                      <m:e>
                        <m:r>
                          <a:rPr lang="en-US" altLang="zh-CN" sz="2280" b="1" i="1">
                            <a:solidFill>
                              <a:srgbClr val="FF0000"/>
                            </a:solidFill>
                            <a:latin typeface="Cambria Math"/>
                          </a:rPr>
                          <m:t>𝒄</m:t>
                        </m:r>
                      </m:e>
                      <m:sub>
                        <m:r>
                          <a:rPr lang="en-US" altLang="zh-CN" sz="2280" b="1" i="1">
                            <a:solidFill>
                              <a:srgbClr val="FF0000"/>
                            </a:solidFill>
                            <a:latin typeface="Cambria Math"/>
                          </a:rPr>
                          <m:t>𝑩</m:t>
                        </m:r>
                      </m:sub>
                      <m:sup>
                        <m:r>
                          <a:rPr lang="en-US" altLang="zh-CN" sz="2280" b="1" i="1">
                            <a:solidFill>
                              <a:srgbClr val="FF0000"/>
                            </a:solidFill>
                            <a:latin typeface="Cambria Math"/>
                          </a:rPr>
                          <m:t>𝒔𝑻</m:t>
                        </m:r>
                      </m:sup>
                    </m:sSubSup>
                    <m:r>
                      <a:rPr lang="en-US" altLang="zh-CN" sz="2280" b="1" i="1">
                        <a:solidFill>
                          <a:srgbClr val="FF0000"/>
                        </a:solidFill>
                        <a:latin typeface="Cambria Math"/>
                      </a:rPr>
                      <m:t>−</m:t>
                    </m:r>
                    <m:sSubSup>
                      <m:sSubSupPr>
                        <m:ctrlPr>
                          <a:rPr lang="en-US" altLang="zh-CN" sz="2280" b="1" i="1">
                            <a:solidFill>
                              <a:srgbClr val="FF0000"/>
                            </a:solidFill>
                            <a:latin typeface="Cambria Math" panose="02040503050406030204" pitchFamily="18" charset="0"/>
                          </a:rPr>
                        </m:ctrlPr>
                      </m:sSubSupPr>
                      <m:e>
                        <m:r>
                          <a:rPr lang="en-US" altLang="zh-CN" sz="2280" b="1" i="1">
                            <a:solidFill>
                              <a:srgbClr val="FF0000"/>
                            </a:solidFill>
                            <a:latin typeface="Cambria Math"/>
                          </a:rPr>
                          <m:t>𝒄</m:t>
                        </m:r>
                      </m:e>
                      <m:sub>
                        <m:r>
                          <a:rPr lang="en-US" altLang="zh-CN" sz="2280" b="1" i="1">
                            <a:solidFill>
                              <a:srgbClr val="FF0000"/>
                            </a:solidFill>
                            <a:latin typeface="Cambria Math"/>
                          </a:rPr>
                          <m:t>𝑩</m:t>
                        </m:r>
                      </m:sub>
                      <m:sup>
                        <m:r>
                          <a:rPr lang="en-US" altLang="zh-CN" sz="2280" b="1" i="1">
                            <a:solidFill>
                              <a:srgbClr val="FF0000"/>
                            </a:solidFill>
                            <a:latin typeface="Cambria Math"/>
                          </a:rPr>
                          <m:t>𝒔𝑻</m:t>
                        </m:r>
                      </m:sup>
                    </m:sSubSup>
                    <m:sSup>
                      <m:sSupPr>
                        <m:ctrlPr>
                          <a:rPr lang="en-US" altLang="zh-CN" sz="2280" b="1" i="1">
                            <a:solidFill>
                              <a:srgbClr val="FF0000"/>
                            </a:solidFill>
                            <a:latin typeface="Cambria Math" panose="02040503050406030204" pitchFamily="18" charset="0"/>
                          </a:rPr>
                        </m:ctrlPr>
                      </m:sSupPr>
                      <m:e>
                        <m:r>
                          <a:rPr lang="en-US" altLang="zh-CN" sz="2280" b="1" i="1">
                            <a:solidFill>
                              <a:srgbClr val="FF0000"/>
                            </a:solidFill>
                            <a:latin typeface="Cambria Math"/>
                          </a:rPr>
                          <m:t>𝑩</m:t>
                        </m:r>
                      </m:e>
                      <m:sup>
                        <m:r>
                          <a:rPr lang="en-US" altLang="zh-CN" sz="2280" b="1" i="1">
                            <a:solidFill>
                              <a:srgbClr val="FF0000"/>
                            </a:solidFill>
                            <a:latin typeface="Cambria Math"/>
                          </a:rPr>
                          <m:t>−</m:t>
                        </m:r>
                        <m:r>
                          <a:rPr lang="en-US" altLang="zh-CN" sz="2280" b="1" i="1">
                            <a:solidFill>
                              <a:srgbClr val="FF0000"/>
                            </a:solidFill>
                            <a:latin typeface="Cambria Math"/>
                          </a:rPr>
                          <m:t>𝟏</m:t>
                        </m:r>
                      </m:sup>
                    </m:sSup>
                    <m:sSup>
                      <m:sSupPr>
                        <m:ctrlPr>
                          <a:rPr lang="en-US" altLang="zh-CN" sz="2280" b="1" i="1">
                            <a:solidFill>
                              <a:srgbClr val="FF0000"/>
                            </a:solidFill>
                            <a:latin typeface="Cambria Math" panose="02040503050406030204" pitchFamily="18" charset="0"/>
                          </a:rPr>
                        </m:ctrlPr>
                      </m:sSupPr>
                      <m:e>
                        <m:r>
                          <a:rPr lang="en-US" altLang="zh-CN" sz="2280" b="1" i="1">
                            <a:solidFill>
                              <a:srgbClr val="FF0000"/>
                            </a:solidFill>
                            <a:latin typeface="Cambria Math"/>
                          </a:rPr>
                          <m:t>𝑨</m:t>
                        </m:r>
                      </m:e>
                      <m:sup>
                        <m:r>
                          <a:rPr lang="en-US" altLang="zh-CN" sz="2280" b="1" i="1">
                            <a:solidFill>
                              <a:srgbClr val="FF0000"/>
                            </a:solidFill>
                            <a:latin typeface="Cambria Math"/>
                          </a:rPr>
                          <m:t>𝒔</m:t>
                        </m:r>
                      </m:sup>
                    </m:sSup>
                    <m:r>
                      <a:rPr lang="en-US" altLang="zh-CN" sz="2280" b="1" i="1">
                        <a:latin typeface="Cambria Math"/>
                      </a:rPr>
                      <m:t>≤</m:t>
                    </m:r>
                    <m:r>
                      <a:rPr lang="en-US" altLang="zh-CN" sz="2280" b="1" i="1">
                        <a:latin typeface="Cambria Math"/>
                      </a:rPr>
                      <m:t>𝟎</m:t>
                    </m:r>
                  </m:oMath>
                </a14:m>
                <a:r>
                  <a:rPr lang="en-US" altLang="zh-CN" sz="2280" dirty="0"/>
                  <a:t>,</a:t>
                </a:r>
                <a:r>
                  <a:rPr lang="zh-CN" altLang="en-US" sz="2280" dirty="0"/>
                  <a:t>即</a:t>
                </a:r>
                <a14:m>
                  <m:oMath xmlns:m="http://schemas.openxmlformats.org/officeDocument/2006/math">
                    <m:sSubSup>
                      <m:sSubSupPr>
                        <m:ctrlPr>
                          <a:rPr lang="en-US" altLang="zh-CN" sz="2280" i="1">
                            <a:latin typeface="Cambria Math" panose="02040503050406030204" pitchFamily="18" charset="0"/>
                          </a:rPr>
                        </m:ctrlPr>
                      </m:sSubSupPr>
                      <m:e>
                        <m:r>
                          <a:rPr lang="en-US" altLang="zh-CN" sz="2280" i="1">
                            <a:latin typeface="Cambria Math"/>
                          </a:rPr>
                          <m:t>𝒄</m:t>
                        </m:r>
                      </m:e>
                      <m:sub>
                        <m:r>
                          <a:rPr lang="en-US" altLang="zh-CN" sz="2280" i="1">
                            <a:latin typeface="Cambria Math"/>
                          </a:rPr>
                          <m:t>𝑩</m:t>
                        </m:r>
                      </m:sub>
                      <m:sup>
                        <m:r>
                          <a:rPr lang="en-US" altLang="zh-CN" sz="2280" i="1">
                            <a:latin typeface="Cambria Math"/>
                          </a:rPr>
                          <m:t>𝒔𝑻</m:t>
                        </m:r>
                      </m:sup>
                    </m:sSubSup>
                    <m:r>
                      <a:rPr lang="en-US" altLang="zh-CN" sz="2280" b="1" i="1">
                        <a:latin typeface="Cambria Math"/>
                      </a:rPr>
                      <m:t>≤</m:t>
                    </m:r>
                    <m:sSubSup>
                      <m:sSubSupPr>
                        <m:ctrlPr>
                          <a:rPr lang="en-US" altLang="zh-CN" sz="2280" i="1">
                            <a:latin typeface="Cambria Math" panose="02040503050406030204" pitchFamily="18" charset="0"/>
                          </a:rPr>
                        </m:ctrlPr>
                      </m:sSubSupPr>
                      <m:e>
                        <m:r>
                          <a:rPr lang="en-US" altLang="zh-CN" sz="2280" i="1">
                            <a:latin typeface="Cambria Math"/>
                          </a:rPr>
                          <m:t>𝒄</m:t>
                        </m:r>
                      </m:e>
                      <m:sub>
                        <m:r>
                          <a:rPr lang="en-US" altLang="zh-CN" sz="2280" i="1">
                            <a:latin typeface="Cambria Math"/>
                          </a:rPr>
                          <m:t>𝑩</m:t>
                        </m:r>
                      </m:sub>
                      <m:sup>
                        <m:r>
                          <a:rPr lang="en-US" altLang="zh-CN" sz="2280" i="1">
                            <a:latin typeface="Cambria Math"/>
                          </a:rPr>
                          <m:t>𝒔𝑻</m:t>
                        </m:r>
                      </m:sup>
                    </m:sSubSup>
                    <m:sSup>
                      <m:sSupPr>
                        <m:ctrlPr>
                          <a:rPr lang="en-US" altLang="zh-CN" sz="2280" i="1">
                            <a:latin typeface="Cambria Math" panose="02040503050406030204" pitchFamily="18" charset="0"/>
                          </a:rPr>
                        </m:ctrlPr>
                      </m:sSupPr>
                      <m:e>
                        <m:r>
                          <a:rPr lang="en-US" altLang="zh-CN" sz="2280" i="1">
                            <a:latin typeface="Cambria Math"/>
                          </a:rPr>
                          <m:t>𝑩</m:t>
                        </m:r>
                      </m:e>
                      <m:sup>
                        <m:r>
                          <a:rPr lang="en-US" altLang="zh-CN" sz="2280" i="1">
                            <a:latin typeface="Cambria Math"/>
                          </a:rPr>
                          <m:t>−</m:t>
                        </m:r>
                        <m:r>
                          <a:rPr lang="en-US" altLang="zh-CN" sz="2280" i="1">
                            <a:latin typeface="Cambria Math"/>
                          </a:rPr>
                          <m:t>𝟏</m:t>
                        </m:r>
                      </m:sup>
                    </m:sSup>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𝒔</m:t>
                        </m:r>
                      </m:sup>
                    </m:sSup>
                    <m:r>
                      <a:rPr lang="en-US" altLang="zh-CN" sz="2280" b="1">
                        <a:latin typeface="Cambria Math"/>
                      </a:rPr>
                      <m:t>⇒</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a:latin typeface="Cambria Math"/>
                              </a:rPr>
                              <m:t>𝐜</m:t>
                            </m:r>
                          </m:e>
                          <m:sup>
                            <m:r>
                              <a:rPr lang="en-US" altLang="zh-CN" sz="2280" b="1">
                                <a:latin typeface="Cambria Math"/>
                              </a:rPr>
                              <m:t>𝐓</m:t>
                            </m:r>
                          </m:sup>
                        </m:sSup>
                        <m:r>
                          <a:rPr lang="en-US" altLang="zh-CN" sz="2280" b="1">
                            <a:latin typeface="Cambria Math"/>
                          </a:rPr>
                          <m:t>,</m:t>
                        </m:r>
                        <m:sSup>
                          <m:sSupPr>
                            <m:ctrlPr>
                              <a:rPr lang="en-US" altLang="zh-CN" sz="2280" b="1" i="1">
                                <a:latin typeface="Cambria Math" panose="02040503050406030204" pitchFamily="18" charset="0"/>
                              </a:rPr>
                            </m:ctrlPr>
                          </m:sSupPr>
                          <m:e>
                            <m:r>
                              <a:rPr lang="en-US" altLang="zh-CN" sz="2280" b="1">
                                <a:latin typeface="Cambria Math"/>
                              </a:rPr>
                              <m:t>𝟎</m:t>
                            </m:r>
                          </m:e>
                          <m:sup>
                            <m:r>
                              <a:rPr lang="en-US" altLang="zh-CN" sz="2280" b="1">
                                <a:latin typeface="Cambria Math"/>
                              </a:rPr>
                              <m:t>𝐓</m:t>
                            </m:r>
                          </m:sup>
                        </m:sSup>
                      </m:e>
                    </m:d>
                    <m:r>
                      <a:rPr lang="en-US" altLang="zh-CN" sz="2280" b="1">
                        <a:latin typeface="Cambria Math"/>
                      </a:rPr>
                      <m:t>≤</m:t>
                    </m:r>
                  </m:oMath>
                </a14:m>
                <a:r>
                  <a:rPr lang="en-US" altLang="zh-CN" sz="2280" dirty="0"/>
                  <a:t> </a:t>
                </a:r>
                <a14:m>
                  <m:oMath xmlns:m="http://schemas.openxmlformats.org/officeDocument/2006/math">
                    <m:sSubSup>
                      <m:sSubSupPr>
                        <m:ctrlPr>
                          <a:rPr lang="en-US" altLang="zh-CN" sz="2280" i="1">
                            <a:latin typeface="Cambria Math" panose="02040503050406030204" pitchFamily="18" charset="0"/>
                          </a:rPr>
                        </m:ctrlPr>
                      </m:sSubSupPr>
                      <m:e>
                        <m:r>
                          <a:rPr lang="en-US" altLang="zh-CN" sz="2280" i="1">
                            <a:latin typeface="Cambria Math"/>
                          </a:rPr>
                          <m:t>𝒄</m:t>
                        </m:r>
                      </m:e>
                      <m:sub>
                        <m:r>
                          <a:rPr lang="en-US" altLang="zh-CN" sz="2280" i="1">
                            <a:latin typeface="Cambria Math"/>
                          </a:rPr>
                          <m:t>𝑩</m:t>
                        </m:r>
                      </m:sub>
                      <m:sup>
                        <m:r>
                          <a:rPr lang="en-US" altLang="zh-CN" sz="2280" i="1">
                            <a:latin typeface="Cambria Math"/>
                          </a:rPr>
                          <m:t>𝒔𝑻</m:t>
                        </m:r>
                      </m:sup>
                    </m:sSubSup>
                    <m:sSup>
                      <m:sSupPr>
                        <m:ctrlPr>
                          <a:rPr lang="en-US" altLang="zh-CN" sz="2280" i="1">
                            <a:latin typeface="Cambria Math" panose="02040503050406030204" pitchFamily="18" charset="0"/>
                          </a:rPr>
                        </m:ctrlPr>
                      </m:sSupPr>
                      <m:e>
                        <m:r>
                          <a:rPr lang="en-US" altLang="zh-CN" sz="2280" i="1">
                            <a:latin typeface="Cambria Math"/>
                          </a:rPr>
                          <m:t>𝑩</m:t>
                        </m:r>
                      </m:e>
                      <m:sup>
                        <m:r>
                          <a:rPr lang="en-US" altLang="zh-CN" sz="2280" i="1">
                            <a:latin typeface="Cambria Math"/>
                          </a:rPr>
                          <m:t>−</m:t>
                        </m:r>
                        <m:r>
                          <a:rPr lang="en-US" altLang="zh-CN" sz="2280" i="1">
                            <a:latin typeface="Cambria Math"/>
                          </a:rPr>
                          <m:t>𝟏</m:t>
                        </m:r>
                      </m:sup>
                    </m:sSup>
                    <m:d>
                      <m:dPr>
                        <m:ctrlPr>
                          <a:rPr lang="en-US" altLang="zh-CN" sz="2280" b="1" i="1">
                            <a:latin typeface="Cambria Math" panose="02040503050406030204" pitchFamily="18" charset="0"/>
                          </a:rPr>
                        </m:ctrlPr>
                      </m:dPr>
                      <m:e>
                        <m:r>
                          <a:rPr lang="en-US" altLang="zh-CN" sz="2280" b="1" i="1">
                            <a:latin typeface="Cambria Math"/>
                          </a:rPr>
                          <m:t>𝑨</m:t>
                        </m:r>
                        <m:r>
                          <a:rPr lang="en-US" altLang="zh-CN" sz="2280" b="1" i="1">
                            <a:latin typeface="Cambria Math"/>
                          </a:rPr>
                          <m:t>,</m:t>
                        </m:r>
                        <m:r>
                          <a:rPr lang="en-US" altLang="zh-CN" sz="2280" b="1" i="1">
                            <a:latin typeface="Cambria Math"/>
                          </a:rPr>
                          <m:t>𝑬</m:t>
                        </m:r>
                      </m:e>
                    </m:d>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m:t>
                    </m:r>
                    <m:sSubSup>
                      <m:sSubSupPr>
                        <m:ctrlPr>
                          <a:rPr lang="en-US" altLang="zh-CN" sz="2280" i="1">
                            <a:latin typeface="Cambria Math" panose="02040503050406030204" pitchFamily="18" charset="0"/>
                          </a:rPr>
                        </m:ctrlPr>
                      </m:sSubSupPr>
                      <m:e>
                        <m:r>
                          <a:rPr lang="en-US" altLang="zh-CN" sz="2280" i="1">
                            <a:latin typeface="Cambria Math"/>
                          </a:rPr>
                          <m:t>𝒄</m:t>
                        </m:r>
                      </m:e>
                      <m:sub>
                        <m:r>
                          <a:rPr lang="en-US" altLang="zh-CN" sz="2280" i="1">
                            <a:latin typeface="Cambria Math"/>
                          </a:rPr>
                          <m:t>𝑩</m:t>
                        </m:r>
                      </m:sub>
                      <m:sup>
                        <m:r>
                          <a:rPr lang="en-US" altLang="zh-CN" sz="2280" i="1">
                            <a:latin typeface="Cambria Math"/>
                          </a:rPr>
                          <m:t>𝒔𝑻</m:t>
                        </m:r>
                      </m:sup>
                    </m:sSubSup>
                    <m:sSup>
                      <m:sSupPr>
                        <m:ctrlPr>
                          <a:rPr lang="en-US" altLang="zh-CN" sz="2280" i="1">
                            <a:latin typeface="Cambria Math" panose="02040503050406030204" pitchFamily="18" charset="0"/>
                          </a:rPr>
                        </m:ctrlPr>
                      </m:sSupPr>
                      <m:e>
                        <m:r>
                          <a:rPr lang="en-US" altLang="zh-CN" sz="2280" i="1">
                            <a:latin typeface="Cambria Math"/>
                          </a:rPr>
                          <m:t>𝑩</m:t>
                        </m:r>
                      </m:e>
                      <m:sup>
                        <m:r>
                          <a:rPr lang="en-US" altLang="zh-CN" sz="2280" i="1">
                            <a:latin typeface="Cambria Math"/>
                          </a:rPr>
                          <m:t>−</m:t>
                        </m:r>
                        <m:r>
                          <a:rPr lang="en-US" altLang="zh-CN" sz="2280" i="1">
                            <a:latin typeface="Cambria Math"/>
                          </a:rPr>
                          <m:t>𝟏</m:t>
                        </m:r>
                      </m:sup>
                    </m:sSup>
                    <m:r>
                      <a:rPr lang="en-US" altLang="zh-CN" sz="2280" b="1" i="1">
                        <a:latin typeface="Cambria Math"/>
                      </a:rPr>
                      <m:t>𝑨</m:t>
                    </m:r>
                    <m:r>
                      <a:rPr lang="en-US" altLang="zh-CN" sz="2280" b="1" i="1">
                        <a:latin typeface="Cambria Math"/>
                      </a:rPr>
                      <m:t>,</m:t>
                    </m:r>
                    <m:sSubSup>
                      <m:sSubSupPr>
                        <m:ctrlPr>
                          <a:rPr lang="en-US" altLang="zh-CN" sz="2280" i="1">
                            <a:latin typeface="Cambria Math" panose="02040503050406030204" pitchFamily="18" charset="0"/>
                          </a:rPr>
                        </m:ctrlPr>
                      </m:sSubSupPr>
                      <m:e>
                        <m:r>
                          <a:rPr lang="en-US" altLang="zh-CN" sz="2280" i="1">
                            <a:latin typeface="Cambria Math"/>
                          </a:rPr>
                          <m:t>𝒄</m:t>
                        </m:r>
                      </m:e>
                      <m:sub>
                        <m:r>
                          <a:rPr lang="en-US" altLang="zh-CN" sz="2280" i="1">
                            <a:latin typeface="Cambria Math"/>
                          </a:rPr>
                          <m:t>𝑩</m:t>
                        </m:r>
                      </m:sub>
                      <m:sup>
                        <m:r>
                          <a:rPr lang="en-US" altLang="zh-CN" sz="2280" i="1">
                            <a:latin typeface="Cambria Math"/>
                          </a:rPr>
                          <m:t>𝒔𝑻</m:t>
                        </m:r>
                      </m:sup>
                    </m:sSubSup>
                    <m:sSup>
                      <m:sSupPr>
                        <m:ctrlPr>
                          <a:rPr lang="en-US" altLang="zh-CN" sz="2280" i="1">
                            <a:latin typeface="Cambria Math" panose="02040503050406030204" pitchFamily="18" charset="0"/>
                          </a:rPr>
                        </m:ctrlPr>
                      </m:sSupPr>
                      <m:e>
                        <m:r>
                          <a:rPr lang="en-US" altLang="zh-CN" sz="2280" i="1">
                            <a:latin typeface="Cambria Math"/>
                          </a:rPr>
                          <m:t>𝑩</m:t>
                        </m:r>
                      </m:e>
                      <m:sup>
                        <m:r>
                          <a:rPr lang="en-US" altLang="zh-CN" sz="2280" i="1">
                            <a:latin typeface="Cambria Math"/>
                          </a:rPr>
                          <m:t>−</m:t>
                        </m:r>
                        <m:r>
                          <a:rPr lang="en-US" altLang="zh-CN" sz="2280" i="1">
                            <a:latin typeface="Cambria Math"/>
                          </a:rPr>
                          <m:t>𝟏</m:t>
                        </m:r>
                      </m:sup>
                    </m:sSup>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𝟎</m:t>
                        </m:r>
                      </m:e>
                      <m:sup>
                        <m:r>
                          <a:rPr lang="en-US" altLang="zh-CN" sz="2280" b="1" i="1">
                            <a:latin typeface="Cambria Math"/>
                          </a:rPr>
                          <m:t>𝑻</m:t>
                        </m:r>
                      </m:sup>
                    </m:sSup>
                  </m:oMath>
                </a14:m>
                <a:r>
                  <a:rPr lang="en-US" altLang="zh-CN" sz="2280" dirty="0"/>
                  <a:t>,</a:t>
                </a:r>
                <a:r>
                  <a:rPr lang="zh-CN" altLang="en-US" sz="2280" dirty="0"/>
                  <a:t>令</a:t>
                </a:r>
                <a14:m>
                  <m:oMath xmlns:m="http://schemas.openxmlformats.org/officeDocument/2006/math">
                    <m:sSup>
                      <m:sSupPr>
                        <m:ctrlPr>
                          <a:rPr lang="en-US" altLang="zh-CN" sz="2280" b="1" i="1" dirty="0">
                            <a:latin typeface="Cambria Math" panose="02040503050406030204" pitchFamily="18" charset="0"/>
                          </a:rPr>
                        </m:ctrlPr>
                      </m:sSupPr>
                      <m:e>
                        <m:r>
                          <a:rPr lang="en-US" altLang="zh-CN" sz="2280" b="1" i="1" dirty="0">
                            <a:latin typeface="Cambria Math"/>
                          </a:rPr>
                          <m:t>𝒚</m:t>
                        </m:r>
                      </m:e>
                      <m:sup>
                        <m:r>
                          <a:rPr lang="en-US" altLang="zh-CN" sz="2280" b="1" i="1" dirty="0">
                            <a:latin typeface="Cambria Math"/>
                          </a:rPr>
                          <m:t>𝑻</m:t>
                        </m:r>
                      </m:sup>
                    </m:sSup>
                    <m:r>
                      <a:rPr lang="en-US" altLang="zh-CN" sz="2280" b="1" i="1" dirty="0">
                        <a:latin typeface="Cambria Math"/>
                      </a:rPr>
                      <m:t>=</m:t>
                    </m:r>
                    <m:sSubSup>
                      <m:sSubSupPr>
                        <m:ctrlPr>
                          <a:rPr lang="en-US" altLang="zh-CN" sz="2280" b="1" i="1" dirty="0">
                            <a:solidFill>
                              <a:srgbClr val="FF0000"/>
                            </a:solidFill>
                            <a:latin typeface="Cambria Math" panose="02040503050406030204" pitchFamily="18" charset="0"/>
                          </a:rPr>
                        </m:ctrlPr>
                      </m:sSubSupPr>
                      <m:e>
                        <m:r>
                          <a:rPr lang="en-US" altLang="zh-CN" sz="2280" b="1" i="1" dirty="0">
                            <a:solidFill>
                              <a:srgbClr val="FF0000"/>
                            </a:solidFill>
                            <a:latin typeface="Cambria Math"/>
                          </a:rPr>
                          <m:t>𝒄</m:t>
                        </m:r>
                      </m:e>
                      <m:sub>
                        <m:r>
                          <a:rPr lang="en-US" altLang="zh-CN" sz="2280" b="1" i="1" dirty="0">
                            <a:solidFill>
                              <a:srgbClr val="FF0000"/>
                            </a:solidFill>
                            <a:latin typeface="Cambria Math"/>
                          </a:rPr>
                          <m:t>𝑩</m:t>
                        </m:r>
                      </m:sub>
                      <m:sup>
                        <m:r>
                          <a:rPr lang="en-US" altLang="zh-CN" sz="2280" b="1" i="1" dirty="0">
                            <a:solidFill>
                              <a:srgbClr val="FF0000"/>
                            </a:solidFill>
                            <a:latin typeface="Cambria Math"/>
                          </a:rPr>
                          <m:t>𝒔𝑻</m:t>
                        </m:r>
                      </m:sup>
                    </m:sSubSup>
                    <m:sSup>
                      <m:sSupPr>
                        <m:ctrlPr>
                          <a:rPr lang="en-US" altLang="zh-CN" sz="2280" b="1" i="1" dirty="0">
                            <a:solidFill>
                              <a:srgbClr val="FF0000"/>
                            </a:solidFill>
                            <a:latin typeface="Cambria Math" panose="02040503050406030204" pitchFamily="18" charset="0"/>
                          </a:rPr>
                        </m:ctrlPr>
                      </m:sSupPr>
                      <m:e>
                        <m:r>
                          <a:rPr lang="en-US" altLang="zh-CN" sz="2280" b="1" i="1" dirty="0">
                            <a:solidFill>
                              <a:srgbClr val="FF0000"/>
                            </a:solidFill>
                            <a:latin typeface="Cambria Math"/>
                          </a:rPr>
                          <m:t>𝑩</m:t>
                        </m:r>
                      </m:e>
                      <m:sup>
                        <m:r>
                          <a:rPr lang="en-US" altLang="zh-CN" sz="2280" b="1" i="1" dirty="0">
                            <a:solidFill>
                              <a:srgbClr val="FF0000"/>
                            </a:solidFill>
                            <a:latin typeface="Cambria Math"/>
                          </a:rPr>
                          <m:t>−</m:t>
                        </m:r>
                        <m:r>
                          <a:rPr lang="en-US" altLang="zh-CN" sz="2280" b="1" i="1" dirty="0">
                            <a:solidFill>
                              <a:srgbClr val="FF0000"/>
                            </a:solidFill>
                            <a:latin typeface="Cambria Math"/>
                          </a:rPr>
                          <m:t>𝟏</m:t>
                        </m:r>
                      </m:sup>
                    </m:sSup>
                    <m:r>
                      <a:rPr lang="en-US" altLang="zh-CN" sz="2280" b="1" i="1" dirty="0">
                        <a:latin typeface="Cambria Math"/>
                      </a:rPr>
                      <m:t>,</m:t>
                    </m:r>
                  </m:oMath>
                </a14:m>
                <a:r>
                  <a:rPr lang="zh-CN" altLang="en-US" sz="2280" dirty="0"/>
                  <a:t>则有</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𝒚</m:t>
                        </m:r>
                      </m:e>
                      <m:sup>
                        <m:r>
                          <a:rPr lang="en-US" altLang="zh-CN" sz="2280" b="1" i="1">
                            <a:latin typeface="Cambria Math"/>
                          </a:rPr>
                          <m:t>𝑻</m:t>
                        </m:r>
                      </m:sup>
                    </m:sSup>
                    <m:r>
                      <a:rPr lang="en-US" altLang="zh-CN" sz="2280" b="1" i="1">
                        <a:latin typeface="Cambria Math"/>
                      </a:rPr>
                      <m:t>𝑨</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m:t>
                    </m:r>
                    <m:r>
                      <a:rPr lang="en-US" altLang="zh-CN" sz="2280" b="1" i="1">
                        <a:latin typeface="Cambria Math"/>
                      </a:rPr>
                      <m:t>𝒚</m:t>
                    </m:r>
                    <m:r>
                      <a:rPr lang="en-US" altLang="zh-CN" sz="2280" b="1" i="1">
                        <a:latin typeface="Cambria Math"/>
                      </a:rPr>
                      <m:t>≥</m:t>
                    </m:r>
                    <m:r>
                      <a:rPr lang="en-US" altLang="zh-CN" sz="2280" b="1" i="1">
                        <a:latin typeface="Cambria Math"/>
                      </a:rPr>
                      <m:t>𝟎</m:t>
                    </m:r>
                  </m:oMath>
                </a14:m>
                <a:r>
                  <a:rPr lang="en-US" altLang="zh-CN" sz="2280" dirty="0"/>
                  <a:t>,</a:t>
                </a:r>
                <a:r>
                  <a:rPr lang="zh-CN" altLang="en-US" sz="2280" dirty="0"/>
                  <a:t>即为</a:t>
                </a:r>
                <a:r>
                  <a:rPr lang="en-US" altLang="zh-CN" sz="2280" dirty="0"/>
                  <a:t>DP</a:t>
                </a:r>
                <a:r>
                  <a:rPr lang="zh-CN" altLang="en-US" sz="2280" dirty="0"/>
                  <a:t>问题的可行解，即有</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𝒄</m:t>
                        </m:r>
                      </m:e>
                      <m:sup>
                        <m:r>
                          <a:rPr lang="en-US" altLang="zh-CN" sz="2280" b="1" i="1">
                            <a:latin typeface="Cambria Math"/>
                          </a:rPr>
                          <m:t>𝑻</m:t>
                        </m:r>
                      </m:sup>
                    </m:sSup>
                    <m:r>
                      <a:rPr lang="en-US" altLang="zh-CN" sz="2280" b="1" i="1">
                        <a:latin typeface="Cambria Math"/>
                      </a:rPr>
                      <m:t>𝒙</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𝒃</m:t>
                        </m:r>
                      </m:e>
                      <m:sup>
                        <m:r>
                          <a:rPr lang="en-US" altLang="zh-CN" sz="2280" b="1" i="1">
                            <a:latin typeface="Cambria Math"/>
                          </a:rPr>
                          <m:t>𝑻</m:t>
                        </m:r>
                      </m:sup>
                    </m:sSup>
                    <m:r>
                      <a:rPr lang="en-US" altLang="zh-CN" sz="2280" b="1" i="1">
                        <a:latin typeface="Cambria Math"/>
                      </a:rPr>
                      <m:t>𝒚</m:t>
                    </m:r>
                  </m:oMath>
                </a14:m>
                <a:r>
                  <a:rPr lang="en-US" altLang="zh-CN" sz="2280" dirty="0"/>
                  <a:t>,</a:t>
                </a:r>
                <a:r>
                  <a:rPr lang="zh-CN" altLang="en-US" sz="2280" dirty="0"/>
                  <a:t>其中</a:t>
                </a:r>
                <a14:m>
                  <m:oMath xmlns:m="http://schemas.openxmlformats.org/officeDocument/2006/math">
                    <m:r>
                      <a:rPr lang="en-US" altLang="zh-CN" sz="2280" b="1" i="1">
                        <a:latin typeface="Cambria Math"/>
                      </a:rPr>
                      <m:t>𝒙</m:t>
                    </m:r>
                  </m:oMath>
                </a14:m>
                <a:r>
                  <a:rPr lang="zh-CN" altLang="en-US" sz="2280" dirty="0"/>
                  <a:t>为原规划问题的最优解，从而</a:t>
                </a:r>
                <a14:m>
                  <m:oMath xmlns:m="http://schemas.openxmlformats.org/officeDocument/2006/math">
                    <m:r>
                      <a:rPr lang="en-US" altLang="zh-CN" sz="2280" b="1" i="1">
                        <a:latin typeface="Cambria Math"/>
                      </a:rPr>
                      <m:t>𝒚</m:t>
                    </m:r>
                  </m:oMath>
                </a14:m>
                <a:r>
                  <a:rPr lang="zh-CN" altLang="en-US" sz="2280" dirty="0"/>
                  <a:t>即为</a:t>
                </a:r>
                <a:r>
                  <a:rPr lang="en-US" altLang="zh-CN" sz="2280" dirty="0"/>
                  <a:t>DP</a:t>
                </a:r>
                <a:r>
                  <a:rPr lang="zh-CN" altLang="en-US" sz="2280" dirty="0"/>
                  <a:t>问题的最优解</a:t>
                </a:r>
                <a:endParaRPr lang="en-US" altLang="zh-CN" sz="2280" dirty="0"/>
              </a:p>
              <a:p>
                <a:r>
                  <a:rPr lang="zh-CN" altLang="en-US" sz="2280" dirty="0"/>
                  <a:t>注意，</a:t>
                </a:r>
                <a:r>
                  <a:rPr lang="en-US" altLang="zh-CN" sz="2280" dirty="0"/>
                  <a:t>DP</a:t>
                </a:r>
                <a:r>
                  <a:rPr lang="zh-CN" altLang="en-US" sz="2280" dirty="0"/>
                  <a:t>问题的最优解可以从检验数得到，为什么？</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821" b="-154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6)</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420" dirty="0"/>
                  <a:t>检验数</a:t>
                </a:r>
                <a14:m>
                  <m:oMath xmlns:m="http://schemas.openxmlformats.org/officeDocument/2006/math">
                    <m:sSup>
                      <m:sSupPr>
                        <m:ctrlPr>
                          <a:rPr lang="en-US" altLang="zh-CN" sz="3040" i="1">
                            <a:latin typeface="Cambria Math" panose="02040503050406030204" pitchFamily="18" charset="0"/>
                          </a:rPr>
                        </m:ctrlPr>
                      </m:sSupPr>
                      <m:e>
                        <m:r>
                          <a:rPr lang="en-US" altLang="zh-CN" sz="3040" i="1">
                            <a:latin typeface="Cambria Math"/>
                          </a:rPr>
                          <m:t>𝝈</m:t>
                        </m:r>
                      </m:e>
                      <m:sup>
                        <m:r>
                          <a:rPr lang="en-US" altLang="zh-CN" sz="3040" i="1">
                            <a:latin typeface="Cambria Math"/>
                          </a:rPr>
                          <m:t>𝑻</m:t>
                        </m:r>
                      </m:sup>
                    </m:sSup>
                    <m:r>
                      <a:rPr lang="en-US" altLang="zh-CN" sz="3040" i="1">
                        <a:latin typeface="Cambria Math"/>
                      </a:rPr>
                      <m:t>=</m:t>
                    </m:r>
                    <m:sSubSup>
                      <m:sSubSupPr>
                        <m:ctrlPr>
                          <a:rPr lang="en-US" altLang="zh-CN" sz="3040" i="1">
                            <a:solidFill>
                              <a:srgbClr val="FF0000"/>
                            </a:solidFill>
                            <a:latin typeface="Cambria Math" panose="02040503050406030204" pitchFamily="18" charset="0"/>
                          </a:rPr>
                        </m:ctrlPr>
                      </m:sSubSupPr>
                      <m:e>
                        <m:r>
                          <a:rPr lang="en-US" altLang="zh-CN" sz="3040" i="1">
                            <a:solidFill>
                              <a:srgbClr val="FF0000"/>
                            </a:solidFill>
                            <a:latin typeface="Cambria Math"/>
                          </a:rPr>
                          <m:t>𝒄</m:t>
                        </m:r>
                      </m:e>
                      <m:sub>
                        <m:r>
                          <a:rPr lang="en-US" altLang="zh-CN" sz="3040" i="1">
                            <a:solidFill>
                              <a:srgbClr val="FF0000"/>
                            </a:solidFill>
                            <a:latin typeface="Cambria Math"/>
                          </a:rPr>
                          <m:t>𝑩</m:t>
                        </m:r>
                      </m:sub>
                      <m:sup>
                        <m:r>
                          <a:rPr lang="en-US" altLang="zh-CN" sz="3040" i="1">
                            <a:solidFill>
                              <a:srgbClr val="FF0000"/>
                            </a:solidFill>
                            <a:latin typeface="Cambria Math"/>
                          </a:rPr>
                          <m:t>𝒔𝑻</m:t>
                        </m:r>
                      </m:sup>
                    </m:sSubSup>
                    <m:r>
                      <a:rPr lang="en-US" altLang="zh-CN" sz="3040" i="1">
                        <a:solidFill>
                          <a:srgbClr val="FF0000"/>
                        </a:solidFill>
                        <a:latin typeface="Cambria Math"/>
                      </a:rPr>
                      <m:t>−</m:t>
                    </m:r>
                    <m:sSubSup>
                      <m:sSubSupPr>
                        <m:ctrlPr>
                          <a:rPr lang="en-US" altLang="zh-CN" sz="3040" i="1">
                            <a:solidFill>
                              <a:srgbClr val="FF0000"/>
                            </a:solidFill>
                            <a:latin typeface="Cambria Math" panose="02040503050406030204" pitchFamily="18" charset="0"/>
                          </a:rPr>
                        </m:ctrlPr>
                      </m:sSubSupPr>
                      <m:e>
                        <m:r>
                          <a:rPr lang="en-US" altLang="zh-CN" sz="3040" i="1">
                            <a:solidFill>
                              <a:srgbClr val="FF0000"/>
                            </a:solidFill>
                            <a:latin typeface="Cambria Math"/>
                          </a:rPr>
                          <m:t>𝒄</m:t>
                        </m:r>
                      </m:e>
                      <m:sub>
                        <m:r>
                          <a:rPr lang="en-US" altLang="zh-CN" sz="3040" i="1">
                            <a:solidFill>
                              <a:srgbClr val="FF0000"/>
                            </a:solidFill>
                            <a:latin typeface="Cambria Math"/>
                          </a:rPr>
                          <m:t>𝑩</m:t>
                        </m:r>
                      </m:sub>
                      <m:sup>
                        <m:r>
                          <a:rPr lang="en-US" altLang="zh-CN" sz="3040" i="1">
                            <a:solidFill>
                              <a:srgbClr val="FF0000"/>
                            </a:solidFill>
                            <a:latin typeface="Cambria Math"/>
                          </a:rPr>
                          <m:t>𝒔𝑻</m:t>
                        </m:r>
                      </m:sup>
                    </m:sSubSup>
                    <m:sSup>
                      <m:sSupPr>
                        <m:ctrlPr>
                          <a:rPr lang="en-US" altLang="zh-CN" sz="3040" i="1">
                            <a:solidFill>
                              <a:srgbClr val="FF0000"/>
                            </a:solidFill>
                            <a:latin typeface="Cambria Math" panose="02040503050406030204" pitchFamily="18" charset="0"/>
                          </a:rPr>
                        </m:ctrlPr>
                      </m:sSupPr>
                      <m:e>
                        <m:r>
                          <a:rPr lang="en-US" altLang="zh-CN" sz="3040" i="1">
                            <a:solidFill>
                              <a:srgbClr val="FF0000"/>
                            </a:solidFill>
                            <a:latin typeface="Cambria Math"/>
                          </a:rPr>
                          <m:t>𝑩</m:t>
                        </m:r>
                      </m:e>
                      <m:sup>
                        <m:r>
                          <a:rPr lang="en-US" altLang="zh-CN" sz="3040" i="1">
                            <a:solidFill>
                              <a:srgbClr val="FF0000"/>
                            </a:solidFill>
                            <a:latin typeface="Cambria Math"/>
                          </a:rPr>
                          <m:t>−</m:t>
                        </m:r>
                        <m:r>
                          <a:rPr lang="en-US" altLang="zh-CN" sz="3040" i="1">
                            <a:solidFill>
                              <a:srgbClr val="FF0000"/>
                            </a:solidFill>
                            <a:latin typeface="Cambria Math"/>
                          </a:rPr>
                          <m:t>𝟏</m:t>
                        </m:r>
                      </m:sup>
                    </m:sSup>
                    <m:sSup>
                      <m:sSupPr>
                        <m:ctrlPr>
                          <a:rPr lang="en-US" altLang="zh-CN" sz="3040" i="1">
                            <a:solidFill>
                              <a:srgbClr val="FF0000"/>
                            </a:solidFill>
                            <a:latin typeface="Cambria Math" panose="02040503050406030204" pitchFamily="18" charset="0"/>
                          </a:rPr>
                        </m:ctrlPr>
                      </m:sSupPr>
                      <m:e>
                        <m:r>
                          <a:rPr lang="en-US" altLang="zh-CN" sz="3040" i="1">
                            <a:solidFill>
                              <a:srgbClr val="FF0000"/>
                            </a:solidFill>
                            <a:latin typeface="Cambria Math"/>
                          </a:rPr>
                          <m:t>𝑨</m:t>
                        </m:r>
                      </m:e>
                      <m:sup>
                        <m:r>
                          <a:rPr lang="en-US" altLang="zh-CN" sz="3040" i="1">
                            <a:solidFill>
                              <a:srgbClr val="FF0000"/>
                            </a:solidFill>
                            <a:latin typeface="Cambria Math"/>
                          </a:rPr>
                          <m:t>𝒔</m:t>
                        </m:r>
                      </m:sup>
                    </m:sSup>
                    <m:r>
                      <a:rPr lang="en-US" altLang="zh-CN" sz="3040" i="1">
                        <a:latin typeface="Cambria Math"/>
                      </a:rPr>
                      <m:t>≤</m:t>
                    </m:r>
                    <m:r>
                      <a:rPr lang="en-US" altLang="zh-CN" sz="3040" i="1">
                        <a:latin typeface="Cambria Math"/>
                      </a:rPr>
                      <m:t>𝟎</m:t>
                    </m:r>
                    <m:r>
                      <a:rPr lang="zh-CN" altLang="en-US" sz="3040" b="1" i="1">
                        <a:latin typeface="Cambria Math"/>
                      </a:rPr>
                      <m:t>，</m:t>
                    </m:r>
                    <m:r>
                      <m:rPr>
                        <m:sty m:val="p"/>
                      </m:rPr>
                      <a:rPr lang="en-US" altLang="zh-CN" sz="3040" i="1">
                        <a:latin typeface="Cambria Math"/>
                      </a:rPr>
                      <m:t>DP</m:t>
                    </m:r>
                    <m:r>
                      <a:rPr lang="zh-CN" altLang="en-US" sz="3040" i="1">
                        <a:latin typeface="Cambria Math"/>
                      </a:rPr>
                      <m:t>问题</m:t>
                    </m:r>
                    <m:r>
                      <a:rPr lang="zh-CN" altLang="en-US" sz="3040" b="1" i="1">
                        <a:latin typeface="Cambria Math"/>
                      </a:rPr>
                      <m:t>的</m:t>
                    </m:r>
                    <m:r>
                      <a:rPr lang="zh-CN" altLang="en-US" sz="3040" i="1">
                        <a:latin typeface="Cambria Math"/>
                      </a:rPr>
                      <m:t>最优解</m:t>
                    </m:r>
                    <m:sSup>
                      <m:sSupPr>
                        <m:ctrlPr>
                          <a:rPr lang="en-US" altLang="zh-CN" sz="2280" i="1" dirty="0">
                            <a:latin typeface="Cambria Math" panose="02040503050406030204" pitchFamily="18" charset="0"/>
                          </a:rPr>
                        </m:ctrlPr>
                      </m:sSupPr>
                      <m:e>
                        <m:r>
                          <a:rPr lang="en-US" altLang="zh-CN" sz="2280" i="1" dirty="0">
                            <a:latin typeface="Cambria Math"/>
                          </a:rPr>
                          <m:t>𝒚</m:t>
                        </m:r>
                      </m:e>
                      <m:sup>
                        <m:r>
                          <a:rPr lang="en-US" altLang="zh-CN" sz="2280" i="1" dirty="0">
                            <a:latin typeface="Cambria Math"/>
                          </a:rPr>
                          <m:t>𝑻</m:t>
                        </m:r>
                      </m:sup>
                    </m:sSup>
                    <m:r>
                      <a:rPr lang="en-US" altLang="zh-CN" sz="2280" i="1" dirty="0">
                        <a:latin typeface="Cambria Math"/>
                      </a:rPr>
                      <m:t>=</m:t>
                    </m:r>
                    <m:sSubSup>
                      <m:sSubSupPr>
                        <m:ctrlPr>
                          <a:rPr lang="en-US" altLang="zh-CN" sz="2280" i="1" dirty="0">
                            <a:solidFill>
                              <a:srgbClr val="FF0000"/>
                            </a:solidFill>
                            <a:latin typeface="Cambria Math" panose="02040503050406030204" pitchFamily="18" charset="0"/>
                          </a:rPr>
                        </m:ctrlPr>
                      </m:sSubSupPr>
                      <m:e>
                        <m:r>
                          <a:rPr lang="en-US" altLang="zh-CN" sz="2280" i="1" dirty="0">
                            <a:solidFill>
                              <a:srgbClr val="FF0000"/>
                            </a:solidFill>
                            <a:latin typeface="Cambria Math"/>
                          </a:rPr>
                          <m:t>𝒄</m:t>
                        </m:r>
                      </m:e>
                      <m:sub>
                        <m:r>
                          <a:rPr lang="en-US" altLang="zh-CN" sz="2280" i="1" dirty="0">
                            <a:solidFill>
                              <a:srgbClr val="FF0000"/>
                            </a:solidFill>
                            <a:latin typeface="Cambria Math"/>
                          </a:rPr>
                          <m:t>𝑩</m:t>
                        </m:r>
                      </m:sub>
                      <m:sup>
                        <m:r>
                          <a:rPr lang="en-US" altLang="zh-CN" sz="2280" i="1" dirty="0">
                            <a:solidFill>
                              <a:srgbClr val="FF0000"/>
                            </a:solidFill>
                            <a:latin typeface="Cambria Math"/>
                          </a:rPr>
                          <m:t>𝒔𝑻</m:t>
                        </m:r>
                      </m:sup>
                    </m:sSubSup>
                    <m:sSup>
                      <m:sSupPr>
                        <m:ctrlPr>
                          <a:rPr lang="en-US" altLang="zh-CN" sz="2280" i="1" dirty="0">
                            <a:solidFill>
                              <a:srgbClr val="FF0000"/>
                            </a:solidFill>
                            <a:latin typeface="Cambria Math" panose="02040503050406030204" pitchFamily="18" charset="0"/>
                          </a:rPr>
                        </m:ctrlPr>
                      </m:sSupPr>
                      <m:e>
                        <m:r>
                          <a:rPr lang="en-US" altLang="zh-CN" sz="2280" i="1" dirty="0">
                            <a:solidFill>
                              <a:srgbClr val="FF0000"/>
                            </a:solidFill>
                            <a:latin typeface="Cambria Math"/>
                          </a:rPr>
                          <m:t>𝑩</m:t>
                        </m:r>
                      </m:e>
                      <m:sup>
                        <m:r>
                          <a:rPr lang="en-US" altLang="zh-CN" sz="2280" i="1" dirty="0">
                            <a:solidFill>
                              <a:srgbClr val="FF0000"/>
                            </a:solidFill>
                            <a:latin typeface="Cambria Math"/>
                          </a:rPr>
                          <m:t>−</m:t>
                        </m:r>
                        <m:r>
                          <a:rPr lang="en-US" altLang="zh-CN" sz="2280" i="1" dirty="0">
                            <a:solidFill>
                              <a:srgbClr val="FF0000"/>
                            </a:solidFill>
                            <a:latin typeface="Cambria Math"/>
                          </a:rPr>
                          <m:t>𝟏</m:t>
                        </m:r>
                      </m:sup>
                    </m:sSup>
                  </m:oMath>
                </a14:m>
                <a:r>
                  <a:rPr lang="zh-CN" altLang="en-US" sz="3040" dirty="0"/>
                  <a:t>，注意</a:t>
                </a:r>
                <a14:m>
                  <m:oMath xmlns:m="http://schemas.openxmlformats.org/officeDocument/2006/math">
                    <m:sSup>
                      <m:sSupPr>
                        <m:ctrlPr>
                          <a:rPr lang="en-US" altLang="zh-CN" sz="3040" b="1" i="1">
                            <a:latin typeface="Cambria Math" panose="02040503050406030204" pitchFamily="18" charset="0"/>
                          </a:rPr>
                        </m:ctrlPr>
                      </m:sSupPr>
                      <m:e>
                        <m:r>
                          <a:rPr lang="en-US" altLang="zh-CN" sz="3040" b="1" i="1">
                            <a:latin typeface="Cambria Math"/>
                          </a:rPr>
                          <m:t>𝑨</m:t>
                        </m:r>
                      </m:e>
                      <m:sup>
                        <m:r>
                          <a:rPr lang="en-US" altLang="zh-CN" sz="3040" b="1" i="1">
                            <a:latin typeface="Cambria Math"/>
                          </a:rPr>
                          <m:t>𝒔</m:t>
                        </m:r>
                      </m:sup>
                    </m:sSup>
                  </m:oMath>
                </a14:m>
                <a:r>
                  <a:rPr lang="zh-CN" altLang="en-US" sz="3040" dirty="0"/>
                  <a:t>的后</a:t>
                </a:r>
                <a14:m>
                  <m:oMath xmlns:m="http://schemas.openxmlformats.org/officeDocument/2006/math">
                    <m:r>
                      <a:rPr lang="en-US" altLang="zh-CN" sz="3040" b="1" i="1">
                        <a:latin typeface="Cambria Math"/>
                      </a:rPr>
                      <m:t>𝒎</m:t>
                    </m:r>
                  </m:oMath>
                </a14:m>
                <a:r>
                  <a:rPr lang="zh-CN" altLang="en-US" sz="3040" dirty="0"/>
                  <a:t>列为单位矩阵，</a:t>
                </a:r>
                <a14:m>
                  <m:oMath xmlns:m="http://schemas.openxmlformats.org/officeDocument/2006/math">
                    <m:sSup>
                      <m:sSupPr>
                        <m:ctrlPr>
                          <a:rPr lang="en-US" altLang="zh-CN" sz="3040" b="1" i="1">
                            <a:latin typeface="Cambria Math" panose="02040503050406030204" pitchFamily="18" charset="0"/>
                          </a:rPr>
                        </m:ctrlPr>
                      </m:sSupPr>
                      <m:e>
                        <m:r>
                          <a:rPr lang="en-US" altLang="zh-CN" sz="3040" b="1" i="1">
                            <a:latin typeface="Cambria Math"/>
                          </a:rPr>
                          <m:t>𝒄</m:t>
                        </m:r>
                      </m:e>
                      <m:sup>
                        <m:r>
                          <a:rPr lang="en-US" altLang="zh-CN" sz="3040" b="1" i="1">
                            <a:latin typeface="Cambria Math"/>
                          </a:rPr>
                          <m:t>𝒔</m:t>
                        </m:r>
                      </m:sup>
                    </m:sSup>
                    <m:r>
                      <a:rPr lang="zh-CN" altLang="en-US" sz="3040" b="1" i="1">
                        <a:latin typeface="Cambria Math"/>
                      </a:rPr>
                      <m:t>的</m:t>
                    </m:r>
                  </m:oMath>
                </a14:m>
                <a:r>
                  <a:rPr lang="zh-CN" altLang="en-US" sz="3040" dirty="0"/>
                  <a:t>后</a:t>
                </a:r>
                <a14:m>
                  <m:oMath xmlns:m="http://schemas.openxmlformats.org/officeDocument/2006/math">
                    <m:r>
                      <a:rPr lang="en-US" altLang="zh-CN" sz="3040" b="1" i="1" dirty="0">
                        <a:latin typeface="Cambria Math"/>
                      </a:rPr>
                      <m:t>𝒎</m:t>
                    </m:r>
                  </m:oMath>
                </a14:m>
                <a:r>
                  <a:rPr lang="zh-CN" altLang="en-US" sz="3040" dirty="0"/>
                  <a:t>个分量为</a:t>
                </a:r>
                <a:r>
                  <a:rPr lang="en-US" altLang="zh-CN" sz="3040" dirty="0"/>
                  <a:t>0</a:t>
                </a:r>
                <a:r>
                  <a:rPr lang="zh-CN" altLang="en-US" sz="3040" dirty="0"/>
                  <a:t>，所以</a:t>
                </a:r>
                <a14:m>
                  <m:oMath xmlns:m="http://schemas.openxmlformats.org/officeDocument/2006/math">
                    <m:sSup>
                      <m:sSupPr>
                        <m:ctrlPr>
                          <a:rPr lang="en-US" altLang="zh-CN" sz="3040" b="1" i="1">
                            <a:latin typeface="Cambria Math" panose="02040503050406030204" pitchFamily="18" charset="0"/>
                          </a:rPr>
                        </m:ctrlPr>
                      </m:sSupPr>
                      <m:e>
                        <m:r>
                          <a:rPr lang="en-US" altLang="zh-CN" sz="3040" b="1" i="1">
                            <a:latin typeface="Cambria Math"/>
                          </a:rPr>
                          <m:t>𝝈</m:t>
                        </m:r>
                      </m:e>
                      <m:sup>
                        <m:r>
                          <a:rPr lang="en-US" altLang="zh-CN" sz="3040" b="1" i="1">
                            <a:latin typeface="Cambria Math"/>
                          </a:rPr>
                          <m:t>𝑻</m:t>
                        </m:r>
                      </m:sup>
                    </m:sSup>
                  </m:oMath>
                </a14:m>
                <a:r>
                  <a:rPr lang="zh-CN" altLang="en-US" sz="3040" dirty="0"/>
                  <a:t>的展开式为</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𝝈</m:t>
                        </m:r>
                      </m:e>
                      <m:sup>
                        <m:r>
                          <a:rPr lang="en-US" altLang="zh-CN" sz="2280" b="1" i="1">
                            <a:latin typeface="Cambria Math"/>
                          </a:rPr>
                          <m:t>𝑻</m:t>
                        </m:r>
                      </m:sup>
                    </m:sSup>
                    <m:r>
                      <a:rPr lang="en-US" altLang="zh-CN" sz="2280" b="1" i="1">
                        <a:latin typeface="Cambria Math"/>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a:rPr>
                              <m:t>𝝈</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𝝈</m:t>
                            </m:r>
                          </m:e>
                          <m:sub>
                            <m:r>
                              <a:rPr lang="en-US" altLang="zh-CN" sz="2280" b="1" i="1">
                                <a:latin typeface="Cambria Math"/>
                              </a:rPr>
                              <m:t>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𝝈</m:t>
                            </m:r>
                          </m:e>
                          <m:sub>
                            <m:r>
                              <a:rPr lang="en-US" altLang="zh-CN" sz="2280" b="1" i="1">
                                <a:latin typeface="Cambria Math"/>
                              </a:rPr>
                              <m:t>𝒏</m:t>
                            </m:r>
                            <m:r>
                              <a:rPr lang="en-US" altLang="zh-CN" sz="2280" b="1" i="1">
                                <a:latin typeface="Cambria Math"/>
                              </a:rPr>
                              <m:t>+</m:t>
                            </m:r>
                            <m:r>
                              <a:rPr lang="en-US" altLang="zh-CN" sz="2280" b="1" i="1">
                                <a:latin typeface="Cambria Math"/>
                              </a:rPr>
                              <m:t>𝒎</m:t>
                            </m:r>
                          </m:sub>
                        </m:sSub>
                      </m:e>
                    </m:d>
                    <m:r>
                      <a:rPr lang="en-US" altLang="zh-CN" sz="2280" b="1" i="1">
                        <a:latin typeface="Cambria Math"/>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a:rPr>
                              <m:t>𝒄</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𝒄</m:t>
                            </m:r>
                          </m:e>
                          <m:sub>
                            <m:r>
                              <a:rPr lang="en-US" altLang="zh-CN" sz="2280" b="1" i="1">
                                <a:latin typeface="Cambria Math"/>
                              </a:rPr>
                              <m:t>𝒏</m:t>
                            </m:r>
                          </m:sub>
                        </m:sSub>
                        <m:r>
                          <a:rPr lang="en-US" altLang="zh-CN" sz="2280" b="1" i="1">
                            <a:latin typeface="Cambria Math"/>
                          </a:rPr>
                          <m:t>,</m:t>
                        </m:r>
                        <m:r>
                          <a:rPr lang="en-US" altLang="zh-CN" sz="2280" b="1" i="1">
                            <a:latin typeface="Cambria Math"/>
                          </a:rPr>
                          <m:t>𝟎</m:t>
                        </m:r>
                        <m:r>
                          <a:rPr lang="en-US" altLang="zh-CN" sz="2280" b="1" i="1">
                            <a:latin typeface="Cambria Math"/>
                          </a:rPr>
                          <m:t>,⋯,</m:t>
                        </m:r>
                        <m:r>
                          <a:rPr lang="en-US" altLang="zh-CN" sz="2280" b="1" i="1">
                            <a:latin typeface="Cambria Math"/>
                          </a:rPr>
                          <m:t>𝟎</m:t>
                        </m:r>
                      </m:e>
                    </m:d>
                    <m:r>
                      <a:rPr lang="en-US" altLang="zh-CN" sz="2280" b="1" i="1">
                        <a:latin typeface="Cambria Math"/>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a:rPr>
                              <m:t>𝒚</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𝒚</m:t>
                            </m:r>
                          </m:e>
                          <m:sub>
                            <m:r>
                              <a:rPr lang="en-US" altLang="zh-CN" sz="2280" b="1" i="1">
                                <a:latin typeface="Cambria Math"/>
                              </a:rPr>
                              <m:t>𝒎</m:t>
                            </m:r>
                          </m:sub>
                        </m:sSub>
                      </m:e>
                    </m:d>
                    <m:d>
                      <m:dPr>
                        <m:ctrlPr>
                          <a:rPr lang="en-US" altLang="zh-CN" sz="2280" b="1" i="1">
                            <a:latin typeface="Cambria Math" panose="02040503050406030204" pitchFamily="18" charset="0"/>
                          </a:rPr>
                        </m:ctrlPr>
                      </m:dPr>
                      <m:e>
                        <m:eqArr>
                          <m:eqArrPr>
                            <m:ctrlPr>
                              <a:rPr lang="en-US" altLang="zh-CN" sz="2280" b="1" i="1">
                                <a:latin typeface="Cambria Math" panose="02040503050406030204" pitchFamily="18" charset="0"/>
                              </a:rPr>
                            </m:ctrlPr>
                          </m:eqArrPr>
                          <m:e>
                            <m:f>
                              <m:fPr>
                                <m:type m:val="noBar"/>
                                <m:ctrlPr>
                                  <a:rPr lang="en-US" altLang="zh-CN" sz="2280" b="1" i="1">
                                    <a:latin typeface="Cambria Math" panose="02040503050406030204" pitchFamily="18" charset="0"/>
                                  </a:rPr>
                                </m:ctrlPr>
                              </m:fPr>
                              <m:num>
                                <m:r>
                                  <a:rPr lang="zh-CN" altLang="en-US" sz="2280" b="1" i="1">
                                    <a:latin typeface="Cambria Math"/>
                                  </a:rPr>
                                  <m:t>∗</m:t>
                                </m:r>
                              </m:num>
                              <m:den>
                                <m:r>
                                  <a:rPr lang="en-US" altLang="zh-CN" sz="2280" b="1" i="1">
                                    <a:latin typeface="Cambria Math"/>
                                  </a:rPr>
                                  <m:t>∗</m:t>
                                </m:r>
                              </m:den>
                            </m:f>
                          </m:e>
                          <m:e>
                            <m:r>
                              <a:rPr lang="en-US" altLang="zh-CN" sz="2280" b="1" i="1">
                                <a:latin typeface="Cambria Math"/>
                              </a:rPr>
                              <m:t>⋮</m:t>
                            </m:r>
                          </m:e>
                          <m:e>
                            <m:r>
                              <a:rPr lang="en-US" altLang="zh-CN" sz="2280" b="1" i="1">
                                <a:latin typeface="Cambria Math"/>
                              </a:rPr>
                              <m:t>∗</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b="1" i="1">
                                    <a:latin typeface="Cambria Math"/>
                                  </a:rPr>
                                  <m:t>∗</m:t>
                                </m:r>
                              </m:num>
                              <m:den>
                                <m:r>
                                  <a:rPr lang="en-US" altLang="zh-CN" sz="2280" i="1">
                                    <a:latin typeface="Cambria Math"/>
                                  </a:rPr>
                                  <m:t>∗</m:t>
                                </m:r>
                              </m:den>
                            </m:f>
                          </m:e>
                          <m:e>
                            <m:r>
                              <a:rPr lang="en-US" altLang="zh-CN" sz="2280" i="1">
                                <a:latin typeface="Cambria Math"/>
                              </a:rPr>
                              <m:t>⋮</m:t>
                            </m:r>
                          </m:e>
                          <m:e>
                            <m:r>
                              <a:rPr lang="en-US" altLang="zh-CN" sz="2280" i="1">
                                <a:latin typeface="Cambria Math"/>
                              </a:rPr>
                              <m:t>∗</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b="1" i="1">
                                    <a:latin typeface="Cambria Math"/>
                                  </a:rPr>
                                  <m:t>⋯</m:t>
                                </m:r>
                              </m:num>
                              <m:den>
                                <m:r>
                                  <a:rPr lang="en-US" altLang="zh-CN" sz="2280" i="1">
                                    <a:latin typeface="Cambria Math"/>
                                  </a:rPr>
                                  <m:t>⋯</m:t>
                                </m:r>
                              </m:den>
                            </m:f>
                          </m:e>
                          <m:e>
                            <m:r>
                              <a:rPr lang="en-US" altLang="zh-CN" sz="2280" i="1">
                                <a:latin typeface="Cambria Math"/>
                              </a:rPr>
                              <m:t>⋯</m:t>
                            </m:r>
                          </m:e>
                          <m:e>
                            <m:r>
                              <a:rPr lang="en-US" altLang="zh-CN" sz="2280" i="1">
                                <a:latin typeface="Cambria Math"/>
                              </a:rPr>
                              <m:t>⋯</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i="1">
                                    <a:latin typeface="Cambria Math"/>
                                  </a:rPr>
                                  <m:t>∗</m:t>
                                </m:r>
                              </m:num>
                              <m:den>
                                <m:r>
                                  <a:rPr lang="en-US" altLang="zh-CN" sz="2280" i="1">
                                    <a:latin typeface="Cambria Math"/>
                                  </a:rPr>
                                  <m:t>∗</m:t>
                                </m:r>
                              </m:den>
                            </m:f>
                          </m:e>
                          <m:e>
                            <m:r>
                              <a:rPr lang="en-US" altLang="zh-CN" sz="2280" i="1">
                                <a:latin typeface="Cambria Math"/>
                              </a:rPr>
                              <m:t>⋮</m:t>
                            </m:r>
                          </m:e>
                          <m:e>
                            <m:r>
                              <a:rPr lang="en-US" altLang="zh-CN" sz="2280" i="1">
                                <a:latin typeface="Cambria Math"/>
                              </a:rPr>
                              <m:t>∗</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b="1" i="1">
                                    <a:latin typeface="Cambria Math"/>
                                  </a:rPr>
                                  <m:t>𝟏</m:t>
                                </m:r>
                              </m:num>
                              <m:den>
                                <m:r>
                                  <a:rPr lang="en-US" altLang="zh-CN" sz="2280" b="1" i="1">
                                    <a:latin typeface="Cambria Math"/>
                                  </a:rPr>
                                  <m:t>𝟎</m:t>
                                </m:r>
                              </m:den>
                            </m:f>
                          </m:e>
                          <m:e>
                            <m:r>
                              <a:rPr lang="en-US" altLang="zh-CN" sz="2280" i="1">
                                <a:latin typeface="Cambria Math"/>
                              </a:rPr>
                              <m:t>⋮</m:t>
                            </m:r>
                          </m:e>
                          <m:e>
                            <m:r>
                              <a:rPr lang="en-US" altLang="zh-CN" sz="2280" b="1" i="1">
                                <a:latin typeface="Cambria Math"/>
                              </a:rPr>
                              <m:t>𝟎</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b="1" i="1">
                                    <a:latin typeface="Cambria Math"/>
                                  </a:rPr>
                                  <m:t>𝟎</m:t>
                                </m:r>
                              </m:num>
                              <m:den>
                                <m:r>
                                  <a:rPr lang="en-US" altLang="zh-CN" sz="2280" b="1" i="1">
                                    <a:latin typeface="Cambria Math"/>
                                  </a:rPr>
                                  <m:t>𝟏</m:t>
                                </m:r>
                              </m:den>
                            </m:f>
                          </m:e>
                          <m:e>
                            <m:r>
                              <a:rPr lang="en-US" altLang="zh-CN" sz="2280" i="1">
                                <a:latin typeface="Cambria Math"/>
                              </a:rPr>
                              <m:t>⋮</m:t>
                            </m:r>
                          </m:e>
                          <m:e>
                            <m:r>
                              <a:rPr lang="en-US" altLang="zh-CN" sz="2280" b="1" i="1">
                                <a:latin typeface="Cambria Math"/>
                              </a:rPr>
                              <m:t>𝟎</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i="1">
                                    <a:latin typeface="Cambria Math"/>
                                  </a:rPr>
                                  <m:t>⋯</m:t>
                                </m:r>
                              </m:num>
                              <m:den>
                                <m:r>
                                  <a:rPr lang="en-US" altLang="zh-CN" sz="2280" i="1">
                                    <a:latin typeface="Cambria Math"/>
                                  </a:rPr>
                                  <m:t>⋯</m:t>
                                </m:r>
                              </m:den>
                            </m:f>
                          </m:e>
                          <m:e>
                            <m:r>
                              <a:rPr lang="en-US" altLang="zh-CN" sz="2280" i="1">
                                <a:latin typeface="Cambria Math"/>
                              </a:rPr>
                              <m:t>⋱</m:t>
                            </m:r>
                          </m:e>
                          <m:e>
                            <m:r>
                              <a:rPr lang="en-US" altLang="zh-CN" sz="2280" i="1">
                                <a:latin typeface="Cambria Math"/>
                              </a:rPr>
                              <m:t>⋯</m:t>
                            </m:r>
                          </m:e>
                        </m:eqArr>
                        <m:eqArr>
                          <m:eqArrPr>
                            <m:ctrlPr>
                              <a:rPr lang="en-US" altLang="zh-CN" sz="2280" i="1">
                                <a:latin typeface="Cambria Math" panose="02040503050406030204" pitchFamily="18" charset="0"/>
                              </a:rPr>
                            </m:ctrlPr>
                          </m:eqArrPr>
                          <m:e>
                            <m:f>
                              <m:fPr>
                                <m:type m:val="noBar"/>
                                <m:ctrlPr>
                                  <a:rPr lang="en-US" altLang="zh-CN" sz="2280" i="1">
                                    <a:latin typeface="Cambria Math" panose="02040503050406030204" pitchFamily="18" charset="0"/>
                                  </a:rPr>
                                </m:ctrlPr>
                              </m:fPr>
                              <m:num>
                                <m:r>
                                  <a:rPr lang="en-US" altLang="zh-CN" sz="2280" b="1" i="1">
                                    <a:latin typeface="Cambria Math"/>
                                  </a:rPr>
                                  <m:t>𝟎</m:t>
                                </m:r>
                              </m:num>
                              <m:den>
                                <m:r>
                                  <a:rPr lang="en-US" altLang="zh-CN" sz="2280" b="1" i="1">
                                    <a:latin typeface="Cambria Math"/>
                                  </a:rPr>
                                  <m:t>𝟎</m:t>
                                </m:r>
                              </m:den>
                            </m:f>
                          </m:e>
                          <m:e>
                            <m:r>
                              <a:rPr lang="en-US" altLang="zh-CN" sz="2280" i="1">
                                <a:latin typeface="Cambria Math"/>
                              </a:rPr>
                              <m:t>⋮</m:t>
                            </m:r>
                          </m:e>
                          <m:e>
                            <m:r>
                              <a:rPr lang="en-US" altLang="zh-CN" sz="2280" b="1" i="1">
                                <a:latin typeface="Cambria Math"/>
                              </a:rPr>
                              <m:t>𝟏</m:t>
                            </m:r>
                          </m:e>
                        </m:eqArr>
                      </m:e>
                    </m:d>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𝒚</m:t>
                        </m:r>
                      </m:e>
                      <m:sub>
                        <m:r>
                          <a:rPr lang="en-US" altLang="zh-CN" sz="2280" b="1" i="1">
                            <a:latin typeface="Cambria Math"/>
                          </a:rPr>
                          <m:t>𝟏</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𝒚</m:t>
                        </m:r>
                      </m:e>
                      <m:sub>
                        <m:r>
                          <a:rPr lang="en-US" altLang="zh-CN" sz="2280" b="1" i="1">
                            <a:latin typeface="Cambria Math"/>
                          </a:rPr>
                          <m:t>𝟐</m:t>
                        </m:r>
                      </m:sub>
                    </m:sSub>
                    <m:r>
                      <a:rPr lang="en-US" altLang="zh-CN" sz="2280" b="1" i="1">
                        <a:latin typeface="Cambria Math"/>
                      </a:rPr>
                      <m:t>,⋯,−</m:t>
                    </m:r>
                    <m:sSub>
                      <m:sSubPr>
                        <m:ctrlPr>
                          <a:rPr lang="en-US" altLang="zh-CN" sz="2280" b="1" i="1">
                            <a:latin typeface="Cambria Math" panose="02040503050406030204" pitchFamily="18" charset="0"/>
                          </a:rPr>
                        </m:ctrlPr>
                      </m:sSubPr>
                      <m:e>
                        <m:r>
                          <a:rPr lang="en-US" altLang="zh-CN" sz="2280" b="1" i="1">
                            <a:latin typeface="Cambria Math"/>
                          </a:rPr>
                          <m:t>𝒚</m:t>
                        </m:r>
                      </m:e>
                      <m:sub>
                        <m:r>
                          <a:rPr lang="en-US" altLang="zh-CN" sz="2280" b="1" i="1">
                            <a:latin typeface="Cambria Math"/>
                          </a:rPr>
                          <m:t>𝒎</m:t>
                        </m:r>
                      </m:sub>
                    </m:sSub>
                    <m:r>
                      <a:rPr lang="en-US" altLang="zh-CN" sz="2280" b="1" i="1">
                        <a:latin typeface="Cambria Math"/>
                      </a:rPr>
                      <m:t>)</m:t>
                    </m:r>
                  </m:oMath>
                </a14:m>
                <a:r>
                  <a:rPr lang="en-US" altLang="zh-CN" sz="3040" dirty="0"/>
                  <a:t>,</a:t>
                </a:r>
                <a:r>
                  <a:rPr lang="zh-CN" altLang="en-US" sz="3040" dirty="0"/>
                  <a:t>即</a:t>
                </a:r>
                <a14:m>
                  <m:oMath xmlns:m="http://schemas.openxmlformats.org/officeDocument/2006/math">
                    <m:r>
                      <a:rPr lang="en-US" altLang="zh-CN" sz="3040" b="1" i="1" dirty="0">
                        <a:latin typeface="Cambria Math"/>
                      </a:rPr>
                      <m:t>𝝈</m:t>
                    </m:r>
                  </m:oMath>
                </a14:m>
                <a:r>
                  <a:rPr lang="zh-CN" altLang="en-US" sz="3040" dirty="0"/>
                  <a:t>的后</a:t>
                </a:r>
                <a14:m>
                  <m:oMath xmlns:m="http://schemas.openxmlformats.org/officeDocument/2006/math">
                    <m:r>
                      <a:rPr lang="en-US" altLang="zh-CN" sz="3040" b="1" i="1">
                        <a:latin typeface="Cambria Math"/>
                      </a:rPr>
                      <m:t>𝒎</m:t>
                    </m:r>
                  </m:oMath>
                </a14:m>
                <a:r>
                  <a:rPr lang="zh-CN" altLang="en-US" sz="3040" dirty="0"/>
                  <a:t>个分量的负值，为</a:t>
                </a:r>
                <a:r>
                  <a:rPr lang="en-US" altLang="zh-CN" sz="3040" dirty="0"/>
                  <a:t>DP</a:t>
                </a:r>
                <a:r>
                  <a:rPr lang="zh-CN" altLang="en-US" sz="3040" dirty="0"/>
                  <a:t>问题的最优解</a:t>
                </a:r>
                <a:endParaRPr lang="en-US" altLang="zh-CN" sz="304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9" t="-21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总结</a:t>
            </a:r>
            <a:endParaRPr lang="zh-CN" altLang="en-US" dirty="0"/>
          </a:p>
        </p:txBody>
      </p:sp>
      <p:sp>
        <p:nvSpPr>
          <p:cNvPr id="3" name="Content Placeholder 2"/>
          <p:cNvSpPr>
            <a:spLocks noGrp="1"/>
          </p:cNvSpPr>
          <p:nvPr>
            <p:ph idx="1"/>
          </p:nvPr>
        </p:nvSpPr>
        <p:spPr/>
        <p:txBody>
          <a:bodyPr>
            <a:normAutofit lnSpcReduction="10000"/>
          </a:bodyPr>
          <a:lstStyle/>
          <a:p>
            <a:r>
              <a:rPr lang="en-US" altLang="zh-CN" dirty="0"/>
              <a:t>Simplex </a:t>
            </a:r>
            <a:r>
              <a:rPr lang="zh-CN" altLang="en-US" dirty="0"/>
              <a:t>方法在大部分实际问题中运行良好</a:t>
            </a:r>
            <a:endParaRPr lang="en-US" altLang="zh-CN" dirty="0"/>
          </a:p>
          <a:p>
            <a:r>
              <a:rPr lang="zh-CN" altLang="en-US" dirty="0"/>
              <a:t>但有些问题迭代次数按变量的指数级递增，后续</a:t>
            </a:r>
            <a:r>
              <a:rPr lang="en-US" altLang="zh-CN" dirty="0"/>
              <a:t>1979</a:t>
            </a:r>
            <a:r>
              <a:rPr lang="zh-CN" altLang="en-US" dirty="0"/>
              <a:t>年，</a:t>
            </a:r>
            <a:r>
              <a:rPr lang="en-US" altLang="zh-CN" dirty="0" err="1"/>
              <a:t>Khachiyan</a:t>
            </a:r>
            <a:r>
              <a:rPr lang="zh-CN" altLang="en-US" dirty="0"/>
              <a:t>发明了椭圆方法</a:t>
            </a:r>
            <a:r>
              <a:rPr lang="en-US" altLang="zh-CN" dirty="0"/>
              <a:t>(Ellipsoid method),</a:t>
            </a:r>
            <a:r>
              <a:rPr lang="zh-CN" altLang="en-US" dirty="0"/>
              <a:t>运行时间以存储数据和变量的比特数的多项式函数为界，但该算法很难实现，并且实际运行时令人失望</a:t>
            </a:r>
            <a:endParaRPr lang="en-US" altLang="zh-CN" dirty="0"/>
          </a:p>
          <a:p>
            <a:r>
              <a:rPr lang="en-US" altLang="zh-CN" dirty="0"/>
              <a:t>1984</a:t>
            </a:r>
            <a:r>
              <a:rPr lang="zh-CN" altLang="en-US" dirty="0"/>
              <a:t>年，</a:t>
            </a:r>
            <a:r>
              <a:rPr lang="en-US" altLang="zh-CN" dirty="0" err="1"/>
              <a:t>Karmarkar</a:t>
            </a:r>
            <a:r>
              <a:rPr lang="zh-CN" altLang="en-US" dirty="0"/>
              <a:t>提出了一个具有类似多项式时间界的算法，声称优于已有的所有单纯形代码，但没人验证</a:t>
            </a:r>
            <a:endParaRPr lang="en-US" altLang="zh-CN" dirty="0"/>
          </a:p>
          <a:p>
            <a:r>
              <a:rPr lang="zh-CN" altLang="en-US" dirty="0"/>
              <a:t>但推动了内点法</a:t>
            </a:r>
            <a:r>
              <a:rPr lang="en-US" altLang="zh-CN" dirty="0"/>
              <a:t>(interior-point method)</a:t>
            </a:r>
            <a:r>
              <a:rPr lang="zh-CN" altLang="en-US" dirty="0"/>
              <a:t>的研究大潮</a:t>
            </a:r>
            <a:r>
              <a:rPr lang="en-US" altLang="zh-CN" dirty="0"/>
              <a:t>: </a:t>
            </a:r>
            <a:r>
              <a:rPr lang="zh-CN" altLang="en-US" dirty="0"/>
              <a:t>迭代不是在顶点和边界上进行，而是可行域内部进行移动，其性能在很多问题上显著优于单纯形法</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6.1</a:t>
            </a:r>
            <a:r>
              <a:rPr lang="zh-CN" altLang="en-US" dirty="0">
                <a:latin typeface="隶书" panose="02010509060101010101" pitchFamily="1" charset="-122"/>
              </a:rPr>
              <a:t>线性规划</a:t>
            </a:r>
            <a:r>
              <a:rPr lang="en-US" altLang="zh-CN" dirty="0">
                <a:latin typeface="隶书" panose="02010509060101010101" pitchFamily="1" charset="-122"/>
              </a:rPr>
              <a:t>-</a:t>
            </a:r>
            <a:r>
              <a:rPr lang="zh-CN" altLang="en-US" dirty="0">
                <a:latin typeface="隶书" panose="02010509060101010101" pitchFamily="1" charset="-122"/>
              </a:rPr>
              <a:t>总结</a:t>
            </a:r>
            <a:endParaRPr lang="zh-CN" altLang="en-US" dirty="0"/>
          </a:p>
        </p:txBody>
      </p:sp>
      <p:sp>
        <p:nvSpPr>
          <p:cNvPr id="3" name="Content Placeholder 2"/>
          <p:cNvSpPr>
            <a:spLocks noGrp="1"/>
          </p:cNvSpPr>
          <p:nvPr>
            <p:ph idx="1"/>
          </p:nvPr>
        </p:nvSpPr>
        <p:spPr/>
        <p:txBody>
          <a:bodyPr>
            <a:normAutofit fontScale="92500" lnSpcReduction="20000"/>
          </a:bodyPr>
          <a:lstStyle/>
          <a:p>
            <a:r>
              <a:rPr lang="zh-CN" altLang="en-US" dirty="0"/>
              <a:t>单词</a:t>
            </a:r>
            <a:r>
              <a:rPr lang="en-US" altLang="zh-CN" dirty="0"/>
              <a:t>”Programming”:</a:t>
            </a:r>
            <a:r>
              <a:rPr lang="zh-CN" altLang="en-US" dirty="0"/>
              <a:t>是指用于求解优化问题的逐步的数学过程，而不是具体指计算机上的实现</a:t>
            </a:r>
            <a:endParaRPr lang="en-US" altLang="zh-CN" dirty="0"/>
          </a:p>
          <a:p>
            <a:r>
              <a:rPr lang="en-US" altLang="zh-CN" dirty="0"/>
              <a:t>Linear programming</a:t>
            </a:r>
            <a:r>
              <a:rPr lang="zh-CN" altLang="en-US" dirty="0"/>
              <a:t>出现在</a:t>
            </a:r>
            <a:r>
              <a:rPr lang="en-US" altLang="zh-CN" dirty="0"/>
              <a:t>1940’s, </a:t>
            </a:r>
            <a:r>
              <a:rPr lang="zh-CN" altLang="en-US" dirty="0"/>
              <a:t>很久之前单词</a:t>
            </a:r>
            <a:r>
              <a:rPr lang="en-US" altLang="zh-CN" dirty="0"/>
              <a:t>programming</a:t>
            </a:r>
            <a:r>
              <a:rPr lang="zh-CN" altLang="en-US" dirty="0"/>
              <a:t>就与计算机有强烈的关联</a:t>
            </a:r>
            <a:endParaRPr lang="en-US" altLang="zh-CN" dirty="0"/>
          </a:p>
          <a:p>
            <a:r>
              <a:rPr lang="zh-CN" altLang="en-US" dirty="0"/>
              <a:t>从线性规划中了解到一些基本的概念和观点</a:t>
            </a:r>
            <a:endParaRPr lang="en-US" altLang="zh-CN" dirty="0"/>
          </a:p>
          <a:p>
            <a:pPr lvl="1"/>
            <a:r>
              <a:rPr lang="zh-CN" altLang="en-US" dirty="0"/>
              <a:t>提出问题</a:t>
            </a:r>
            <a:endParaRPr lang="en-US" altLang="zh-CN" dirty="0"/>
          </a:p>
          <a:p>
            <a:pPr lvl="1"/>
            <a:r>
              <a:rPr lang="zh-CN" altLang="en-US" dirty="0"/>
              <a:t>数学形式化描述问题</a:t>
            </a:r>
            <a:endParaRPr lang="en-US" altLang="zh-CN" dirty="0"/>
          </a:p>
          <a:p>
            <a:pPr lvl="1"/>
            <a:r>
              <a:rPr lang="zh-CN" altLang="en-US" dirty="0"/>
              <a:t>提出解决办法</a:t>
            </a:r>
            <a:endParaRPr lang="en-US" altLang="zh-CN" dirty="0"/>
          </a:p>
          <a:p>
            <a:pPr lvl="2"/>
            <a:r>
              <a:rPr lang="zh-CN" altLang="en-US" dirty="0"/>
              <a:t>找到一个初始解</a:t>
            </a:r>
            <a:endParaRPr lang="en-US" altLang="zh-CN" dirty="0"/>
          </a:p>
          <a:p>
            <a:pPr lvl="2"/>
            <a:r>
              <a:rPr lang="zh-CN" altLang="en-US" dirty="0"/>
              <a:t>判断是否是最优解</a:t>
            </a:r>
            <a:endParaRPr lang="en-US" altLang="zh-CN" dirty="0"/>
          </a:p>
          <a:p>
            <a:pPr lvl="2"/>
            <a:r>
              <a:rPr lang="zh-CN" altLang="en-US" dirty="0"/>
              <a:t>寻找更优的解</a:t>
            </a:r>
            <a:endParaRPr lang="en-US" altLang="zh-CN" dirty="0"/>
          </a:p>
          <a:p>
            <a:pPr lvl="3"/>
            <a:r>
              <a:rPr lang="zh-CN" altLang="en-US" dirty="0"/>
              <a:t>搜索方向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zh-CN" altLang="en-US" sz="2280" dirty="0"/>
                  <a:t>顶点</a:t>
                </a:r>
                <a:r>
                  <a:rPr lang="en-US" altLang="zh-CN" sz="2280" dirty="0"/>
                  <a:t>(Vertex):</a:t>
                </a:r>
                <a:r>
                  <a:rPr lang="zh-CN" altLang="en-US" sz="2280" dirty="0"/>
                  <a:t>如果点</a:t>
                </a:r>
                <a14:m>
                  <m:oMath xmlns:m="http://schemas.openxmlformats.org/officeDocument/2006/math">
                    <m:r>
                      <a:rPr lang="en-US" altLang="zh-CN" sz="2280" i="1">
                        <a:latin typeface="Cambria Math"/>
                      </a:rPr>
                      <m:t>𝒙</m:t>
                    </m:r>
                  </m:oMath>
                </a14:m>
                <a:r>
                  <a:rPr lang="zh-CN" altLang="en-US" sz="2280" dirty="0"/>
                  <a:t>是两个或多个线段、边缘、表面的交点，则称为顶点</a:t>
                </a:r>
                <a:endParaRPr lang="en-US" altLang="zh-CN" sz="2280" dirty="0"/>
              </a:p>
              <a:p>
                <a:pPr lvl="1"/>
                <a:r>
                  <a:rPr lang="zh-CN" altLang="en-US" sz="1900" dirty="0">
                    <a:solidFill>
                      <a:srgbClr val="FF0000"/>
                    </a:solidFill>
                  </a:rPr>
                  <a:t>注意，凸集的顶点都是极点</a:t>
                </a:r>
                <a:endParaRPr lang="en-US" altLang="zh-CN" sz="1900" dirty="0">
                  <a:solidFill>
                    <a:srgbClr val="FF0000"/>
                  </a:solidFill>
                </a:endParaRPr>
              </a:p>
              <a:p>
                <a:r>
                  <a:rPr lang="zh-CN" altLang="en-US" sz="2280" dirty="0"/>
                  <a:t>如果两个极点由一条边</a:t>
                </a:r>
                <a:r>
                  <a:rPr lang="en-US" altLang="zh-CN" sz="2280" dirty="0"/>
                  <a:t>(</a:t>
                </a:r>
                <a:r>
                  <a:rPr lang="zh-CN" altLang="en-US" sz="2280" dirty="0"/>
                  <a:t>线，或面</a:t>
                </a:r>
                <a:r>
                  <a:rPr lang="en-US" altLang="zh-CN" sz="2280" dirty="0"/>
                  <a:t>)</a:t>
                </a:r>
                <a:r>
                  <a:rPr lang="zh-CN" altLang="en-US" sz="2280" dirty="0"/>
                  <a:t>连接，则称为相邻的极点</a:t>
                </a:r>
                <a:endParaRPr lang="en-US" altLang="zh-CN" sz="2280" dirty="0"/>
              </a:p>
              <a:p>
                <a:r>
                  <a:rPr lang="zh-CN" altLang="en-US" sz="2280" dirty="0"/>
                  <a:t>超平面</a:t>
                </a:r>
                <a:r>
                  <a:rPr lang="en-US" altLang="zh-CN" sz="2280" dirty="0"/>
                  <a:t>(</a:t>
                </a:r>
                <a:r>
                  <a:rPr lang="en-US" altLang="zh-CN" sz="2280" dirty="0" err="1"/>
                  <a:t>Hyperplane</a:t>
                </a:r>
                <a:r>
                  <a:rPr lang="en-US" altLang="zh-CN" sz="2280" dirty="0"/>
                  <a:t>):</a:t>
                </a:r>
                <a:r>
                  <a:rPr lang="zh-CN" altLang="en-US" sz="2280" dirty="0"/>
                  <a:t>集合</a:t>
                </a:r>
                <a14:m>
                  <m:oMath xmlns:m="http://schemas.openxmlformats.org/officeDocument/2006/math">
                    <m:r>
                      <a:rPr lang="en-US" altLang="zh-CN" sz="2280" i="1">
                        <a:latin typeface="Cambria Math"/>
                      </a:rPr>
                      <m:t>𝑯</m:t>
                    </m:r>
                    <m:r>
                      <a:rPr lang="en-US" altLang="zh-CN" sz="2280" i="1">
                        <a:latin typeface="Cambria Math"/>
                      </a:rPr>
                      <m:t>=</m:t>
                    </m:r>
                    <m:d>
                      <m:dPr>
                        <m:begChr m:val="{"/>
                        <m:endChr m:val="}"/>
                        <m:ctrlPr>
                          <a:rPr lang="en-US" altLang="zh-CN" sz="2280" i="1">
                            <a:latin typeface="Cambria Math" panose="02040503050406030204" pitchFamily="18" charset="0"/>
                          </a:rPr>
                        </m:ctrlPr>
                      </m:dPr>
                      <m:e>
                        <m:r>
                          <a:rPr lang="en-US" altLang="zh-CN" sz="2280" i="1">
                            <a:latin typeface="Cambria Math"/>
                          </a:rPr>
                          <m:t>𝒙</m:t>
                        </m:r>
                      </m:e>
                      <m:e>
                        <m:r>
                          <a:rPr lang="en-US" altLang="zh-CN" sz="2280" b="1" i="1">
                            <a:latin typeface="Cambria Math" panose="02040503050406030204" pitchFamily="18" charset="0"/>
                          </a:rPr>
                          <m:t>𝑨</m:t>
                        </m:r>
                        <m:r>
                          <a:rPr lang="en-US" altLang="zh-CN" sz="2280" i="1">
                            <a:latin typeface="Cambria Math"/>
                          </a:rPr>
                          <m:t>𝒙</m:t>
                        </m:r>
                        <m:r>
                          <a:rPr lang="en-US" altLang="zh-CN" sz="2280" i="1">
                            <a:latin typeface="Cambria Math"/>
                          </a:rPr>
                          <m:t>=</m:t>
                        </m:r>
                        <m:r>
                          <a:rPr lang="en-US" altLang="zh-CN" sz="2280" i="1">
                            <a:latin typeface="Cambria Math"/>
                          </a:rPr>
                          <m:t>𝒃</m:t>
                        </m:r>
                      </m:e>
                    </m:d>
                    <m:r>
                      <a:rPr lang="en-US" altLang="zh-CN" sz="2280" i="1">
                        <a:latin typeface="Cambria Math"/>
                      </a:rPr>
                      <m:t>,</m:t>
                    </m:r>
                    <m:r>
                      <a:rPr lang="en-US" altLang="zh-CN" sz="2280" i="1">
                        <a:latin typeface="Cambria Math"/>
                      </a:rPr>
                      <m:t>𝒂</m:t>
                    </m:r>
                    <m:r>
                      <a:rPr lang="en-US" altLang="zh-CN" sz="2280" i="1">
                        <a:latin typeface="Cambria Math"/>
                      </a:rPr>
                      <m:t>≠</m:t>
                    </m:r>
                    <m:r>
                      <a:rPr lang="en-US" altLang="zh-CN" sz="2280" i="1">
                        <a:latin typeface="Cambria Math"/>
                      </a:rPr>
                      <m:t>𝟎</m:t>
                    </m:r>
                  </m:oMath>
                </a14:m>
                <a:r>
                  <a:rPr lang="en-US" altLang="zh-CN" sz="2280" dirty="0"/>
                  <a:t>:</a:t>
                </a:r>
                <a:r>
                  <a:rPr lang="zh-CN" altLang="en-US" sz="2280" dirty="0"/>
                  <a:t>超平面将</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𝑹</m:t>
                        </m:r>
                      </m:e>
                      <m:sup>
                        <m:r>
                          <a:rPr lang="en-US" altLang="zh-CN" sz="2280" i="1">
                            <a:latin typeface="Cambria Math"/>
                          </a:rPr>
                          <m:t>𝒏</m:t>
                        </m:r>
                      </m:sup>
                    </m:sSup>
                  </m:oMath>
                </a14:m>
                <a:r>
                  <a:rPr lang="zh-CN" altLang="en-US" sz="2280" dirty="0"/>
                  <a:t>空间分成两个半空间</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𝑯</m:t>
                        </m:r>
                      </m:e>
                      <m:sup>
                        <m:r>
                          <a:rPr lang="en-US" altLang="zh-CN" sz="2280" i="1">
                            <a:latin typeface="Cambria Math"/>
                          </a:rPr>
                          <m:t>+</m:t>
                        </m:r>
                      </m:sup>
                    </m:sSup>
                    <m:r>
                      <a:rPr lang="en-US" altLang="zh-CN" sz="2280" i="1">
                        <a:latin typeface="Cambria Math"/>
                      </a:rPr>
                      <m:t>=</m:t>
                    </m:r>
                    <m:d>
                      <m:dPr>
                        <m:begChr m:val="{"/>
                        <m:endChr m:val="}"/>
                        <m:ctrlPr>
                          <a:rPr lang="en-US" altLang="zh-CN" sz="2280" i="1">
                            <a:latin typeface="Cambria Math" panose="02040503050406030204" pitchFamily="18" charset="0"/>
                          </a:rPr>
                        </m:ctrlPr>
                      </m:dPr>
                      <m:e>
                        <m:r>
                          <a:rPr lang="en-US" altLang="zh-CN" sz="2280" i="1">
                            <a:latin typeface="Cambria Math"/>
                          </a:rPr>
                          <m:t>𝒙</m:t>
                        </m:r>
                      </m:e>
                      <m:e>
                        <m:r>
                          <a:rPr lang="en-US" altLang="zh-CN" sz="2280" b="1" i="1">
                            <a:latin typeface="Cambria Math" panose="02040503050406030204" pitchFamily="18" charset="0"/>
                          </a:rPr>
                          <m:t>𝑨</m:t>
                        </m:r>
                        <m:r>
                          <a:rPr lang="en-US" altLang="zh-CN" sz="2280" i="1">
                            <a:latin typeface="Cambria Math"/>
                          </a:rPr>
                          <m:t>𝒙</m:t>
                        </m:r>
                        <m:r>
                          <a:rPr lang="en-US" altLang="zh-CN" sz="2280" i="1">
                            <a:latin typeface="Cambria Math"/>
                          </a:rPr>
                          <m:t>≥</m:t>
                        </m:r>
                        <m:r>
                          <a:rPr lang="en-US" altLang="zh-CN" sz="2280" i="1">
                            <a:latin typeface="Cambria Math"/>
                          </a:rPr>
                          <m:t>𝒃</m:t>
                        </m:r>
                      </m:e>
                    </m:d>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𝑯</m:t>
                        </m:r>
                      </m:e>
                      <m:sup>
                        <m:r>
                          <a:rPr lang="en-US" altLang="zh-CN" sz="2280" i="1">
                            <a:latin typeface="Cambria Math"/>
                          </a:rPr>
                          <m:t>−</m:t>
                        </m:r>
                      </m:sup>
                    </m:sSup>
                    <m:r>
                      <a:rPr lang="en-US" altLang="zh-CN" sz="2280" i="1">
                        <a:latin typeface="Cambria Math"/>
                      </a:rPr>
                      <m:t>={</m:t>
                    </m:r>
                    <m:r>
                      <a:rPr lang="en-US" altLang="zh-CN" sz="2280" i="1">
                        <a:latin typeface="Cambria Math"/>
                      </a:rPr>
                      <m:t>𝒙</m:t>
                    </m:r>
                    <m:r>
                      <a:rPr lang="en-US" altLang="zh-CN" sz="2280" i="1">
                        <a:latin typeface="Cambria Math"/>
                      </a:rPr>
                      <m:t>|</m:t>
                    </m:r>
                    <m:r>
                      <a:rPr lang="en-US" altLang="zh-CN" sz="2280" b="1" i="1">
                        <a:latin typeface="Cambria Math" panose="02040503050406030204" pitchFamily="18" charset="0"/>
                      </a:rPr>
                      <m:t>𝑨</m:t>
                    </m:r>
                    <m:r>
                      <a:rPr lang="en-US" altLang="zh-CN" sz="2280" i="1">
                        <a:latin typeface="Cambria Math"/>
                      </a:rPr>
                      <m:t>𝒙</m:t>
                    </m:r>
                    <m:r>
                      <a:rPr lang="en-US" altLang="zh-CN" sz="2280" i="1">
                        <a:latin typeface="Cambria Math"/>
                      </a:rPr>
                      <m:t>≤</m:t>
                    </m:r>
                    <m:r>
                      <a:rPr lang="en-US" altLang="zh-CN" sz="2280" i="1">
                        <a:latin typeface="Cambria Math"/>
                      </a:rPr>
                      <m:t>𝒃</m:t>
                    </m:r>
                    <m:r>
                      <a:rPr lang="en-US" altLang="zh-CN" sz="2280" i="1">
                        <a:latin typeface="Cambria Math"/>
                      </a:rPr>
                      <m:t>}</m:t>
                    </m:r>
                  </m:oMath>
                </a14:m>
                <a:endParaRPr lang="en-US" altLang="zh-CN" sz="2280" dirty="0"/>
              </a:p>
              <a:p>
                <a:r>
                  <a:rPr lang="zh-CN" altLang="en-US" sz="2280" dirty="0"/>
                  <a:t>多胞形</a:t>
                </a:r>
                <a:r>
                  <a:rPr lang="en-US" altLang="zh-CN" sz="2280" dirty="0"/>
                  <a:t>(polyhedron)</a:t>
                </a:r>
                <a14:m>
                  <m:oMath xmlns:m="http://schemas.openxmlformats.org/officeDocument/2006/math">
                    <m:r>
                      <a:rPr lang="en-US" altLang="zh-CN" sz="2280" b="1" i="1">
                        <a:latin typeface="Cambria Math" panose="02040503050406030204" pitchFamily="18" charset="0"/>
                      </a:rPr>
                      <m:t>𝑷</m:t>
                    </m:r>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𝑹</m:t>
                        </m:r>
                      </m:e>
                      <m:sup>
                        <m:r>
                          <a:rPr lang="en-US" altLang="zh-CN" sz="2280" b="1" i="1">
                            <a:latin typeface="Cambria Math" panose="02040503050406030204" pitchFamily="18" charset="0"/>
                          </a:rPr>
                          <m:t>𝒏</m:t>
                        </m:r>
                      </m:sup>
                    </m:sSup>
                  </m:oMath>
                </a14:m>
                <a:r>
                  <a:rPr lang="en-US" altLang="zh-CN" sz="2280" dirty="0"/>
                  <a:t>:</a:t>
                </a:r>
                <a:r>
                  <a:rPr lang="zh-CN" altLang="en-US" sz="2280" dirty="0"/>
                  <a:t>有限个半空间的交</a:t>
                </a:r>
                <a:endParaRPr lang="en-US" altLang="zh-CN" sz="2280" dirty="0"/>
              </a:p>
              <a:p>
                <a:pPr lvl="1"/>
                <a:r>
                  <a:rPr lang="zh-CN" altLang="en-US" sz="1900" dirty="0"/>
                  <a:t>一个多面锥（</a:t>
                </a:r>
                <a:r>
                  <a:rPr lang="en-US" altLang="zh-CN" sz="1900" dirty="0"/>
                  <a:t>polyhedral cone)</a:t>
                </a:r>
                <a:r>
                  <a:rPr lang="zh-CN" altLang="en-US" sz="1900" dirty="0"/>
                  <a:t>是形如</a:t>
                </a:r>
                <a14:m>
                  <m:oMath xmlns:m="http://schemas.openxmlformats.org/officeDocument/2006/math">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𝑨𝒙</m:t>
                    </m:r>
                    <m:r>
                      <a:rPr lang="en-US" altLang="zh-CN" sz="1900" b="1" i="1">
                        <a:latin typeface="Cambria Math" panose="02040503050406030204" pitchFamily="18" charset="0"/>
                      </a:rPr>
                      <m:t>≤</m:t>
                    </m:r>
                    <m:r>
                      <a:rPr lang="en-US" altLang="zh-CN" sz="1900" b="1" i="1">
                        <a:latin typeface="Cambria Math" panose="02040503050406030204" pitchFamily="18" charset="0"/>
                      </a:rPr>
                      <m:t>𝟎</m:t>
                    </m:r>
                    <m:r>
                      <a:rPr lang="en-US" altLang="zh-CN" sz="1900" b="1" i="1">
                        <a:latin typeface="Cambria Math" panose="02040503050406030204" pitchFamily="18" charset="0"/>
                      </a:rPr>
                      <m:t>}</m:t>
                    </m:r>
                  </m:oMath>
                </a14:m>
                <a:r>
                  <a:rPr lang="zh-CN" altLang="en-US" sz="1900" dirty="0"/>
                  <a:t>的多胞形</a:t>
                </a:r>
                <a:endParaRPr lang="en-US" altLang="zh-CN" sz="1900" dirty="0"/>
              </a:p>
              <a:p>
                <a:pPr lvl="1"/>
                <a:r>
                  <a:rPr lang="zh-CN" altLang="en-US" sz="1900" dirty="0"/>
                  <a:t>多面锥是锥，且是有限生成锥</a:t>
                </a:r>
                <a:endParaRPr lang="en-US" altLang="zh-CN" sz="1900" dirty="0"/>
              </a:p>
              <a:p>
                <a:pPr lvl="1"/>
                <a:r>
                  <a:rPr lang="zh-CN" altLang="en-US" sz="1900" dirty="0"/>
                  <a:t>若</a:t>
                </a:r>
                <a14:m>
                  <m:oMath xmlns:m="http://schemas.openxmlformats.org/officeDocument/2006/math">
                    <m:r>
                      <a:rPr lang="en-US" altLang="zh-CN" sz="1900" b="1" i="1">
                        <a:latin typeface="Cambria Math" panose="02040503050406030204" pitchFamily="18" charset="0"/>
                      </a:rPr>
                      <m:t>𝒅𝒊𝒎𝑷</m:t>
                    </m:r>
                    <m:r>
                      <a:rPr lang="en-US" altLang="zh-CN" sz="1900" b="1" i="1">
                        <a:latin typeface="Cambria Math" panose="02040503050406030204" pitchFamily="18" charset="0"/>
                      </a:rPr>
                      <m:t>=</m:t>
                    </m:r>
                    <m:r>
                      <a:rPr lang="en-US" altLang="zh-CN" sz="1900" b="1" i="1">
                        <a:latin typeface="Cambria Math" panose="02040503050406030204" pitchFamily="18" charset="0"/>
                      </a:rPr>
                      <m:t>𝒏</m:t>
                    </m:r>
                  </m:oMath>
                </a14:m>
                <a:r>
                  <a:rPr lang="zh-CN" altLang="en-US" sz="1900" dirty="0"/>
                  <a:t>，则称</a:t>
                </a:r>
                <a14:m>
                  <m:oMath xmlns:m="http://schemas.openxmlformats.org/officeDocument/2006/math">
                    <m:r>
                      <a:rPr lang="en-US" altLang="zh-CN" sz="1900" b="1" i="1">
                        <a:latin typeface="Cambria Math" panose="02040503050406030204" pitchFamily="18" charset="0"/>
                      </a:rPr>
                      <m:t>𝑷</m:t>
                    </m:r>
                  </m:oMath>
                </a14:m>
                <a:r>
                  <a:rPr lang="zh-CN" altLang="en-US" sz="1900" dirty="0"/>
                  <a:t>是满维的；满维等价于它有一内点</a:t>
                </a:r>
                <a:endParaRPr lang="en-US" altLang="zh-CN" sz="1900" dirty="0"/>
              </a:p>
              <a:p>
                <a:r>
                  <a:rPr lang="zh-CN" altLang="en-US" sz="2280" dirty="0"/>
                  <a:t>多面体</a:t>
                </a:r>
                <a:r>
                  <a:rPr lang="en-US" altLang="zh-CN" sz="2280" dirty="0"/>
                  <a:t>(polytope):</a:t>
                </a:r>
                <a:r>
                  <a:rPr lang="zh-CN" altLang="en-US" sz="2280" dirty="0"/>
                  <a:t>有界的多胞形</a:t>
                </a:r>
                <a:endParaRPr lang="en-US" altLang="zh-CN" sz="2280" dirty="0"/>
              </a:p>
              <a:p>
                <a:r>
                  <a:rPr lang="zh-CN" altLang="en-US" sz="2280" dirty="0"/>
                  <a:t>引理（</a:t>
                </a:r>
                <a:r>
                  <a:rPr lang="en-US" altLang="zh-CN" sz="2280" dirty="0"/>
                  <a:t>Minkowski,1896)</a:t>
                </a:r>
                <a:r>
                  <a:rPr lang="zh-CN" altLang="en-US" sz="2280" dirty="0"/>
                  <a:t>：设</a:t>
                </a:r>
                <a14:m>
                  <m:oMath xmlns:m="http://schemas.openxmlformats.org/officeDocument/2006/math">
                    <m:r>
                      <a:rPr lang="en-US" altLang="zh-CN" sz="2280" b="1" i="1">
                        <a:latin typeface="Cambria Math" panose="02040503050406030204" pitchFamily="18" charset="0"/>
                      </a:rPr>
                      <m:t>𝑪</m:t>
                    </m:r>
                    <m:r>
                      <a:rPr lang="en-US" altLang="zh-CN" sz="2280" b="1" i="1">
                        <a:latin typeface="Cambria Math" panose="02040503050406030204" pitchFamily="18" charset="0"/>
                      </a:rPr>
                      <m:t>={</m:t>
                    </m:r>
                    <m:r>
                      <a:rPr lang="en-US" altLang="zh-CN" sz="2280" b="1" i="1">
                        <a:latin typeface="Cambria Math" panose="02040503050406030204" pitchFamily="18" charset="0"/>
                      </a:rPr>
                      <m:t>𝒙</m:t>
                    </m:r>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𝑹</m:t>
                        </m:r>
                      </m:e>
                      <m:sup>
                        <m:r>
                          <a:rPr lang="en-US" altLang="zh-CN" sz="2280" b="1" i="1">
                            <a:latin typeface="Cambria Math" panose="02040503050406030204" pitchFamily="18" charset="0"/>
                          </a:rPr>
                          <m:t>𝒏</m:t>
                        </m:r>
                      </m:sup>
                    </m:sSup>
                    <m:r>
                      <a:rPr lang="en-US" altLang="zh-CN" sz="2280" b="1" i="1">
                        <a:latin typeface="Cambria Math" panose="02040503050406030204" pitchFamily="18" charset="0"/>
                      </a:rPr>
                      <m:t>,</m:t>
                    </m:r>
                    <m:r>
                      <a:rPr lang="en-US" altLang="zh-CN" sz="2280" b="1" i="1">
                        <a:latin typeface="Cambria Math" panose="02040503050406030204" pitchFamily="18" charset="0"/>
                      </a:rPr>
                      <m:t>𝑨𝒙</m:t>
                    </m:r>
                    <m:r>
                      <a:rPr lang="en-US" altLang="zh-CN" sz="2280" b="1" i="1">
                        <a:latin typeface="Cambria Math" panose="02040503050406030204" pitchFamily="18" charset="0"/>
                      </a:rPr>
                      <m:t>≤</m:t>
                    </m:r>
                    <m:r>
                      <a:rPr lang="en-US" altLang="zh-CN" sz="2280" b="1" i="1">
                        <a:latin typeface="Cambria Math" panose="02040503050406030204" pitchFamily="18" charset="0"/>
                      </a:rPr>
                      <m:t>𝟎</m:t>
                    </m:r>
                    <m:r>
                      <a:rPr lang="en-US" altLang="zh-CN" sz="2280" b="1" i="1">
                        <a:latin typeface="Cambria Math" panose="02040503050406030204" pitchFamily="18" charset="0"/>
                      </a:rPr>
                      <m:t>}</m:t>
                    </m:r>
                  </m:oMath>
                </a14:m>
                <a:r>
                  <a:rPr lang="zh-CN" altLang="en-US" sz="2280" dirty="0"/>
                  <a:t>是一多面锥，则</a:t>
                </a:r>
                <a14:m>
                  <m:oMath xmlns:m="http://schemas.openxmlformats.org/officeDocument/2006/math">
                    <m:r>
                      <a:rPr lang="en-US" altLang="zh-CN" sz="2280" b="1" i="1">
                        <a:latin typeface="Cambria Math" panose="02040503050406030204" pitchFamily="18" charset="0"/>
                      </a:rPr>
                      <m:t>𝑪</m:t>
                    </m:r>
                  </m:oMath>
                </a14:m>
                <a:r>
                  <a:rPr lang="zh-CN" altLang="en-US" sz="2280" dirty="0"/>
                  <a:t>是肯定由方程组</a:t>
                </a:r>
                <a14:m>
                  <m:oMath xmlns:m="http://schemas.openxmlformats.org/officeDocument/2006/math">
                    <m:r>
                      <a:rPr lang="en-US" altLang="zh-CN" sz="2280" b="1" i="1">
                        <a:latin typeface="Cambria Math" panose="02040503050406030204" pitchFamily="18" charset="0"/>
                      </a:rPr>
                      <m:t>𝑴𝒚</m:t>
                    </m:r>
                    <m:r>
                      <a:rPr lang="en-US" altLang="zh-CN" sz="2280" b="1" i="1">
                        <a:latin typeface="Cambria Math" panose="02040503050406030204" pitchFamily="18" charset="0"/>
                      </a:rPr>
                      <m:t>=</m:t>
                    </m:r>
                    <m:r>
                      <a:rPr lang="en-US" altLang="zh-CN" sz="2280" b="1" i="1">
                        <a:latin typeface="Cambria Math" panose="02040503050406030204" pitchFamily="18" charset="0"/>
                      </a:rPr>
                      <m:t>𝒃</m:t>
                    </m:r>
                    <m:r>
                      <a:rPr lang="en-US" altLang="zh-CN" sz="2280" b="1" i="1">
                        <a:latin typeface="Cambria Math" panose="02040503050406030204" pitchFamily="18" charset="0"/>
                      </a:rPr>
                      <m:t>′</m:t>
                    </m:r>
                  </m:oMath>
                </a14:m>
                <a:r>
                  <a:rPr lang="zh-CN" altLang="en-US" sz="2280" dirty="0"/>
                  <a:t>的解集的一个子集生成，这里</a:t>
                </a:r>
                <a14:m>
                  <m:oMath xmlns:m="http://schemas.openxmlformats.org/officeDocument/2006/math">
                    <m:r>
                      <a:rPr lang="en-US" altLang="zh-CN" sz="2280" b="1" i="1">
                        <a:latin typeface="Cambria Math" panose="02040503050406030204" pitchFamily="18" charset="0"/>
                      </a:rPr>
                      <m:t>𝑴</m:t>
                    </m:r>
                  </m:oMath>
                </a14:m>
                <a:r>
                  <a:rPr lang="zh-CN" altLang="en-US" sz="2280" dirty="0"/>
                  <a:t>是由</a:t>
                </a:r>
                <a14:m>
                  <m:oMath xmlns:m="http://schemas.openxmlformats.org/officeDocument/2006/math">
                    <m:d>
                      <m:dPr>
                        <m:ctrlPr>
                          <a:rPr lang="en-US" altLang="zh-CN" sz="2280" i="1">
                            <a:latin typeface="Cambria Math" panose="02040503050406030204" pitchFamily="18" charset="0"/>
                          </a:rPr>
                        </m:ctrlPr>
                      </m:dPr>
                      <m:e>
                        <m:m>
                          <m:mPr>
                            <m:mcs>
                              <m:mc>
                                <m:mcPr>
                                  <m:count m:val="1"/>
                                  <m:mcJc m:val="center"/>
                                </m:mcPr>
                              </m:mc>
                            </m:mcs>
                            <m:ctrlPr>
                              <a:rPr lang="en-US" altLang="zh-CN" sz="2280" i="1">
                                <a:latin typeface="Cambria Math" panose="02040503050406030204" pitchFamily="18" charset="0"/>
                              </a:rPr>
                            </m:ctrlPr>
                          </m:mPr>
                          <m:mr>
                            <m:e>
                              <m:r>
                                <m:rPr>
                                  <m:brk m:alnAt="7"/>
                                </m:rPr>
                                <a:rPr lang="en-US" altLang="zh-CN" sz="2280" b="1" i="1">
                                  <a:latin typeface="Cambria Math" panose="02040503050406030204" pitchFamily="18" charset="0"/>
                                </a:rPr>
                                <m:t>𝑨</m:t>
                              </m:r>
                            </m:e>
                          </m:mr>
                          <m:mr>
                            <m:e>
                              <m:r>
                                <a:rPr lang="en-US" altLang="zh-CN" sz="2280" b="1" i="1">
                                  <a:latin typeface="Cambria Math" panose="02040503050406030204" pitchFamily="18" charset="0"/>
                                </a:rPr>
                                <m:t>𝑰</m:t>
                              </m:r>
                            </m:e>
                          </m:mr>
                        </m:m>
                      </m:e>
                    </m:d>
                  </m:oMath>
                </a14:m>
                <a:r>
                  <a:rPr lang="zh-CN" altLang="en-US" sz="2280" dirty="0"/>
                  <a:t>的</a:t>
                </a:r>
                <a14:m>
                  <m:oMath xmlns:m="http://schemas.openxmlformats.org/officeDocument/2006/math">
                    <m:r>
                      <a:rPr lang="en-US" altLang="zh-CN" sz="2280" b="1" i="1" dirty="0">
                        <a:latin typeface="Cambria Math" panose="02040503050406030204" pitchFamily="18" charset="0"/>
                      </a:rPr>
                      <m:t>𝒏</m:t>
                    </m:r>
                  </m:oMath>
                </a14:m>
                <a:r>
                  <a:rPr lang="zh-CN" altLang="en-US" sz="2280" dirty="0"/>
                  <a:t>个线性无关行所组成，</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𝒃</m:t>
                        </m:r>
                      </m:e>
                      <m:sup>
                        <m:r>
                          <a:rPr lang="en-US" altLang="zh-CN" sz="2280" b="1" i="1">
                            <a:latin typeface="Cambria Math" panose="02040503050406030204" pitchFamily="18" charset="0"/>
                          </a:rPr>
                          <m:t>′</m:t>
                        </m:r>
                      </m:sup>
                    </m:sSup>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𝒆</m:t>
                        </m:r>
                      </m:e>
                      <m:sub>
                        <m:r>
                          <a:rPr lang="en-US" altLang="zh-CN" sz="2280" b="1" i="1">
                            <a:latin typeface="Cambria Math" panose="02040503050406030204" pitchFamily="18" charset="0"/>
                          </a:rPr>
                          <m:t>𝒋</m:t>
                        </m:r>
                      </m:sub>
                    </m:sSub>
                  </m:oMath>
                </a14:m>
                <a:r>
                  <a:rPr lang="en-US" altLang="zh-CN" sz="2280" dirty="0"/>
                  <a:t>,</a:t>
                </a:r>
                <a:r>
                  <a:rPr lang="zh-CN" altLang="en-US" sz="2280" dirty="0"/>
                  <a:t>其中</a:t>
                </a:r>
                <a14:m>
                  <m:oMath xmlns:m="http://schemas.openxmlformats.org/officeDocument/2006/math">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𝒆</m:t>
                        </m:r>
                      </m:e>
                      <m:sub>
                        <m:r>
                          <a:rPr lang="en-US" altLang="zh-CN" sz="2280" b="1" i="1">
                            <a:latin typeface="Cambria Math" panose="02040503050406030204" pitchFamily="18" charset="0"/>
                          </a:rPr>
                          <m:t>𝒋</m:t>
                        </m:r>
                      </m:sub>
                    </m:sSub>
                  </m:oMath>
                </a14:m>
                <a:r>
                  <a:rPr lang="zh-CN" altLang="en-US" sz="2280" dirty="0"/>
                  <a:t>是某一单位向量。</a:t>
                </a:r>
                <a:endParaRPr lang="en-US" altLang="zh-CN" sz="2280" dirty="0"/>
              </a:p>
              <a:p>
                <a:endParaRPr lang="zh-CN" altLang="en-US"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401" r="-2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95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D005B-C240-4A95-B277-E18335F62F4F}"/>
              </a:ext>
            </a:extLst>
          </p:cNvPr>
          <p:cNvSpPr>
            <a:spLocks noGrp="1"/>
          </p:cNvSpPr>
          <p:nvPr>
            <p:ph type="title"/>
          </p:nvPr>
        </p:nvSpPr>
        <p:spPr/>
        <p:txBody>
          <a:bodyPr/>
          <a:lstStyle/>
          <a:p>
            <a:r>
              <a:rPr lang="en-US" altLang="zh-CN" dirty="0"/>
              <a:t>6.2</a:t>
            </a:r>
            <a:r>
              <a:rPr lang="zh-CN" altLang="en-US" dirty="0"/>
              <a:t>非线性优化</a:t>
            </a:r>
            <a:r>
              <a:rPr lang="en-US" altLang="zh-CN" dirty="0"/>
              <a:t>-</a:t>
            </a:r>
            <a:r>
              <a:rPr lang="zh-CN" altLang="en-US" dirty="0"/>
              <a:t>单变量优化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777F58-18DE-40BA-8B16-87A46DB17F15}"/>
                  </a:ext>
                </a:extLst>
              </p:cNvPr>
              <p:cNvSpPr>
                <a:spLocks noGrp="1"/>
              </p:cNvSpPr>
              <p:nvPr>
                <p:ph idx="1"/>
              </p:nvPr>
            </p:nvSpPr>
            <p:spPr/>
            <p:txBody>
              <a:bodyPr>
                <a:normAutofit/>
              </a:bodyPr>
              <a:lstStyle/>
              <a:p>
                <a:r>
                  <a:rPr lang="zh-CN" altLang="en-US" sz="2000" dirty="0"/>
                  <a:t>假设目标函数（</a:t>
                </a:r>
                <a:r>
                  <a:rPr lang="en-US" altLang="zh-CN" sz="2000" dirty="0"/>
                  <a:t>objective function</a:t>
                </a:r>
                <a:r>
                  <a:rPr lang="zh-CN" altLang="en-US" sz="2000" dirty="0"/>
                  <a:t>）</a:t>
                </a:r>
                <a:endParaRPr lang="en-US" altLang="zh-CN" sz="2000" dirty="0"/>
              </a:p>
              <a:p>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+3</m:t>
                    </m:r>
                  </m:oMath>
                </a14:m>
                <a:endParaRPr lang="en-US" altLang="zh-CN" sz="2000" dirty="0"/>
              </a:p>
              <a:p>
                <a:r>
                  <a:rPr lang="zh-CN" altLang="en-US" sz="2000" dirty="0"/>
                  <a:t>显然</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−2=0⇒</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oMath>
                </a14:m>
                <a:r>
                  <a:rPr lang="zh-CN" altLang="en-US" sz="2000" dirty="0"/>
                  <a:t>是最优值点，直观上看，函数在该点轻微扰动后，函数值的变化率为</a:t>
                </a:r>
                <a:r>
                  <a:rPr lang="en-US" altLang="zh-CN" sz="2000" dirty="0"/>
                  <a:t>0</a:t>
                </a:r>
                <a:r>
                  <a:rPr lang="zh-CN" altLang="en-US" sz="2000" dirty="0"/>
                  <a:t>，表明其实最优值点，但并不足以判断这个点是否是最小值点！</a:t>
                </a:r>
                <a:endParaRPr lang="en-US" altLang="zh-CN" sz="2000" dirty="0"/>
              </a:p>
              <a:p>
                <a:r>
                  <a:rPr lang="zh-CN" altLang="en-US" sz="2000" dirty="0"/>
                  <a:t>实际上，令</a:t>
                </a:r>
                <a14:m>
                  <m:oMath xmlns:m="http://schemas.openxmlformats.org/officeDocument/2006/math">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−3</m:t>
                    </m:r>
                    <m:r>
                      <a:rPr lang="zh-CN" altLang="en-US" sz="2000" i="1">
                        <a:latin typeface="Cambria Math" panose="02040503050406030204" pitchFamily="18" charset="0"/>
                      </a:rPr>
                      <m:t>，</m:t>
                    </m:r>
                  </m:oMath>
                </a14:m>
                <a:r>
                  <a:rPr lang="zh-CN" altLang="en-US" sz="2000" dirty="0"/>
                  <a:t>则由</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𝑔</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oMath>
                </a14:m>
                <a:r>
                  <a:rPr lang="en-US" altLang="zh-CN" sz="2000" dirty="0"/>
                  <a:t>,</a:t>
                </a:r>
                <a:r>
                  <a:rPr lang="zh-CN" altLang="en-US" sz="2000" dirty="0"/>
                  <a:t>此时是极大值点，进一步</a:t>
                </a:r>
                <a:endParaRPr lang="en-US" altLang="zh-CN" sz="2000" dirty="0"/>
              </a:p>
              <a:p>
                <a:r>
                  <a:rPr lang="zh-CN" altLang="en-US" sz="2000" dirty="0"/>
                  <a:t>令</a:t>
                </a:r>
                <a14:m>
                  <m:oMath xmlns:m="http://schemas.openxmlformats.org/officeDocument/2006/math">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oMath>
                </a14:m>
                <a:r>
                  <a:rPr lang="zh-CN" altLang="en-US" sz="2000" dirty="0"/>
                  <a:t>显然其导数</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𝐹</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=0</m:t>
                    </m:r>
                  </m:oMath>
                </a14:m>
                <a:r>
                  <a:rPr lang="en-US" altLang="zh-CN" sz="2000" dirty="0"/>
                  <a:t>,</a:t>
                </a:r>
                <a:r>
                  <a:rPr lang="zh-CN" altLang="en-US" sz="2000" dirty="0"/>
                  <a:t>但该点既不是最大值也不是最小值！</a:t>
                </a:r>
              </a:p>
            </p:txBody>
          </p:sp>
        </mc:Choice>
        <mc:Fallback xmlns="">
          <p:sp>
            <p:nvSpPr>
              <p:cNvPr id="3" name="内容占位符 2">
                <a:extLst>
                  <a:ext uri="{FF2B5EF4-FFF2-40B4-BE49-F238E27FC236}">
                    <a16:creationId xmlns:a16="http://schemas.microsoft.com/office/drawing/2014/main" id="{37777F58-18DE-40BA-8B16-87A46DB17F15}"/>
                  </a:ext>
                </a:extLst>
              </p:cNvPr>
              <p:cNvSpPr>
                <a:spLocks noGrp="1" noRot="1" noChangeAspect="1" noMove="1" noResize="1" noEditPoints="1" noAdjustHandles="1" noChangeArrowheads="1" noChangeShapeType="1" noTextEdit="1"/>
              </p:cNvSpPr>
              <p:nvPr>
                <p:ph idx="1"/>
              </p:nvPr>
            </p:nvSpPr>
            <p:spPr>
              <a:blipFill>
                <a:blip r:embed="rId2"/>
                <a:stretch>
                  <a:fillRect l="-522" t="-700" r="-5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FFFB86A-732A-476D-BF77-AC05716598AF}"/>
              </a:ext>
            </a:extLst>
          </p:cNvPr>
          <p:cNvPicPr>
            <a:picLocks noChangeAspect="1"/>
          </p:cNvPicPr>
          <p:nvPr/>
        </p:nvPicPr>
        <p:blipFill>
          <a:blip r:embed="rId3"/>
          <a:stretch>
            <a:fillRect/>
          </a:stretch>
        </p:blipFill>
        <p:spPr>
          <a:xfrm>
            <a:off x="1720035" y="4787100"/>
            <a:ext cx="2695555" cy="20709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558A78D-5DAF-4906-B1A2-808A05EC067B}"/>
                  </a:ext>
                </a:extLst>
              </p:cNvPr>
              <p:cNvSpPr txBox="1"/>
              <p:nvPr/>
            </p:nvSpPr>
            <p:spPr>
              <a:xfrm>
                <a:off x="4791042" y="5007414"/>
                <a:ext cx="6783008" cy="1477328"/>
              </a:xfrm>
              <a:prstGeom prst="rect">
                <a:avLst/>
              </a:prstGeom>
              <a:noFill/>
            </p:spPr>
            <p:txBody>
              <a:bodyPr wrap="square" rtlCol="0">
                <a:spAutoFit/>
              </a:bodyPr>
              <a:lstStyle/>
              <a:p>
                <a:r>
                  <a:rPr lang="zh-CN" altLang="en-US" dirty="0"/>
                  <a:t>实际上，根据已有的知识，二阶导数可以用于判定临界点（</a:t>
                </a:r>
                <a:r>
                  <a:rPr lang="en-US" altLang="zh-CN" dirty="0"/>
                  <a:t>critical point</a:t>
                </a:r>
                <a:r>
                  <a:rPr lang="zh-CN" altLang="en-US" dirty="0"/>
                  <a:t>）的性质：</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=2&gt;0:</m:t>
                    </m:r>
                  </m:oMath>
                </a14:m>
                <a:r>
                  <a:rPr lang="en-US" altLang="zh-CN" i="1" dirty="0">
                    <a:latin typeface="Cambria Math" panose="02040503050406030204" pitchFamily="18" charset="0"/>
                  </a:rPr>
                  <a:t>minimum point</a:t>
                </a:r>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=−2&lt;0:</m:t>
                    </m:r>
                  </m:oMath>
                </a14:m>
                <a:r>
                  <a:rPr lang="en-US" altLang="zh-CN" b="0" i="1" dirty="0">
                    <a:latin typeface="Cambria Math" panose="02040503050406030204" pitchFamily="18" charset="0"/>
                  </a:rPr>
                  <a:t>maximum point</a:t>
                </a:r>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altLang="zh-CN" i="1" dirty="0">
                    <a:latin typeface="Cambria Math" panose="02040503050406030204" pitchFamily="18" charset="0"/>
                  </a:rPr>
                  <a:t>inflection point</a:t>
                </a:r>
                <a:endParaRPr lang="zh-CN" altLang="en-US" i="1" dirty="0">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8558A78D-5DAF-4906-B1A2-808A05EC067B}"/>
                  </a:ext>
                </a:extLst>
              </p:cNvPr>
              <p:cNvSpPr txBox="1">
                <a:spLocks noRot="1" noChangeAspect="1" noMove="1" noResize="1" noEditPoints="1" noAdjustHandles="1" noChangeArrowheads="1" noChangeShapeType="1" noTextEdit="1"/>
              </p:cNvSpPr>
              <p:nvPr/>
            </p:nvSpPr>
            <p:spPr>
              <a:xfrm>
                <a:off x="4791042" y="5007414"/>
                <a:ext cx="6783008" cy="1477328"/>
              </a:xfrm>
              <a:prstGeom prst="rect">
                <a:avLst/>
              </a:prstGeom>
              <a:blipFill>
                <a:blip r:embed="rId4"/>
                <a:stretch>
                  <a:fillRect l="-809" t="-2058" r="-1348" b="-49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035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9A8DB-A593-46B1-AEB5-E54CE8B8AF57}"/>
              </a:ext>
            </a:extLst>
          </p:cNvPr>
          <p:cNvSpPr>
            <a:spLocks noGrp="1"/>
          </p:cNvSpPr>
          <p:nvPr>
            <p:ph type="title"/>
          </p:nvPr>
        </p:nvSpPr>
        <p:spPr/>
        <p:txBody>
          <a:bodyPr/>
          <a:lstStyle/>
          <a:p>
            <a:r>
              <a:rPr lang="en-US" altLang="zh-CN" dirty="0"/>
              <a:t>6.2</a:t>
            </a:r>
            <a:r>
              <a:rPr lang="zh-CN" altLang="en-US" dirty="0"/>
              <a:t>非线性优化</a:t>
            </a:r>
            <a:r>
              <a:rPr lang="en-US" altLang="zh-CN" dirty="0"/>
              <a:t>-</a:t>
            </a:r>
            <a:r>
              <a:rPr lang="zh-CN" altLang="en-US" dirty="0"/>
              <a:t>单变量优化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1347E4-508F-4B96-953B-CF00AA119F89}"/>
                  </a:ext>
                </a:extLst>
              </p:cNvPr>
              <p:cNvSpPr>
                <a:spLocks noGrp="1"/>
              </p:cNvSpPr>
              <p:nvPr>
                <p:ph idx="1"/>
              </p:nvPr>
            </p:nvSpPr>
            <p:spPr/>
            <p:txBody>
              <a:bodyPr>
                <a:normAutofit fontScale="70000" lnSpcReduction="20000"/>
              </a:bodyPr>
              <a:lstStyle/>
              <a:p>
                <a:r>
                  <a:rPr lang="zh-CN" altLang="en-US" dirty="0"/>
                  <a:t>问题：是不是极值点都有这样的性质？为什么？</a:t>
                </a:r>
                <a:endParaRPr lang="en-US" altLang="zh-CN" dirty="0"/>
              </a:p>
              <a:p>
                <a:r>
                  <a:rPr lang="zh-CN" altLang="en-US" dirty="0"/>
                  <a:t>根据泰勒级数展开</a:t>
                </a:r>
                <a:r>
                  <a:rPr lang="en-US" altLang="zh-CN" dirty="0"/>
                  <a:t>(Taylor</a:t>
                </a:r>
                <a:r>
                  <a:rPr lang="zh-CN" altLang="en-US" dirty="0"/>
                  <a:t> </a:t>
                </a:r>
                <a:r>
                  <a:rPr lang="en-US" altLang="zh-CN" dirty="0"/>
                  <a:t>expansion)</a:t>
                </a:r>
                <a:r>
                  <a:rPr lang="zh-CN" altLang="en-US" dirty="0"/>
                  <a:t>在点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（函数导数在该点为</a:t>
                </a:r>
                <a:r>
                  <a:rPr lang="en-US" altLang="zh-CN" dirty="0"/>
                  <a:t>0</a:t>
                </a:r>
                <a:r>
                  <a:rPr lang="zh-CN" altLang="en-US" dirty="0"/>
                  <a:t>）的局部邻域内：</a:t>
                </a:r>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Δ</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endParaRPr lang="en-US" altLang="zh-CN" dirty="0"/>
              </a:p>
              <a:p>
                <a:r>
                  <a:rPr lang="zh-CN" altLang="en-US" dirty="0"/>
                  <a:t>显然：如果</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Δ</m:t>
                            </m:r>
                          </m:e>
                          <m:sup>
                            <m:r>
                              <a:rPr lang="en-US" altLang="zh-CN" b="0" i="1" dirty="0" smtClean="0">
                                <a:latin typeface="Cambria Math" panose="02040503050406030204" pitchFamily="18" charset="0"/>
                              </a:rPr>
                              <m:t>2</m:t>
                            </m:r>
                          </m:sup>
                        </m:sSup>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e>
                    </m:d>
                    <m:r>
                      <a:rPr lang="en-US" altLang="zh-CN" b="0" i="1" dirty="0" smtClean="0">
                        <a:latin typeface="Cambria Math" panose="02040503050406030204" pitchFamily="18" charset="0"/>
                      </a:rPr>
                      <m:t>&gt;0</m:t>
                    </m:r>
                  </m:oMath>
                </a14:m>
                <a:r>
                  <a:rPr lang="en-US" altLang="zh-CN" dirty="0"/>
                  <a:t>,</a:t>
                </a:r>
                <a:r>
                  <a:rPr lang="zh-CN" altLang="en-US" dirty="0"/>
                  <a:t>表明在该邻域内，</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就是极小值！</a:t>
                </a:r>
                <a:endParaRPr lang="en-US" altLang="zh-CN" dirty="0"/>
              </a:p>
              <a:p>
                <a:r>
                  <a:rPr lang="zh-CN" altLang="en-US" dirty="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r>
                      <a:rPr lang="en-US" altLang="zh-CN" b="0" i="1" smtClean="0">
                        <a:latin typeface="Cambria Math" panose="02040503050406030204" pitchFamily="18" charset="0"/>
                      </a:rPr>
                      <m:t>&lt;</m:t>
                    </m:r>
                    <m:r>
                      <a:rPr lang="en-US" altLang="zh-CN" i="1">
                        <a:latin typeface="Cambria Math" panose="02040503050406030204" pitchFamily="18" charset="0"/>
                      </a:rPr>
                      <m:t>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r>
                          <m:rPr>
                            <m:sty m:val="p"/>
                          </m:rPr>
                          <a:rPr lang="en-US" altLang="zh-CN" dirty="0">
                            <a:latin typeface="Cambria Math" panose="02040503050406030204" pitchFamily="18" charset="0"/>
                          </a:rPr>
                          <m:t>Δ</m:t>
                        </m:r>
                      </m:e>
                    </m:d>
                    <m:r>
                      <a:rPr lang="en-US" altLang="zh-CN"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0</m:t>
                            </m:r>
                          </m:sub>
                        </m:sSub>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Δ</m:t>
                            </m:r>
                          </m:e>
                          <m:sup>
                            <m:r>
                              <a:rPr lang="en-US" altLang="zh-CN" i="1" dirty="0">
                                <a:latin typeface="Cambria Math" panose="02040503050406030204" pitchFamily="18" charset="0"/>
                              </a:rPr>
                              <m:t>2</m:t>
                            </m:r>
                          </m:sup>
                        </m:sSup>
                      </m:num>
                      <m:den>
                        <m:r>
                          <a:rPr lang="en-US" altLang="zh-CN" i="1" dirty="0">
                            <a:latin typeface="Cambria Math" panose="02040503050406030204" pitchFamily="18" charset="0"/>
                          </a:rPr>
                          <m:t>2</m:t>
                        </m:r>
                      </m:den>
                    </m:f>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𝑓</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0</m:t>
                            </m:r>
                          </m:sub>
                        </m:sSub>
                      </m:e>
                    </m:d>
                    <m:r>
                      <a:rPr lang="en-US" altLang="zh-CN" b="0" i="1" dirty="0" smtClean="0">
                        <a:latin typeface="Cambria Math" panose="02040503050406030204" pitchFamily="18" charset="0"/>
                      </a:rPr>
                      <m:t>&lt;</m:t>
                    </m:r>
                    <m:r>
                      <a:rPr lang="en-US" altLang="zh-CN" i="1" dirty="0">
                        <a:latin typeface="Cambria Math" panose="02040503050406030204" pitchFamily="18" charset="0"/>
                      </a:rPr>
                      <m:t>0</m:t>
                    </m:r>
                  </m:oMath>
                </a14:m>
                <a:r>
                  <a:rPr lang="en-US" altLang="zh-CN" dirty="0"/>
                  <a:t>,</a:t>
                </a:r>
                <a:r>
                  <a:rPr lang="zh-CN" altLang="en-US" dirty="0"/>
                  <a:t>表明在该邻域内，</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zh-CN" altLang="en-US" dirty="0"/>
                  <a:t>就是极大值！</a:t>
                </a:r>
                <a:endParaRPr lang="en-US" altLang="zh-CN" dirty="0"/>
              </a:p>
              <a:p>
                <a:r>
                  <a:rPr lang="zh-CN" altLang="en-US" dirty="0"/>
                  <a:t>而如果</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rPr>
                      <m:t>=</m:t>
                    </m:r>
                  </m:oMath>
                </a14:m>
                <a:r>
                  <a:rPr lang="en-US" altLang="zh-CN" dirty="0"/>
                  <a:t>0</a:t>
                </a:r>
                <a:r>
                  <a:rPr lang="zh-CN" altLang="en-US" dirty="0"/>
                  <a:t>，则需要泰勒级数继续展开到高阶导数不为</a:t>
                </a:r>
                <a:r>
                  <a:rPr lang="en-US" altLang="zh-CN" dirty="0"/>
                  <a:t>0</a:t>
                </a:r>
                <a:r>
                  <a:rPr lang="zh-CN" altLang="en-US" dirty="0"/>
                  <a:t>的项，如果该项</a:t>
                </a:r>
                <a14:m>
                  <m:oMath xmlns:m="http://schemas.openxmlformats.org/officeDocument/2006/math">
                    <m:r>
                      <a:rPr lang="en-US" altLang="zh-CN" b="0" i="1" smtClean="0">
                        <a:latin typeface="Cambria Math" panose="02040503050406030204" pitchFamily="18" charset="0"/>
                      </a:rPr>
                      <m:t>&gt;0,</m:t>
                    </m:r>
                  </m:oMath>
                </a14:m>
                <a:r>
                  <a:rPr lang="zh-CN" altLang="en-US" dirty="0"/>
                  <a:t>则是极小点，如果该项</a:t>
                </a:r>
                <a14:m>
                  <m:oMath xmlns:m="http://schemas.openxmlformats.org/officeDocument/2006/math">
                    <m:r>
                      <a:rPr lang="en-US" altLang="zh-CN" b="0" i="1" smtClean="0">
                        <a:latin typeface="Cambria Math" panose="02040503050406030204" pitchFamily="18" charset="0"/>
                      </a:rPr>
                      <m:t>&lt;0</m:t>
                    </m:r>
                  </m:oMath>
                </a14:m>
                <a:r>
                  <a:rPr lang="zh-CN" altLang="en-US" dirty="0"/>
                  <a:t>或者与</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的符号有关，则表明该点是极大值点或鞍点！</a:t>
                </a:r>
                <a:endParaRPr lang="en-US" altLang="zh-CN" dirty="0"/>
              </a:p>
              <a:p>
                <a:r>
                  <a:rPr lang="zh-CN" altLang="en-US" dirty="0">
                    <a:solidFill>
                      <a:srgbClr val="FF0000"/>
                    </a:solidFill>
                  </a:rPr>
                  <a:t>注意</a:t>
                </a:r>
                <a:r>
                  <a:rPr lang="zh-CN" altLang="en-US" dirty="0"/>
                  <a:t>：这里的扰动</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表明了</a:t>
                </a:r>
                <a:r>
                  <a:rPr lang="zh-CN" altLang="en-US" dirty="0">
                    <a:solidFill>
                      <a:srgbClr val="FF0000"/>
                    </a:solidFill>
                  </a:rPr>
                  <a:t>局部极值性</a:t>
                </a:r>
                <a:r>
                  <a:rPr lang="zh-CN" altLang="en-US" dirty="0"/>
                  <a:t>！而不是全局极值性！，对于二次函数，根据二次项系数的正负情况，就可以判定二次函数是有极大还是极小值！</a:t>
                </a:r>
                <a:endParaRPr lang="en-US" altLang="zh-CN" dirty="0"/>
              </a:p>
              <a:p>
                <a:r>
                  <a:rPr lang="zh-CN" altLang="en-US" dirty="0"/>
                  <a:t>局部极值点（</a:t>
                </a:r>
                <a:r>
                  <a:rPr lang="en-US" altLang="zh-CN" dirty="0"/>
                  <a:t>Local minimum/maximum</a:t>
                </a:r>
                <a:r>
                  <a:rPr lang="zh-CN" altLang="en-US" dirty="0"/>
                  <a:t>）</a:t>
                </a:r>
                <a:r>
                  <a:rPr lang="en-US" altLang="zh-CN" dirty="0"/>
                  <a:t>vs </a:t>
                </a:r>
                <a:r>
                  <a:rPr lang="zh-CN" altLang="en-US" dirty="0"/>
                  <a:t>全局极值点（</a:t>
                </a:r>
                <a:r>
                  <a:rPr lang="en-US" altLang="zh-CN" dirty="0"/>
                  <a:t>Global minimum/maximum</a:t>
                </a:r>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151347E4-508F-4B96-953B-CF00AA119F89}"/>
                  </a:ext>
                </a:extLst>
              </p:cNvPr>
              <p:cNvSpPr>
                <a:spLocks noGrp="1" noRot="1" noChangeAspect="1" noMove="1" noResize="1" noEditPoints="1" noAdjustHandles="1" noChangeArrowheads="1" noChangeShapeType="1" noTextEdit="1"/>
              </p:cNvSpPr>
              <p:nvPr>
                <p:ph idx="1"/>
              </p:nvPr>
            </p:nvSpPr>
            <p:spPr>
              <a:blipFill>
                <a:blip r:embed="rId2"/>
                <a:stretch>
                  <a:fillRect l="-522" t="-1961" r="-2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94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0488E-7B04-4F6D-858D-91BF8C4F3613}"/>
              </a:ext>
            </a:extLst>
          </p:cNvPr>
          <p:cNvSpPr>
            <a:spLocks noGrp="1"/>
          </p:cNvSpPr>
          <p:nvPr>
            <p:ph type="title"/>
          </p:nvPr>
        </p:nvSpPr>
        <p:spPr/>
        <p:txBody>
          <a:bodyPr/>
          <a:lstStyle/>
          <a:p>
            <a:r>
              <a:rPr lang="en-US" altLang="zh-CN" dirty="0"/>
              <a:t>6.2</a:t>
            </a:r>
            <a:r>
              <a:rPr lang="zh-CN" altLang="en-US" dirty="0"/>
              <a:t>非线性优化</a:t>
            </a:r>
            <a:r>
              <a:rPr lang="en-US" altLang="zh-CN" dirty="0"/>
              <a:t>-</a:t>
            </a:r>
            <a:r>
              <a:rPr lang="zh-CN" altLang="en-US" dirty="0"/>
              <a:t>局部最优和全局最优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213C79-2181-4B2B-8EAD-0D9292A906CC}"/>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endParaRPr lang="en-US" altLang="zh-CN" dirty="0"/>
              </a:p>
              <a:p>
                <a:r>
                  <a:rPr lang="zh-CN" altLang="en-US" dirty="0"/>
                  <a:t>解：</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zh-CN" altLang="en-US" i="1">
                        <a:latin typeface="Cambria Math" panose="02040503050406030204" pitchFamily="18" charset="0"/>
                      </a:rPr>
                      <m:t>；</m:t>
                    </m:r>
                  </m:oMath>
                </a14:m>
                <a:r>
                  <a:rPr lang="zh-CN" altLang="en-US" dirty="0"/>
                  <a:t>然后</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𝐹</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3</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m:t>
                    </m:r>
                  </m:oMath>
                </a14:m>
                <a:r>
                  <a:rPr lang="zh-CN" altLang="en-US" dirty="0"/>
                  <a:t>进一步计算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&gt;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&lt;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&gt;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oMath>
                </a14:m>
                <a:r>
                  <a:rPr lang="zh-CN" altLang="en-US" dirty="0"/>
                  <a:t>从而可得</a:t>
                </a:r>
                <a:r>
                  <a:rPr lang="zh-CN" altLang="en-US" dirty="0">
                    <a:solidFill>
                      <a:srgbClr val="FF0000"/>
                    </a:solidFill>
                  </a:rPr>
                  <a:t>局部极小点</a:t>
                </a:r>
                <a:r>
                  <a:rPr lang="zh-CN" altLang="en-US" dirty="0"/>
                  <a:t>：</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19</m:t>
                        </m:r>
                      </m:num>
                      <m:den>
                        <m:r>
                          <a:rPr lang="en-US" altLang="zh-CN" b="0" i="1" smtClean="0">
                            <a:latin typeface="Cambria Math" panose="02040503050406030204" pitchFamily="18" charset="0"/>
                          </a:rPr>
                          <m:t>12</m:t>
                        </m:r>
                      </m:den>
                    </m:f>
                    <m:r>
                      <a:rPr lang="en-US" altLang="zh-CN" b="0" i="1" smtClean="0">
                        <a:latin typeface="Cambria Math" panose="02040503050406030204" pitchFamily="18" charset="0"/>
                      </a:rPr>
                      <m:t>,</m:t>
                    </m:r>
                    <m:r>
                      <a:rPr lang="en-US" altLang="zh-CN" b="1" i="1" smtClean="0">
                        <a:solidFill>
                          <a:srgbClr val="FF0000"/>
                        </a:solidFill>
                        <a:latin typeface="Cambria Math" panose="02040503050406030204" pitchFamily="18" charset="0"/>
                      </a:rPr>
                      <m:t>𝑭</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𝟐</m:t>
                        </m:r>
                      </m:e>
                    </m:d>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𝟐</m:t>
                        </m:r>
                      </m:num>
                      <m:den>
                        <m:r>
                          <a:rPr lang="en-US" altLang="zh-CN" b="1" i="1" smtClean="0">
                            <a:solidFill>
                              <a:srgbClr val="FF0000"/>
                            </a:solidFill>
                            <a:latin typeface="Cambria Math" panose="02040503050406030204" pitchFamily="18" charset="0"/>
                          </a:rPr>
                          <m:t>𝟑</m:t>
                        </m:r>
                      </m:den>
                    </m:f>
                  </m:oMath>
                </a14:m>
                <a:r>
                  <a:rPr lang="en-US" altLang="zh-CN" dirty="0"/>
                  <a:t>,</a:t>
                </a:r>
                <a:r>
                  <a:rPr lang="zh-CN" altLang="en-US" dirty="0"/>
                  <a:t>和局部极大值点：</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endParaRPr lang="en-US" altLang="zh-CN" dirty="0"/>
              </a:p>
              <a:p>
                <a:r>
                  <a:rPr lang="zh-CN" altLang="en-US" dirty="0"/>
                  <a:t>挑战：是否有方法确定是</a:t>
                </a:r>
                <a:r>
                  <a:rPr lang="zh-CN" altLang="en-US" dirty="0">
                    <a:solidFill>
                      <a:srgbClr val="FF0000"/>
                    </a:solidFill>
                  </a:rPr>
                  <a:t>局部</a:t>
                </a:r>
                <a:r>
                  <a:rPr lang="zh-CN" altLang="en-US" dirty="0"/>
                  <a:t>最小还是</a:t>
                </a:r>
                <a:r>
                  <a:rPr lang="zh-CN" altLang="en-US" dirty="0">
                    <a:solidFill>
                      <a:srgbClr val="FF0000"/>
                    </a:solidFill>
                  </a:rPr>
                  <a:t>全局</a:t>
                </a:r>
                <a:r>
                  <a:rPr lang="zh-CN" altLang="en-US" dirty="0"/>
                  <a:t>最小？</a:t>
                </a:r>
                <a:endParaRPr lang="en-US" altLang="zh-CN" dirty="0"/>
              </a:p>
              <a:p>
                <a:pPr lvl="1"/>
                <a:r>
                  <a:rPr lang="zh-CN" altLang="en-US" dirty="0"/>
                  <a:t>一般情况，无法判断</a:t>
                </a:r>
                <a:endParaRPr lang="en-US" altLang="zh-CN" dirty="0"/>
              </a:p>
              <a:p>
                <a:pPr lvl="1"/>
                <a:r>
                  <a:rPr lang="zh-CN" altLang="en-US" dirty="0"/>
                  <a:t>特殊情况，凸函数（</a:t>
                </a:r>
                <a:r>
                  <a:rPr lang="en-US" altLang="zh-CN" dirty="0"/>
                  <a:t>convex/concave function</a:t>
                </a:r>
                <a:r>
                  <a:rPr lang="zh-CN" altLang="en-US" dirty="0"/>
                  <a:t>）</a:t>
                </a:r>
              </a:p>
            </p:txBody>
          </p:sp>
        </mc:Choice>
        <mc:Fallback xmlns="">
          <p:sp>
            <p:nvSpPr>
              <p:cNvPr id="3" name="内容占位符 2">
                <a:extLst>
                  <a:ext uri="{FF2B5EF4-FFF2-40B4-BE49-F238E27FC236}">
                    <a16:creationId xmlns:a16="http://schemas.microsoft.com/office/drawing/2014/main" id="{B1213C79-2181-4B2B-8EAD-0D9292A906CC}"/>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6452E09-104D-4EB9-B34E-1846D8B473BB}"/>
              </a:ext>
            </a:extLst>
          </p:cNvPr>
          <p:cNvPicPr>
            <a:picLocks noChangeAspect="1"/>
          </p:cNvPicPr>
          <p:nvPr/>
        </p:nvPicPr>
        <p:blipFill>
          <a:blip r:embed="rId3"/>
          <a:stretch>
            <a:fillRect/>
          </a:stretch>
        </p:blipFill>
        <p:spPr>
          <a:xfrm>
            <a:off x="8825229" y="4203062"/>
            <a:ext cx="3278540" cy="2654938"/>
          </a:xfrm>
          <a:prstGeom prst="rect">
            <a:avLst/>
          </a:prstGeom>
        </p:spPr>
      </p:pic>
    </p:spTree>
    <p:extLst>
      <p:ext uri="{BB962C8B-B14F-4D97-AF65-F5344CB8AC3E}">
        <p14:creationId xmlns:p14="http://schemas.microsoft.com/office/powerpoint/2010/main" val="4684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E0AA70-D6C7-4930-8761-22F44DA9E84C}"/>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函数</a:t>
                </a:r>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d>
                      <m:d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+12</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的极值点中，哪一个是局部最优点？</a:t>
                </a:r>
              </a:p>
            </p:txBody>
          </p:sp>
        </mc:Choice>
        <mc:Fallback xmlns="">
          <p:sp>
            <p:nvSpPr>
              <p:cNvPr id="6" name="文本框 5">
                <a:extLst>
                  <a:ext uri="{FF2B5EF4-FFF2-40B4-BE49-F238E27FC236}">
                    <a16:creationId xmlns:a16="http://schemas.microsoft.com/office/drawing/2014/main" id="{0AE0AA70-D6C7-4930-8761-22F44DA9E84C}"/>
                  </a:ext>
                </a:extLst>
              </p:cNvPr>
              <p:cNvSpPr txBox="1">
                <a:spLocks noRot="1" noChangeAspect="1" noMove="1" noResize="1" noEditPoints="1" noAdjustHandles="1" noChangeArrowheads="1" noChangeShapeType="1" noTextEdit="1"/>
              </p:cNvSpPr>
              <p:nvPr>
                <p:custDataLst>
                  <p:tags r:id="rId26"/>
                </p:custDataLst>
              </p:nvPr>
            </p:nvSpPr>
            <p:spPr>
              <a:xfrm>
                <a:off x="1219200" y="635000"/>
                <a:ext cx="9753600" cy="2143125"/>
              </a:xfrm>
              <a:prstGeom prst="rect">
                <a:avLst/>
              </a:prstGeom>
              <a:blipFill>
                <a:blip r:embed="rId27"/>
                <a:stretch>
                  <a:fillRect l="-1125" r="-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4D4728A-E4E4-43F1-9C20-2B35632390B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14:m>
                  <m:oMath xmlns:m="http://schemas.openxmlformats.org/officeDocument/2006/math">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是局部最优点</a:t>
                </a:r>
              </a:p>
            </p:txBody>
          </p:sp>
        </mc:Choice>
        <mc:Fallback xmlns="">
          <p:sp>
            <p:nvSpPr>
              <p:cNvPr id="7" name="文本框 6">
                <a:extLst>
                  <a:ext uri="{FF2B5EF4-FFF2-40B4-BE49-F238E27FC236}">
                    <a16:creationId xmlns:a16="http://schemas.microsoft.com/office/drawing/2014/main" id="{94D4728A-E4E4-43F1-9C20-2B35632390BA}"/>
                  </a:ext>
                </a:extLst>
              </p:cNvPr>
              <p:cNvSpPr txBox="1">
                <a:spLocks noRot="1" noChangeAspect="1" noMove="1" noResize="1" noEditPoints="1" noAdjustHandles="1" noChangeArrowheads="1" noChangeShapeType="1" noTextEdit="1"/>
              </p:cNvSpPr>
              <p:nvPr>
                <p:custDataLst>
                  <p:tags r:id="rId28"/>
                </p:custDataLst>
              </p:nvPr>
            </p:nvSpPr>
            <p:spPr>
              <a:xfrm>
                <a:off x="2438400" y="2786063"/>
                <a:ext cx="8534400" cy="642938"/>
              </a:xfrm>
              <a:prstGeom prst="rect">
                <a:avLst/>
              </a:prstGeom>
              <a:blipFill>
                <a:blip r:embed="rId29"/>
                <a:stretch>
                  <a:fillRect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6389F6-B519-4D7C-A935-4EFBC80CB576}"/>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是局部最优点</a:t>
                </a:r>
              </a:p>
            </p:txBody>
          </p:sp>
        </mc:Choice>
        <mc:Fallback xmlns="">
          <p:sp>
            <p:nvSpPr>
              <p:cNvPr id="8" name="文本框 7">
                <a:extLst>
                  <a:ext uri="{FF2B5EF4-FFF2-40B4-BE49-F238E27FC236}">
                    <a16:creationId xmlns:a16="http://schemas.microsoft.com/office/drawing/2014/main" id="{F46389F6-B519-4D7C-A935-4EFBC80CB576}"/>
                  </a:ext>
                </a:extLst>
              </p:cNvPr>
              <p:cNvSpPr txBox="1">
                <a:spLocks noRot="1" noChangeAspect="1" noMove="1" noResize="1" noEditPoints="1" noAdjustHandles="1" noChangeArrowheads="1" noChangeShapeType="1" noTextEdit="1"/>
              </p:cNvSpPr>
              <p:nvPr>
                <p:custDataLst>
                  <p:tags r:id="rId30"/>
                </p:custDataLst>
              </p:nvPr>
            </p:nvSpPr>
            <p:spPr>
              <a:xfrm>
                <a:off x="2438400" y="3643313"/>
                <a:ext cx="8534400" cy="642938"/>
              </a:xfrm>
              <a:prstGeom prst="rect">
                <a:avLst/>
              </a:prstGeom>
              <a:blipFill>
                <a:blip r:embed="rId31"/>
                <a:stretch>
                  <a:fillRect b="-1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20B4C87-0EBF-4DB8-BC22-702064321E8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是局部极小值点</a:t>
                </a:r>
              </a:p>
            </p:txBody>
          </p:sp>
        </mc:Choice>
        <mc:Fallback xmlns="">
          <p:sp>
            <p:nvSpPr>
              <p:cNvPr id="9" name="文本框 8">
                <a:extLst>
                  <a:ext uri="{FF2B5EF4-FFF2-40B4-BE49-F238E27FC236}">
                    <a16:creationId xmlns:a16="http://schemas.microsoft.com/office/drawing/2014/main" id="{E20B4C87-0EBF-4DB8-BC22-702064321E8C}"/>
                  </a:ext>
                </a:extLst>
              </p:cNvPr>
              <p:cNvSpPr txBox="1">
                <a:spLocks noRot="1" noChangeAspect="1" noMove="1" noResize="1" noEditPoints="1" noAdjustHandles="1" noChangeArrowheads="1" noChangeShapeType="1" noTextEdit="1"/>
              </p:cNvSpPr>
              <p:nvPr>
                <p:custDataLst>
                  <p:tags r:id="rId32"/>
                </p:custDataLst>
              </p:nvPr>
            </p:nvSpPr>
            <p:spPr>
              <a:xfrm>
                <a:off x="2438400" y="4500563"/>
                <a:ext cx="8534400" cy="642938"/>
              </a:xfrm>
              <a:prstGeom prst="rect">
                <a:avLst/>
              </a:prstGeom>
              <a:blipFill>
                <a:blip r:embed="rId33"/>
                <a:stretch>
                  <a:fillRect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72E65B-0A0D-4643-90A5-ABAEA0E24CDA}"/>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是局部最大值点</a:t>
                </a:r>
              </a:p>
            </p:txBody>
          </p:sp>
        </mc:Choice>
        <mc:Fallback xmlns="">
          <p:sp>
            <p:nvSpPr>
              <p:cNvPr id="10" name="文本框 9">
                <a:extLst>
                  <a:ext uri="{FF2B5EF4-FFF2-40B4-BE49-F238E27FC236}">
                    <a16:creationId xmlns:a16="http://schemas.microsoft.com/office/drawing/2014/main" id="{F972E65B-0A0D-4643-90A5-ABAEA0E24CDA}"/>
                  </a:ext>
                </a:extLst>
              </p:cNvPr>
              <p:cNvSpPr txBox="1">
                <a:spLocks noRot="1" noChangeAspect="1" noMove="1" noResize="1" noEditPoints="1" noAdjustHandles="1" noChangeArrowheads="1" noChangeShapeType="1" noTextEdit="1"/>
              </p:cNvSpPr>
              <p:nvPr>
                <p:custDataLst>
                  <p:tags r:id="rId34"/>
                </p:custDataLst>
              </p:nvPr>
            </p:nvSpPr>
            <p:spPr>
              <a:xfrm>
                <a:off x="2438400" y="5357813"/>
                <a:ext cx="8534400" cy="642938"/>
              </a:xfrm>
              <a:prstGeom prst="rect">
                <a:avLst/>
              </a:prstGeom>
              <a:blipFill>
                <a:blip r:embed="rId35"/>
                <a:stretch>
                  <a:fillRect b="-12381"/>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868742BB-4435-46CB-AF0D-A1549A13FA45}"/>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148A429-790F-484F-A726-1F497765C6F3}"/>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D6B5B54-2974-41EA-929A-A846934BA5D7}"/>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24B7751-0287-4246-8EF0-94A6B79ADBCD}"/>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9251164-429C-41AF-91E4-272B13BD6B1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矩形 23">
            <a:extLst>
              <a:ext uri="{FF2B5EF4-FFF2-40B4-BE49-F238E27FC236}">
                <a16:creationId xmlns:a16="http://schemas.microsoft.com/office/drawing/2014/main" id="{AD10BD68-862F-4B28-89E1-03135C77EADE}"/>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9" name="文本框 28">
            <a:extLst>
              <a:ext uri="{FF2B5EF4-FFF2-40B4-BE49-F238E27FC236}">
                <a16:creationId xmlns:a16="http://schemas.microsoft.com/office/drawing/2014/main" id="{454C58E5-5F2F-48AC-8A74-76E72B6CBA53}"/>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9BF85FC-0E7C-429D-89AB-3F393831E645}"/>
                  </a:ext>
                </a:extLst>
              </p:cNvPr>
              <p:cNvSpPr txBox="1"/>
              <p:nvPr>
                <p:custDataLst>
                  <p:tags r:id="rId14"/>
                </p:custDataLst>
              </p:nvPr>
            </p:nvSpPr>
            <p:spPr>
              <a:xfrm>
                <a:off x="12827000" y="1270000"/>
                <a:ext cx="3332480" cy="2847190"/>
              </a:xfrm>
              <a:prstGeom prst="rect">
                <a:avLst/>
              </a:prstGeom>
              <a:noFill/>
            </p:spPr>
            <p:txBody>
              <a:bodyPr vert="horz" rtlCol="0" anchor="t" anchorCtr="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p>
                          </m:s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b>
                      </m:s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oMath>
                  </m:oMathPara>
                </a14:m>
                <a:endParaRPr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−6</m:t>
                          </m:r>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=8&gt;0,</m:t>
                      </m:r>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=−4&lt;0,</m:t>
                      </m:r>
                      <m:sSup>
                        <m:sSup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𝐹</m:t>
                          </m:r>
                        </m:e>
                        <m:sup>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d>
                        <m:d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b>
                          </m:sSub>
                        </m:e>
                      </m:d>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=8&gt;0</m:t>
                      </m:r>
                    </m:oMath>
                  </m:oMathPara>
                </a14:m>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因此，</a:t>
                </a:r>
                <a14:m>
                  <m:oMath xmlns:m="http://schemas.openxmlformats.org/officeDocument/2006/math">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b>
                    </m:sSub>
                  </m:oMath>
                </a14:m>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是极小值点，</a:t>
                </a:r>
                <a14:m>
                  <m:oMath xmlns:m="http://schemas.openxmlformats.org/officeDocument/2006/math">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oMath>
                </a14:m>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是极大值点，代入目标函数，可知</a:t>
                </a:r>
                <a14:m>
                  <m:oMath xmlns:m="http://schemas.openxmlformats.org/officeDocument/2006/math">
                    <m:sSub>
                      <m:sSubPr>
                        <m:ctrlP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e>
                      <m:sub>
                        <m:r>
                          <a:rPr lang="en-US" altLang="zh-CN" sz="20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oMath>
                </a14:m>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是全局极小值点</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30" name="文本框 29">
                <a:extLst>
                  <a:ext uri="{FF2B5EF4-FFF2-40B4-BE49-F238E27FC236}">
                    <a16:creationId xmlns:a16="http://schemas.microsoft.com/office/drawing/2014/main" id="{29BF85FC-0E7C-429D-89AB-3F393831E645}"/>
                  </a:ext>
                </a:extLst>
              </p:cNvPr>
              <p:cNvSpPr txBox="1">
                <a:spLocks noRot="1" noChangeAspect="1" noMove="1" noResize="1" noEditPoints="1" noAdjustHandles="1" noChangeArrowheads="1" noChangeShapeType="1" noTextEdit="1"/>
              </p:cNvSpPr>
              <p:nvPr>
                <p:custDataLst>
                  <p:tags r:id="rId36"/>
                </p:custDataLst>
              </p:nvPr>
            </p:nvSpPr>
            <p:spPr>
              <a:xfrm>
                <a:off x="12827000" y="1270000"/>
                <a:ext cx="3332480" cy="2847190"/>
              </a:xfrm>
              <a:prstGeom prst="rect">
                <a:avLst/>
              </a:prstGeom>
              <a:blipFill>
                <a:blip r:embed="rId37"/>
                <a:stretch>
                  <a:fillRect l="-1828" r="-6581" b="-2998"/>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BD0306FC-76C8-4294-87B5-BB7C9DC0F170}"/>
              </a:ext>
            </a:extLst>
          </p:cNvPr>
          <p:cNvGrpSpPr/>
          <p:nvPr>
            <p:custDataLst>
              <p:tags r:id="rId15"/>
            </p:custDataLst>
          </p:nvPr>
        </p:nvGrpSpPr>
        <p:grpSpPr>
          <a:xfrm>
            <a:off x="12585700" y="0"/>
            <a:ext cx="3815080" cy="647700"/>
            <a:chOff x="12585700" y="0"/>
            <a:chExt cx="3815080" cy="647700"/>
          </a:xfrm>
        </p:grpSpPr>
        <p:sp>
          <p:nvSpPr>
            <p:cNvPr id="25" name="RemarkBack">
              <a:extLst>
                <a:ext uri="{FF2B5EF4-FFF2-40B4-BE49-F238E27FC236}">
                  <a16:creationId xmlns:a16="http://schemas.microsoft.com/office/drawing/2014/main" id="{89B1C3F4-C467-4DD6-812C-734AE1499E10}"/>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C62944A3-6DD8-42CC-9391-6675EA0BB2CF}"/>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41CF6DA2-EFD0-4E3B-AAD7-56EDC18E2BA0}"/>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20" name="组合 19">
            <a:extLst>
              <a:ext uri="{FF2B5EF4-FFF2-40B4-BE49-F238E27FC236}">
                <a16:creationId xmlns:a16="http://schemas.microsoft.com/office/drawing/2014/main" id="{271A2029-6A0B-40B1-B002-4BD26D4D5389}"/>
              </a:ext>
            </a:extLst>
          </p:cNvPr>
          <p:cNvGrpSpPr/>
          <p:nvPr>
            <p:custDataLst>
              <p:tags r:id="rId16"/>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A5275F86-4402-4878-A67E-FAC7BF303A78}"/>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92B7D022-918C-41F2-8B5C-73EFDA63E02E}"/>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63A3641F-CAC7-4DEF-8BF7-032A5BBB3D3B}"/>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53FF1A9C-AC0F-4FEE-B4C6-2C7BDF9DBBAF}"/>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5B45D7AC-ECEF-4E12-AE42-53C617F87E0D}"/>
              </a:ext>
            </a:extLst>
          </p:cNvPr>
          <p:cNvPicPr>
            <a:picLocks/>
          </p:cNvPicPr>
          <p:nvPr>
            <p:custDataLst>
              <p:tags r:id="rId17"/>
            </p:custDataLst>
          </p:nvPr>
        </p:nvPicPr>
        <p:blipFill>
          <a:blip r:embed="rId3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0905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29387-0F66-47ED-ABCE-D2B3EFFEAED0}"/>
              </a:ext>
            </a:extLst>
          </p:cNvPr>
          <p:cNvSpPr>
            <a:spLocks noGrp="1"/>
          </p:cNvSpPr>
          <p:nvPr>
            <p:ph type="title"/>
          </p:nvPr>
        </p:nvSpPr>
        <p:spPr/>
        <p:txBody>
          <a:bodyPr/>
          <a:lstStyle/>
          <a:p>
            <a:r>
              <a:rPr lang="en-US" altLang="zh-CN" dirty="0"/>
              <a:t>6.2</a:t>
            </a:r>
            <a:r>
              <a:rPr lang="zh-CN" altLang="en-US" dirty="0"/>
              <a:t>非线性优化</a:t>
            </a:r>
            <a:r>
              <a:rPr lang="en-US" altLang="zh-CN" dirty="0"/>
              <a:t>-</a:t>
            </a:r>
            <a:r>
              <a:rPr lang="zh-CN" altLang="en-US" dirty="0"/>
              <a:t>梯度下降法</a:t>
            </a:r>
            <a:r>
              <a:rPr lang="en-US" altLang="zh-CN" dirty="0"/>
              <a:t>(Gradient Descent)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B0E99E6-D6CF-473C-B9F7-37F0EF24F69A}"/>
                  </a:ext>
                </a:extLst>
              </p:cNvPr>
              <p:cNvSpPr>
                <a:spLocks noGrp="1"/>
              </p:cNvSpPr>
              <p:nvPr>
                <p:ph idx="1"/>
              </p:nvPr>
            </p:nvSpPr>
            <p:spPr/>
            <p:txBody>
              <a:bodyPr>
                <a:normAutofit fontScale="85000" lnSpcReduction="20000"/>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dirty="0"/>
                  <a:t>得到临界点，为何还需要梯度下降法？</a:t>
                </a:r>
                <a:endParaRPr lang="en-US" altLang="zh-CN" dirty="0"/>
              </a:p>
              <a:p>
                <a:pPr lvl="1"/>
                <a:r>
                  <a:rPr lang="zh-CN" altLang="en-US" dirty="0"/>
                  <a:t>很多情况无法得到这种解析解</a:t>
                </a:r>
                <a:endParaRPr lang="en-US" altLang="zh-CN" dirty="0"/>
              </a:p>
              <a:p>
                <a:pPr lvl="1"/>
                <a:r>
                  <a:rPr lang="zh-CN" altLang="en-US" dirty="0"/>
                  <a:t>解</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dirty="0"/>
                  <a:t>很困难，一般像上述例子的情况实际中都很少出现！</a:t>
                </a:r>
                <a:endParaRPr lang="en-US" altLang="zh-CN" dirty="0"/>
              </a:p>
              <a:p>
                <a:r>
                  <a:rPr lang="zh-CN" altLang="en-US" dirty="0"/>
                  <a:t>问题：</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𝑒</m:t>
                                </m:r>
                              </m:sub>
                            </m:sSub>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func>
                      </m:e>
                    </m:func>
                  </m:oMath>
                </a14:m>
                <a:endParaRPr lang="en-US" altLang="zh-CN" dirty="0"/>
              </a:p>
              <a:p>
                <a:r>
                  <a:rPr lang="zh-CN" altLang="en-US" dirty="0"/>
                  <a:t>解：</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𝑒</m:t>
                            </m:r>
                          </m:sub>
                        </m:sSub>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−1=0</m:t>
                        </m:r>
                      </m:e>
                    </m:func>
                  </m:oMath>
                </a14:m>
                <a:endParaRPr lang="en-US" altLang="zh-CN" dirty="0"/>
              </a:p>
              <a:p>
                <a:pPr lvl="1"/>
                <a:r>
                  <a:rPr lang="zh-CN" altLang="en-US" dirty="0"/>
                  <a:t>看起来比之前的要困难，碰巧也需能发现</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r>
                  <a:rPr lang="zh-CN" altLang="en-US" dirty="0"/>
                  <a:t>是一个局部极小点，但往往会涉及数值和计算的挑战！（回忆之前解方程），尤其从单变量转化为多变量的时候！</a:t>
                </a:r>
                <a:endParaRPr lang="en-US" altLang="zh-CN" dirty="0"/>
              </a:p>
              <a:p>
                <a:r>
                  <a:rPr lang="zh-CN" altLang="en-US" dirty="0"/>
                  <a:t>此时通常采用梯度下降法求解，选定初始点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后通过下式更新：</a:t>
                </a:r>
                <a:endParaRPr lang="en-US" altLang="zh-CN" dirty="0"/>
              </a:p>
              <a:p>
                <a:pPr lvl="1"/>
                <a14:m>
                  <m:oMath xmlns:m="http://schemas.openxmlformats.org/officeDocument/2006/math">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r>
                  <a:rPr lang="zh-CN" altLang="en-US" b="1" dirty="0">
                    <a:solidFill>
                      <a:srgbClr val="FF0000"/>
                    </a:solidFill>
                  </a:rPr>
                  <a:t>，</a:t>
                </a:r>
                <a:r>
                  <a:rPr lang="zh-CN" altLang="en-US" dirty="0"/>
                  <a:t>或者表示为</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oMath>
                </a14:m>
                <a:r>
                  <a:rPr lang="zh-CN" altLang="en-US" dirty="0"/>
                  <a:t>的迭代形式</a:t>
                </a:r>
                <a:endParaRPr lang="en-US" altLang="zh-CN" dirty="0"/>
              </a:p>
              <a:p>
                <a:pPr lvl="1"/>
                <a:r>
                  <a:rPr lang="zh-CN" altLang="en-US" dirty="0"/>
                  <a:t>其中</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&gt;0</m:t>
                    </m:r>
                  </m:oMath>
                </a14:m>
                <a:r>
                  <a:rPr lang="zh-CN" altLang="en-US" dirty="0"/>
                  <a:t>表示步长，也称为学习率（</a:t>
                </a:r>
                <a:r>
                  <a:rPr lang="en-US" altLang="zh-CN" dirty="0"/>
                  <a:t>Learning rate</a:t>
                </a:r>
                <a:r>
                  <a:rPr lang="zh-CN" altLang="en-US" dirty="0"/>
                  <a:t>）。每次迭代中，</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r>
                  <a:rPr lang="zh-CN" altLang="en-US" dirty="0"/>
                  <a:t>只要学习率</a:t>
                </a:r>
                <a14:m>
                  <m:oMath xmlns:m="http://schemas.openxmlformats.org/officeDocument/2006/math">
                    <m:r>
                      <a:rPr lang="en-US" altLang="zh-CN" b="0" i="1" smtClean="0">
                        <a:latin typeface="Cambria Math" panose="02040503050406030204" pitchFamily="18" charset="0"/>
                      </a:rPr>
                      <m:t>𝛼</m:t>
                    </m:r>
                  </m:oMath>
                </a14:m>
                <a:r>
                  <a:rPr lang="zh-CN" altLang="en-US" dirty="0"/>
                  <a:t>足够小，则上面的更新方式</a:t>
                </a:r>
                <a:r>
                  <a:rPr lang="zh-CN" altLang="en-US" b="1" dirty="0">
                    <a:solidFill>
                      <a:srgbClr val="FF0000"/>
                    </a:solidFill>
                  </a:rPr>
                  <a:t>确保函数值下降</a:t>
                </a:r>
                <a:r>
                  <a:rPr lang="zh-CN" altLang="en-US" dirty="0"/>
                  <a:t>：</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&lt;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pPr lvl="1"/>
                <a:r>
                  <a:rPr lang="zh-CN" altLang="en-US" dirty="0"/>
                  <a:t>学习率足够小，收敛速度慢！如果太大，目标函数值不会下降（一阶近似不成立）！</a:t>
                </a:r>
              </a:p>
            </p:txBody>
          </p:sp>
        </mc:Choice>
        <mc:Fallback xmlns="">
          <p:sp>
            <p:nvSpPr>
              <p:cNvPr id="3" name="内容占位符 2">
                <a:extLst>
                  <a:ext uri="{FF2B5EF4-FFF2-40B4-BE49-F238E27FC236}">
                    <a16:creationId xmlns:a16="http://schemas.microsoft.com/office/drawing/2014/main" id="{BB0E99E6-D6CF-473C-B9F7-37F0EF24F69A}"/>
                  </a:ext>
                </a:extLst>
              </p:cNvPr>
              <p:cNvSpPr>
                <a:spLocks noGrp="1" noRot="1" noChangeAspect="1" noMove="1" noResize="1" noEditPoints="1" noAdjustHandles="1" noChangeArrowheads="1" noChangeShapeType="1" noTextEdit="1"/>
              </p:cNvSpPr>
              <p:nvPr>
                <p:ph idx="1"/>
              </p:nvPr>
            </p:nvSpPr>
            <p:spPr>
              <a:blipFill>
                <a:blip r:embed="rId2"/>
                <a:stretch>
                  <a:fillRect l="-812" t="-2521" b="-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19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20829-20B5-496F-B771-92969345102C}"/>
              </a:ext>
            </a:extLst>
          </p:cNvPr>
          <p:cNvSpPr>
            <a:spLocks noGrp="1"/>
          </p:cNvSpPr>
          <p:nvPr>
            <p:ph type="title"/>
          </p:nvPr>
        </p:nvSpPr>
        <p:spPr/>
        <p:txBody>
          <a:bodyPr/>
          <a:lstStyle/>
          <a:p>
            <a:r>
              <a:rPr lang="en-US" altLang="zh-CN" dirty="0"/>
              <a:t>6.2</a:t>
            </a:r>
            <a:r>
              <a:rPr lang="zh-CN" altLang="en-US" dirty="0"/>
              <a:t>非线性优化</a:t>
            </a:r>
            <a:r>
              <a:rPr lang="en-US" altLang="zh-CN" dirty="0"/>
              <a:t>-</a:t>
            </a:r>
            <a:r>
              <a:rPr lang="zh-CN" altLang="en-US" dirty="0"/>
              <a:t>梯度下降法</a:t>
            </a:r>
            <a:r>
              <a:rPr lang="en-US" altLang="zh-CN" dirty="0"/>
              <a:t>(Gradient Descent)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6CDC6A-B869-4656-986B-00F0B9473B53}"/>
                  </a:ext>
                </a:extLst>
              </p:cNvPr>
              <p:cNvSpPr>
                <a:spLocks noGrp="1"/>
              </p:cNvSpPr>
              <p:nvPr>
                <p:ph idx="1"/>
              </p:nvPr>
            </p:nvSpPr>
            <p:spPr/>
            <p:txBody>
              <a:bodyPr>
                <a:normAutofit/>
              </a:bodyPr>
              <a:lstStyle/>
              <a:p>
                <a:r>
                  <a:rPr lang="zh-CN" altLang="en-US" sz="2400" dirty="0"/>
                  <a:t>针对上述问题，假设初始点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oMath>
                </a14:m>
                <a:r>
                  <a:rPr lang="zh-CN" altLang="en-US" sz="2400" dirty="0"/>
                  <a:t>大于其最优值点</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endParaRPr lang="en-US" altLang="zh-CN" sz="2400" dirty="0"/>
              </a:p>
              <a:p>
                <a:pPr lvl="1"/>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func>
                      <m:funcPr>
                        <m:ctrlPr>
                          <a:rPr lang="en-US" altLang="zh-CN" sz="2000" b="0" i="1" smtClean="0">
                            <a:latin typeface="Cambria Math" panose="02040503050406030204" pitchFamily="18" charset="0"/>
                          </a:rPr>
                        </m:ctrlPr>
                      </m:funcPr>
                      <m:fNa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log</m:t>
                            </m:r>
                          </m:e>
                          <m:sub>
                            <m:r>
                              <a:rPr lang="en-US" altLang="zh-CN" sz="2000" b="0" i="1" smtClean="0">
                                <a:latin typeface="Cambria Math" panose="02040503050406030204" pitchFamily="18" charset="0"/>
                              </a:rPr>
                              <m:t>𝑒</m:t>
                            </m:r>
                          </m:sub>
                        </m:sSub>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oMath>
                </a14:m>
                <a:endParaRPr lang="en-US" altLang="zh-CN" sz="2000" b="0" dirty="0"/>
              </a:p>
              <a:p>
                <a:pPr lvl="1"/>
                <a:r>
                  <a:rPr lang="zh-CN" altLang="en-US" sz="2000" dirty="0"/>
                  <a:t>假设</a:t>
                </a:r>
                <a14:m>
                  <m:oMath xmlns:m="http://schemas.openxmlformats.org/officeDocument/2006/math">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oMath>
                </a14:m>
                <a:r>
                  <a:rPr lang="zh-CN" altLang="en-US" sz="2000" dirty="0"/>
                  <a:t>则更新以此</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48</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52</m:t>
                    </m:r>
                  </m:oMath>
                </a14:m>
                <a:endParaRPr lang="en-US" altLang="zh-CN" sz="2000" b="0" dirty="0"/>
              </a:p>
              <a:p>
                <a:pPr lvl="1"/>
                <a:r>
                  <a:rPr lang="zh-CN" altLang="en-US" sz="2000" dirty="0"/>
                  <a:t>显然，更新后该值更接近最优值点，然后再次计算</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52</m:t>
                        </m:r>
                      </m:e>
                    </m:d>
                    <m:r>
                      <a:rPr lang="en-US" altLang="zh-CN" sz="2000" b="0" i="1" smtClean="0">
                        <a:latin typeface="Cambria Math" panose="02040503050406030204" pitchFamily="18" charset="0"/>
                      </a:rPr>
                      <m:t>,</m:t>
                    </m:r>
                  </m:oMath>
                </a14:m>
                <a:r>
                  <a:rPr lang="zh-CN" altLang="en-US" sz="2000" dirty="0"/>
                  <a:t>跟新</a:t>
                </a:r>
                <a:endParaRPr lang="en-US" altLang="zh-CN" sz="2000" dirty="0"/>
              </a:p>
              <a:p>
                <a:pPr lvl="1"/>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52</m:t>
                        </m:r>
                      </m:e>
                    </m:d>
                    <m:r>
                      <a:rPr lang="zh-CN" altLang="en-US" sz="2000" i="1">
                        <a:latin typeface="Cambria Math" panose="02040503050406030204" pitchFamily="18" charset="0"/>
                      </a:rPr>
                      <m:t>，</m:t>
                    </m:r>
                  </m:oMath>
                </a14:m>
                <a:r>
                  <a:rPr lang="zh-CN" altLang="en-US" sz="2000" dirty="0"/>
                  <a:t>从而构造序列</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a14:m>
                <a:r>
                  <a:rPr lang="zh-CN" altLang="en-US" sz="2000" dirty="0"/>
                  <a:t>最终收敛到</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r>
                  <a:rPr lang="en-US" altLang="zh-CN" sz="2000" dirty="0"/>
                  <a:t>(</a:t>
                </a:r>
                <a:r>
                  <a:rPr lang="zh-CN" altLang="en-US" sz="2000" dirty="0"/>
                  <a:t>当</a:t>
                </a:r>
                <a14:m>
                  <m:oMath xmlns:m="http://schemas.openxmlformats.org/officeDocument/2006/math">
                    <m:r>
                      <a:rPr lang="en-US" altLang="zh-CN" sz="2000" b="0" i="1" smtClean="0">
                        <a:latin typeface="Cambria Math" panose="02040503050406030204" pitchFamily="18" charset="0"/>
                      </a:rPr>
                      <m:t>𝑡</m:t>
                    </m:r>
                  </m:oMath>
                </a14:m>
                <a:r>
                  <a:rPr lang="zh-CN" altLang="en-US" sz="2000" dirty="0"/>
                  <a:t>足够大</a:t>
                </a:r>
                <a:r>
                  <a:rPr lang="en-US" altLang="zh-CN" sz="2000" dirty="0"/>
                  <a:t>)</a:t>
                </a:r>
              </a:p>
              <a:p>
                <a:pPr lvl="1"/>
                <a:r>
                  <a:rPr lang="zh-CN" altLang="en-US" sz="2000" dirty="0"/>
                  <a:t>实际上步长</a:t>
                </a:r>
                <a14:m>
                  <m:oMath xmlns:m="http://schemas.openxmlformats.org/officeDocument/2006/math">
                    <m:r>
                      <a:rPr lang="en-US" altLang="zh-CN" sz="2000" b="0" i="1" smtClean="0">
                        <a:latin typeface="Cambria Math" panose="02040503050406030204" pitchFamily="18" charset="0"/>
                      </a:rPr>
                      <m:t>𝛼</m:t>
                    </m:r>
                  </m:oMath>
                </a14:m>
                <a:r>
                  <a:rPr lang="zh-CN" altLang="en-US" sz="2000" dirty="0"/>
                  <a:t>的大小在这里并不是很重要，例如</a:t>
                </a:r>
                <a14:m>
                  <m:oMath xmlns:m="http://schemas.openxmlformats.org/officeDocument/2006/math">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8</m:t>
                    </m:r>
                  </m:oMath>
                </a14:m>
                <a:r>
                  <a:rPr lang="en-US" altLang="zh-CN" sz="2000" dirty="0"/>
                  <a:t>,</a:t>
                </a:r>
                <a:r>
                  <a:rPr lang="zh-CN" altLang="en-US" sz="2000" dirty="0"/>
                  <a:t>第一次更新为：</a:t>
                </a:r>
                <a:endParaRPr lang="en-US" altLang="zh-CN" sz="2000" dirty="0"/>
              </a:p>
              <a:p>
                <a:pPr lvl="1"/>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8</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08</m:t>
                    </m:r>
                  </m:oMath>
                </a14:m>
                <a:endParaRPr lang="en-US" altLang="zh-CN" sz="2000" b="0" dirty="0"/>
              </a:p>
              <a:p>
                <a:pPr lvl="1"/>
                <a:r>
                  <a:rPr lang="zh-CN" altLang="en-US" sz="2000" dirty="0">
                    <a:solidFill>
                      <a:srgbClr val="FF0000"/>
                    </a:solidFill>
                  </a:rPr>
                  <a:t>思考</a:t>
                </a:r>
                <a:r>
                  <a:rPr lang="zh-CN" altLang="en-US" sz="2000" dirty="0"/>
                  <a:t>：步长大小是否很关键？与几何图形联系在一块思考</a:t>
                </a:r>
              </a:p>
            </p:txBody>
          </p:sp>
        </mc:Choice>
        <mc:Fallback xmlns="">
          <p:sp>
            <p:nvSpPr>
              <p:cNvPr id="3" name="内容占位符 2">
                <a:extLst>
                  <a:ext uri="{FF2B5EF4-FFF2-40B4-BE49-F238E27FC236}">
                    <a16:creationId xmlns:a16="http://schemas.microsoft.com/office/drawing/2014/main" id="{0E6CDC6A-B869-4656-986B-00F0B9473B53}"/>
                  </a:ext>
                </a:extLst>
              </p:cNvPr>
              <p:cNvSpPr>
                <a:spLocks noGrp="1" noRot="1" noChangeAspect="1" noMove="1" noResize="1" noEditPoints="1" noAdjustHandles="1" noChangeArrowheads="1" noChangeShapeType="1" noTextEdit="1"/>
              </p:cNvSpPr>
              <p:nvPr>
                <p:ph idx="1"/>
              </p:nvPr>
            </p:nvSpPr>
            <p:spPr>
              <a:blipFill>
                <a:blip r:embed="rId2"/>
                <a:stretch>
                  <a:fillRect l="-812" t="-98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0D4039A-B14F-4046-81A3-DABFB94DB42A}"/>
              </a:ext>
            </a:extLst>
          </p:cNvPr>
          <p:cNvPicPr>
            <a:picLocks noChangeAspect="1"/>
          </p:cNvPicPr>
          <p:nvPr/>
        </p:nvPicPr>
        <p:blipFill>
          <a:blip r:embed="rId3"/>
          <a:stretch>
            <a:fillRect/>
          </a:stretch>
        </p:blipFill>
        <p:spPr>
          <a:xfrm>
            <a:off x="2353917" y="5165852"/>
            <a:ext cx="2297596" cy="1692148"/>
          </a:xfrm>
          <a:prstGeom prst="rect">
            <a:avLst/>
          </a:prstGeom>
        </p:spPr>
      </p:pic>
      <p:pic>
        <p:nvPicPr>
          <p:cNvPr id="5" name="图片 4">
            <a:extLst>
              <a:ext uri="{FF2B5EF4-FFF2-40B4-BE49-F238E27FC236}">
                <a16:creationId xmlns:a16="http://schemas.microsoft.com/office/drawing/2014/main" id="{66B57125-3265-4638-A113-91132360B5DB}"/>
              </a:ext>
            </a:extLst>
          </p:cNvPr>
          <p:cNvPicPr>
            <a:picLocks noChangeAspect="1"/>
          </p:cNvPicPr>
          <p:nvPr/>
        </p:nvPicPr>
        <p:blipFill>
          <a:blip r:embed="rId4"/>
          <a:stretch>
            <a:fillRect/>
          </a:stretch>
        </p:blipFill>
        <p:spPr>
          <a:xfrm>
            <a:off x="6096000" y="5197751"/>
            <a:ext cx="2297596" cy="1660249"/>
          </a:xfrm>
          <a:prstGeom prst="rect">
            <a:avLst/>
          </a:prstGeom>
        </p:spPr>
      </p:pic>
      <p:sp>
        <p:nvSpPr>
          <p:cNvPr id="6" name="文本框 5">
            <a:extLst>
              <a:ext uri="{FF2B5EF4-FFF2-40B4-BE49-F238E27FC236}">
                <a16:creationId xmlns:a16="http://schemas.microsoft.com/office/drawing/2014/main" id="{6866EE4E-F3C3-4C2E-8841-A575977B3CEB}"/>
              </a:ext>
            </a:extLst>
          </p:cNvPr>
          <p:cNvSpPr txBox="1"/>
          <p:nvPr/>
        </p:nvSpPr>
        <p:spPr>
          <a:xfrm>
            <a:off x="1775792" y="5197751"/>
            <a:ext cx="344556" cy="1600438"/>
          </a:xfrm>
          <a:prstGeom prst="rect">
            <a:avLst/>
          </a:prstGeom>
          <a:noFill/>
        </p:spPr>
        <p:txBody>
          <a:bodyPr wrap="square" rtlCol="0">
            <a:spAutoFit/>
          </a:bodyPr>
          <a:lstStyle/>
          <a:p>
            <a:r>
              <a:rPr lang="zh-CN" altLang="en-US" sz="1400" dirty="0"/>
              <a:t>最优目标函数值</a:t>
            </a:r>
          </a:p>
        </p:txBody>
      </p:sp>
      <p:sp>
        <p:nvSpPr>
          <p:cNvPr id="8" name="文本框 7">
            <a:extLst>
              <a:ext uri="{FF2B5EF4-FFF2-40B4-BE49-F238E27FC236}">
                <a16:creationId xmlns:a16="http://schemas.microsoft.com/office/drawing/2014/main" id="{65BCE7CD-9AB5-4F81-94B5-0F8416417229}"/>
              </a:ext>
            </a:extLst>
          </p:cNvPr>
          <p:cNvSpPr txBox="1"/>
          <p:nvPr/>
        </p:nvSpPr>
        <p:spPr>
          <a:xfrm>
            <a:off x="5525328" y="5257562"/>
            <a:ext cx="344556" cy="1600438"/>
          </a:xfrm>
          <a:prstGeom prst="rect">
            <a:avLst/>
          </a:prstGeom>
          <a:noFill/>
        </p:spPr>
        <p:txBody>
          <a:bodyPr wrap="square" rtlCol="0">
            <a:spAutoFit/>
          </a:bodyPr>
          <a:lstStyle/>
          <a:p>
            <a:r>
              <a:rPr lang="zh-CN" altLang="en-US" sz="1400" dirty="0"/>
              <a:t>最优目标函数值</a:t>
            </a:r>
          </a:p>
        </p:txBody>
      </p:sp>
      <p:sp>
        <p:nvSpPr>
          <p:cNvPr id="9" name="文本框 8">
            <a:extLst>
              <a:ext uri="{FF2B5EF4-FFF2-40B4-BE49-F238E27FC236}">
                <a16:creationId xmlns:a16="http://schemas.microsoft.com/office/drawing/2014/main" id="{046D16D0-3225-450A-BF66-8E49B1C9957E}"/>
              </a:ext>
            </a:extLst>
          </p:cNvPr>
          <p:cNvSpPr txBox="1"/>
          <p:nvPr/>
        </p:nvSpPr>
        <p:spPr>
          <a:xfrm>
            <a:off x="4565374" y="6550223"/>
            <a:ext cx="959954" cy="307777"/>
          </a:xfrm>
          <a:prstGeom prst="rect">
            <a:avLst/>
          </a:prstGeom>
          <a:noFill/>
        </p:spPr>
        <p:txBody>
          <a:bodyPr wrap="square" rtlCol="0">
            <a:spAutoFit/>
          </a:bodyPr>
          <a:lstStyle/>
          <a:p>
            <a:r>
              <a:rPr lang="zh-CN" altLang="en-US" sz="1400" dirty="0"/>
              <a:t>迭代次数</a:t>
            </a:r>
          </a:p>
        </p:txBody>
      </p:sp>
      <p:sp>
        <p:nvSpPr>
          <p:cNvPr id="10" name="文本框 9">
            <a:extLst>
              <a:ext uri="{FF2B5EF4-FFF2-40B4-BE49-F238E27FC236}">
                <a16:creationId xmlns:a16="http://schemas.microsoft.com/office/drawing/2014/main" id="{2E0AF355-ABD7-441E-8EE1-2E2DB59A02B4}"/>
              </a:ext>
            </a:extLst>
          </p:cNvPr>
          <p:cNvSpPr txBox="1"/>
          <p:nvPr/>
        </p:nvSpPr>
        <p:spPr>
          <a:xfrm>
            <a:off x="8249479" y="6550222"/>
            <a:ext cx="959954" cy="307777"/>
          </a:xfrm>
          <a:prstGeom prst="rect">
            <a:avLst/>
          </a:prstGeom>
          <a:noFill/>
        </p:spPr>
        <p:txBody>
          <a:bodyPr wrap="square" rtlCol="0">
            <a:spAutoFit/>
          </a:bodyPr>
          <a:lstStyle/>
          <a:p>
            <a:r>
              <a:rPr lang="zh-CN" altLang="en-US" sz="1400" dirty="0"/>
              <a:t>迭代次数</a:t>
            </a:r>
          </a:p>
        </p:txBody>
      </p:sp>
    </p:spTree>
    <p:extLst>
      <p:ext uri="{BB962C8B-B14F-4D97-AF65-F5344CB8AC3E}">
        <p14:creationId xmlns:p14="http://schemas.microsoft.com/office/powerpoint/2010/main" val="264267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6.2</a:t>
            </a:r>
            <a:r>
              <a:rPr lang="zh-CN" altLang="en-US" dirty="0"/>
              <a:t> 非线性规划</a:t>
            </a:r>
            <a:r>
              <a:rPr lang="en-US" altLang="zh-CN" dirty="0"/>
              <a:t>-</a:t>
            </a:r>
            <a:r>
              <a:rPr lang="zh-CN" altLang="en-US" dirty="0"/>
              <a:t>多维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grpSp>
        <p:nvGrpSpPr>
          <p:cNvPr id="24" name="Group 23"/>
          <p:cNvGrpSpPr/>
          <p:nvPr/>
        </p:nvGrpSpPr>
        <p:grpSpPr>
          <a:xfrm>
            <a:off x="1464810" y="2793864"/>
            <a:ext cx="4050918" cy="3365660"/>
            <a:chOff x="5657773" y="2097013"/>
            <a:chExt cx="4263779" cy="3542513"/>
          </a:xfrm>
        </p:grpSpPr>
        <p:cxnSp>
          <p:nvCxnSpPr>
            <p:cNvPr id="5" name="Straight Arrow Connector 4"/>
            <p:cNvCxnSpPr/>
            <p:nvPr/>
          </p:nvCxnSpPr>
          <p:spPr bwMode="auto">
            <a:xfrm flipV="1">
              <a:off x="5745088" y="5409381"/>
              <a:ext cx="3888432" cy="720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5745088" y="2097013"/>
              <a:ext cx="0" cy="33843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5745088" y="2529061"/>
              <a:ext cx="2664296" cy="2952328"/>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Parallelogram 9"/>
            <p:cNvSpPr/>
            <p:nvPr/>
          </p:nvSpPr>
          <p:spPr bwMode="auto">
            <a:xfrm rot="852325" flipV="1">
              <a:off x="5657773" y="3634516"/>
              <a:ext cx="3859327" cy="1870862"/>
            </a:xfrm>
            <a:prstGeom prst="parallelogram">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1" name="Freeform 10"/>
            <p:cNvSpPr/>
            <p:nvPr/>
          </p:nvSpPr>
          <p:spPr bwMode="auto">
            <a:xfrm>
              <a:off x="6208294" y="3080084"/>
              <a:ext cx="2489122" cy="2105264"/>
            </a:xfrm>
            <a:custGeom>
              <a:avLst/>
              <a:gdLst>
                <a:gd name="connsiteX0" fmla="*/ 0 w 2406316"/>
                <a:gd name="connsiteY0" fmla="*/ 0 h 2105264"/>
                <a:gd name="connsiteX1" fmla="*/ 24063 w 2406316"/>
                <a:gd name="connsiteY1" fmla="*/ 336884 h 2105264"/>
                <a:gd name="connsiteX2" fmla="*/ 36094 w 2406316"/>
                <a:gd name="connsiteY2" fmla="*/ 421105 h 2105264"/>
                <a:gd name="connsiteX3" fmla="*/ 72189 w 2406316"/>
                <a:gd name="connsiteY3" fmla="*/ 697832 h 2105264"/>
                <a:gd name="connsiteX4" fmla="*/ 168442 w 2406316"/>
                <a:gd name="connsiteY4" fmla="*/ 1022684 h 2105264"/>
                <a:gd name="connsiteX5" fmla="*/ 300789 w 2406316"/>
                <a:gd name="connsiteY5" fmla="*/ 1383632 h 2105264"/>
                <a:gd name="connsiteX6" fmla="*/ 553452 w 2406316"/>
                <a:gd name="connsiteY6" fmla="*/ 1720516 h 2105264"/>
                <a:gd name="connsiteX7" fmla="*/ 974558 w 2406316"/>
                <a:gd name="connsiteY7" fmla="*/ 2057400 h 2105264"/>
                <a:gd name="connsiteX8" fmla="*/ 1419726 w 2406316"/>
                <a:gd name="connsiteY8" fmla="*/ 2081463 h 2105264"/>
                <a:gd name="connsiteX9" fmla="*/ 1756610 w 2406316"/>
                <a:gd name="connsiteY9" fmla="*/ 1852863 h 2105264"/>
                <a:gd name="connsiteX10" fmla="*/ 2045368 w 2406316"/>
                <a:gd name="connsiteY10" fmla="*/ 1528011 h 2105264"/>
                <a:gd name="connsiteX11" fmla="*/ 2286000 w 2406316"/>
                <a:gd name="connsiteY11" fmla="*/ 1010653 h 2105264"/>
                <a:gd name="connsiteX12" fmla="*/ 2346158 w 2406316"/>
                <a:gd name="connsiteY12" fmla="*/ 661737 h 2105264"/>
                <a:gd name="connsiteX13" fmla="*/ 2370221 w 2406316"/>
                <a:gd name="connsiteY13" fmla="*/ 360948 h 2105264"/>
                <a:gd name="connsiteX14" fmla="*/ 2370221 w 2406316"/>
                <a:gd name="connsiteY14" fmla="*/ 216569 h 2105264"/>
                <a:gd name="connsiteX15" fmla="*/ 2406316 w 2406316"/>
                <a:gd name="connsiteY15" fmla="*/ 180474 h 2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6316" h="2105264">
                  <a:moveTo>
                    <a:pt x="0" y="0"/>
                  </a:moveTo>
                  <a:cubicBezTo>
                    <a:pt x="9023" y="133350"/>
                    <a:pt x="18047" y="266700"/>
                    <a:pt x="24063" y="336884"/>
                  </a:cubicBezTo>
                  <a:cubicBezTo>
                    <a:pt x="30079" y="407068"/>
                    <a:pt x="28073" y="360947"/>
                    <a:pt x="36094" y="421105"/>
                  </a:cubicBezTo>
                  <a:cubicBezTo>
                    <a:pt x="44115" y="481263"/>
                    <a:pt x="50131" y="597569"/>
                    <a:pt x="72189" y="697832"/>
                  </a:cubicBezTo>
                  <a:cubicBezTo>
                    <a:pt x="94247" y="798095"/>
                    <a:pt x="130342" y="908384"/>
                    <a:pt x="168442" y="1022684"/>
                  </a:cubicBezTo>
                  <a:cubicBezTo>
                    <a:pt x="206542" y="1136984"/>
                    <a:pt x="236621" y="1267327"/>
                    <a:pt x="300789" y="1383632"/>
                  </a:cubicBezTo>
                  <a:cubicBezTo>
                    <a:pt x="364957" y="1499937"/>
                    <a:pt x="441157" y="1608221"/>
                    <a:pt x="553452" y="1720516"/>
                  </a:cubicBezTo>
                  <a:cubicBezTo>
                    <a:pt x="665747" y="1832811"/>
                    <a:pt x="830179" y="1997242"/>
                    <a:pt x="974558" y="2057400"/>
                  </a:cubicBezTo>
                  <a:cubicBezTo>
                    <a:pt x="1118937" y="2117558"/>
                    <a:pt x="1289384" y="2115552"/>
                    <a:pt x="1419726" y="2081463"/>
                  </a:cubicBezTo>
                  <a:cubicBezTo>
                    <a:pt x="1550068" y="2047374"/>
                    <a:pt x="1652336" y="1945105"/>
                    <a:pt x="1756610" y="1852863"/>
                  </a:cubicBezTo>
                  <a:cubicBezTo>
                    <a:pt x="1860884" y="1760621"/>
                    <a:pt x="1957136" y="1668379"/>
                    <a:pt x="2045368" y="1528011"/>
                  </a:cubicBezTo>
                  <a:cubicBezTo>
                    <a:pt x="2133600" y="1387643"/>
                    <a:pt x="2235868" y="1155032"/>
                    <a:pt x="2286000" y="1010653"/>
                  </a:cubicBezTo>
                  <a:cubicBezTo>
                    <a:pt x="2336132" y="866274"/>
                    <a:pt x="2332121" y="770021"/>
                    <a:pt x="2346158" y="661737"/>
                  </a:cubicBezTo>
                  <a:cubicBezTo>
                    <a:pt x="2360195" y="553453"/>
                    <a:pt x="2366211" y="435143"/>
                    <a:pt x="2370221" y="360948"/>
                  </a:cubicBezTo>
                  <a:cubicBezTo>
                    <a:pt x="2374231" y="286753"/>
                    <a:pt x="2364205" y="246648"/>
                    <a:pt x="2370221" y="216569"/>
                  </a:cubicBezTo>
                  <a:cubicBezTo>
                    <a:pt x="2376237" y="186490"/>
                    <a:pt x="2391276" y="183482"/>
                    <a:pt x="2406316" y="180474"/>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2" name="Freeform 11"/>
            <p:cNvSpPr/>
            <p:nvPr/>
          </p:nvSpPr>
          <p:spPr bwMode="auto">
            <a:xfrm>
              <a:off x="6196263" y="2514474"/>
              <a:ext cx="2501153" cy="766923"/>
            </a:xfrm>
            <a:custGeom>
              <a:avLst/>
              <a:gdLst>
                <a:gd name="connsiteX0" fmla="*/ 0 w 2436733"/>
                <a:gd name="connsiteY0" fmla="*/ 577642 h 766923"/>
                <a:gd name="connsiteX1" fmla="*/ 336884 w 2436733"/>
                <a:gd name="connsiteY1" fmla="*/ 300915 h 766923"/>
                <a:gd name="connsiteX2" fmla="*/ 818148 w 2436733"/>
                <a:gd name="connsiteY2" fmla="*/ 60284 h 766923"/>
                <a:gd name="connsiteX3" fmla="*/ 1287379 w 2436733"/>
                <a:gd name="connsiteY3" fmla="*/ 126 h 766923"/>
                <a:gd name="connsiteX4" fmla="*/ 1636295 w 2436733"/>
                <a:gd name="connsiteY4" fmla="*/ 48252 h 766923"/>
                <a:gd name="connsiteX5" fmla="*/ 2021305 w 2436733"/>
                <a:gd name="connsiteY5" fmla="*/ 168568 h 766923"/>
                <a:gd name="connsiteX6" fmla="*/ 2358190 w 2436733"/>
                <a:gd name="connsiteY6" fmla="*/ 397168 h 766923"/>
                <a:gd name="connsiteX7" fmla="*/ 2430379 w 2436733"/>
                <a:gd name="connsiteY7" fmla="*/ 529515 h 766923"/>
                <a:gd name="connsiteX8" fmla="*/ 2430379 w 2436733"/>
                <a:gd name="connsiteY8" fmla="*/ 746084 h 766923"/>
                <a:gd name="connsiteX9" fmla="*/ 2406316 w 2436733"/>
                <a:gd name="connsiteY9" fmla="*/ 746084 h 76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6733" h="766923">
                  <a:moveTo>
                    <a:pt x="0" y="577642"/>
                  </a:moveTo>
                  <a:cubicBezTo>
                    <a:pt x="100263" y="482391"/>
                    <a:pt x="200526" y="387141"/>
                    <a:pt x="336884" y="300915"/>
                  </a:cubicBezTo>
                  <a:cubicBezTo>
                    <a:pt x="473242" y="214689"/>
                    <a:pt x="659732" y="110415"/>
                    <a:pt x="818148" y="60284"/>
                  </a:cubicBezTo>
                  <a:cubicBezTo>
                    <a:pt x="976564" y="10153"/>
                    <a:pt x="1151021" y="2131"/>
                    <a:pt x="1287379" y="126"/>
                  </a:cubicBezTo>
                  <a:cubicBezTo>
                    <a:pt x="1423737" y="-1879"/>
                    <a:pt x="1513974" y="20178"/>
                    <a:pt x="1636295" y="48252"/>
                  </a:cubicBezTo>
                  <a:cubicBezTo>
                    <a:pt x="1758616" y="76326"/>
                    <a:pt x="1900989" y="110415"/>
                    <a:pt x="2021305" y="168568"/>
                  </a:cubicBezTo>
                  <a:cubicBezTo>
                    <a:pt x="2141621" y="226721"/>
                    <a:pt x="2290011" y="337010"/>
                    <a:pt x="2358190" y="397168"/>
                  </a:cubicBezTo>
                  <a:cubicBezTo>
                    <a:pt x="2426369" y="457326"/>
                    <a:pt x="2418348" y="471362"/>
                    <a:pt x="2430379" y="529515"/>
                  </a:cubicBezTo>
                  <a:cubicBezTo>
                    <a:pt x="2442411" y="587668"/>
                    <a:pt x="2434389" y="709989"/>
                    <a:pt x="2430379" y="746084"/>
                  </a:cubicBezTo>
                  <a:cubicBezTo>
                    <a:pt x="2426369" y="782179"/>
                    <a:pt x="2416342" y="764131"/>
                    <a:pt x="2406316" y="746084"/>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4" name="Freeform 13"/>
            <p:cNvSpPr/>
            <p:nvPr/>
          </p:nvSpPr>
          <p:spPr bwMode="auto">
            <a:xfrm>
              <a:off x="6208295" y="3092116"/>
              <a:ext cx="2454442" cy="506578"/>
            </a:xfrm>
            <a:custGeom>
              <a:avLst/>
              <a:gdLst>
                <a:gd name="connsiteX0" fmla="*/ 0 w 2454442"/>
                <a:gd name="connsiteY0" fmla="*/ 0 h 506578"/>
                <a:gd name="connsiteX1" fmla="*/ 348916 w 2454442"/>
                <a:gd name="connsiteY1" fmla="*/ 288758 h 506578"/>
                <a:gd name="connsiteX2" fmla="*/ 818147 w 2454442"/>
                <a:gd name="connsiteY2" fmla="*/ 469231 h 506578"/>
                <a:gd name="connsiteX3" fmla="*/ 1407694 w 2454442"/>
                <a:gd name="connsiteY3" fmla="*/ 505326 h 506578"/>
                <a:gd name="connsiteX4" fmla="*/ 1864894 w 2454442"/>
                <a:gd name="connsiteY4" fmla="*/ 445168 h 506578"/>
                <a:gd name="connsiteX5" fmla="*/ 2225842 w 2454442"/>
                <a:gd name="connsiteY5" fmla="*/ 312821 h 506578"/>
                <a:gd name="connsiteX6" fmla="*/ 2454442 w 2454442"/>
                <a:gd name="connsiteY6" fmla="*/ 180473 h 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442" h="506578">
                  <a:moveTo>
                    <a:pt x="0" y="0"/>
                  </a:moveTo>
                  <a:cubicBezTo>
                    <a:pt x="106279" y="105276"/>
                    <a:pt x="212558" y="210553"/>
                    <a:pt x="348916" y="288758"/>
                  </a:cubicBezTo>
                  <a:cubicBezTo>
                    <a:pt x="485274" y="366963"/>
                    <a:pt x="641684" y="433136"/>
                    <a:pt x="818147" y="469231"/>
                  </a:cubicBezTo>
                  <a:cubicBezTo>
                    <a:pt x="994610" y="505326"/>
                    <a:pt x="1233236" y="509336"/>
                    <a:pt x="1407694" y="505326"/>
                  </a:cubicBezTo>
                  <a:cubicBezTo>
                    <a:pt x="1582152" y="501316"/>
                    <a:pt x="1728536" y="477252"/>
                    <a:pt x="1864894" y="445168"/>
                  </a:cubicBezTo>
                  <a:cubicBezTo>
                    <a:pt x="2001252" y="413084"/>
                    <a:pt x="2127584" y="356937"/>
                    <a:pt x="2225842" y="312821"/>
                  </a:cubicBezTo>
                  <a:cubicBezTo>
                    <a:pt x="2324100" y="268705"/>
                    <a:pt x="2389271" y="224589"/>
                    <a:pt x="2454442" y="18047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6" name="Freeform 15"/>
            <p:cNvSpPr/>
            <p:nvPr/>
          </p:nvSpPr>
          <p:spPr bwMode="auto">
            <a:xfrm>
              <a:off x="6485021" y="3332747"/>
              <a:ext cx="1143000" cy="1010897"/>
            </a:xfrm>
            <a:custGeom>
              <a:avLst/>
              <a:gdLst>
                <a:gd name="connsiteX0" fmla="*/ 0 w 1143000"/>
                <a:gd name="connsiteY0" fmla="*/ 0 h 1010897"/>
                <a:gd name="connsiteX1" fmla="*/ 96253 w 1143000"/>
                <a:gd name="connsiteY1" fmla="*/ 324853 h 1010897"/>
                <a:gd name="connsiteX2" fmla="*/ 180474 w 1143000"/>
                <a:gd name="connsiteY2" fmla="*/ 661737 h 1010897"/>
                <a:gd name="connsiteX3" fmla="*/ 360947 w 1143000"/>
                <a:gd name="connsiteY3" fmla="*/ 902369 h 1010897"/>
                <a:gd name="connsiteX4" fmla="*/ 529390 w 1143000"/>
                <a:gd name="connsiteY4" fmla="*/ 1010653 h 1010897"/>
                <a:gd name="connsiteX5" fmla="*/ 733926 w 1143000"/>
                <a:gd name="connsiteY5" fmla="*/ 926432 h 1010897"/>
                <a:gd name="connsiteX6" fmla="*/ 902368 w 1143000"/>
                <a:gd name="connsiteY6" fmla="*/ 757990 h 1010897"/>
                <a:gd name="connsiteX7" fmla="*/ 1046747 w 1143000"/>
                <a:gd name="connsiteY7" fmla="*/ 553453 h 1010897"/>
                <a:gd name="connsiteX8" fmla="*/ 1143000 w 1143000"/>
                <a:gd name="connsiteY8" fmla="*/ 240632 h 1010897"/>
                <a:gd name="connsiteX9" fmla="*/ 1143000 w 1143000"/>
                <a:gd name="connsiteY9" fmla="*/ 240632 h 10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1010897">
                  <a:moveTo>
                    <a:pt x="0" y="0"/>
                  </a:moveTo>
                  <a:cubicBezTo>
                    <a:pt x="33087" y="107282"/>
                    <a:pt x="66174" y="214564"/>
                    <a:pt x="96253" y="324853"/>
                  </a:cubicBezTo>
                  <a:cubicBezTo>
                    <a:pt x="126332" y="435142"/>
                    <a:pt x="136358" y="565484"/>
                    <a:pt x="180474" y="661737"/>
                  </a:cubicBezTo>
                  <a:cubicBezTo>
                    <a:pt x="224590" y="757990"/>
                    <a:pt x="302794" y="844216"/>
                    <a:pt x="360947" y="902369"/>
                  </a:cubicBezTo>
                  <a:cubicBezTo>
                    <a:pt x="419100" y="960522"/>
                    <a:pt x="467227" y="1006643"/>
                    <a:pt x="529390" y="1010653"/>
                  </a:cubicBezTo>
                  <a:cubicBezTo>
                    <a:pt x="591553" y="1014664"/>
                    <a:pt x="671763" y="968542"/>
                    <a:pt x="733926" y="926432"/>
                  </a:cubicBezTo>
                  <a:cubicBezTo>
                    <a:pt x="796089" y="884322"/>
                    <a:pt x="850231" y="820153"/>
                    <a:pt x="902368" y="757990"/>
                  </a:cubicBezTo>
                  <a:cubicBezTo>
                    <a:pt x="954505" y="695827"/>
                    <a:pt x="1006642" y="639679"/>
                    <a:pt x="1046747" y="553453"/>
                  </a:cubicBezTo>
                  <a:cubicBezTo>
                    <a:pt x="1086852" y="467227"/>
                    <a:pt x="1143000" y="240632"/>
                    <a:pt x="1143000" y="240632"/>
                  </a:cubicBezTo>
                  <a:lnTo>
                    <a:pt x="1143000" y="240632"/>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7" name="TextBox 16"/>
                <p:cNvSpPr txBox="1"/>
                <p:nvPr/>
              </p:nvSpPr>
              <p:spPr>
                <a:xfrm>
                  <a:off x="7283046" y="4723683"/>
                  <a:ext cx="812513"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𝟎</m:t>
                            </m:r>
                          </m:sub>
                        </m:sSub>
                      </m:oMath>
                    </m:oMathPara>
                  </a14:m>
                  <a:endParaRPr lang="zh-CN" altLang="en-US" sz="1710" dirty="0"/>
                </a:p>
              </p:txBody>
            </p:sp>
          </mc:Choice>
          <mc:Fallback xmlns="">
            <p:sp>
              <p:nvSpPr>
                <p:cNvPr id="17" name="TextBox 16"/>
                <p:cNvSpPr txBox="1">
                  <a:spLocks noRot="1" noChangeAspect="1" noMove="1" noResize="1" noEditPoints="1" noAdjustHandles="1" noChangeArrowheads="1" noChangeShapeType="1" noTextEdit="1"/>
                </p:cNvSpPr>
                <p:nvPr/>
              </p:nvSpPr>
              <p:spPr>
                <a:xfrm>
                  <a:off x="7283046" y="4723683"/>
                  <a:ext cx="812513" cy="374161"/>
                </a:xfrm>
                <a:prstGeom prst="rect">
                  <a:avLst/>
                </a:prstGeom>
                <a:blipFill>
                  <a:blip r:embed="rId6"/>
                  <a:stretch>
                    <a:fillRect/>
                  </a:stretch>
                </a:blipFill>
              </p:spPr>
              <p:txBody>
                <a:bodyPr/>
                <a:lstStyle/>
                <a:p>
                  <a:r>
                    <a:rPr lang="zh-CN" altLang="en-US">
                      <a:noFill/>
                    </a:rPr>
                    <a:t> </a:t>
                  </a:r>
                </a:p>
              </p:txBody>
            </p:sp>
          </mc:Fallback>
        </mc:AlternateContent>
        <p:sp>
          <p:nvSpPr>
            <p:cNvPr id="18" name="Flowchart: Connector 17"/>
            <p:cNvSpPr/>
            <p:nvPr/>
          </p:nvSpPr>
          <p:spPr bwMode="auto">
            <a:xfrm>
              <a:off x="7476919" y="513338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9" name="TextBox 18"/>
                <p:cNvSpPr txBox="1"/>
                <p:nvPr/>
              </p:nvSpPr>
              <p:spPr>
                <a:xfrm>
                  <a:off x="6825209" y="3897213"/>
                  <a:ext cx="812513"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710" b="1" i="1">
                                <a:latin typeface="Cambria Math" panose="02040503050406030204" pitchFamily="18" charset="0"/>
                              </a:rPr>
                            </m:ctrlPr>
                          </m:sSupPr>
                          <m:e>
                            <m:r>
                              <a:rPr lang="en-US" altLang="zh-CN" sz="1710" b="1" i="1">
                                <a:latin typeface="Cambria Math"/>
                              </a:rPr>
                              <m:t>𝒙</m:t>
                            </m:r>
                          </m:e>
                          <m:sup>
                            <m:r>
                              <a:rPr lang="en-US" altLang="zh-CN" sz="1710" b="1" i="1">
                                <a:latin typeface="Cambria Math"/>
                              </a:rPr>
                              <m:t>∗</m:t>
                            </m:r>
                          </m:sup>
                        </m:sSup>
                      </m:oMath>
                    </m:oMathPara>
                  </a14:m>
                  <a:endParaRPr lang="zh-CN" altLang="en-US" sz="1710" dirty="0"/>
                </a:p>
              </p:txBody>
            </p:sp>
          </mc:Choice>
          <mc:Fallback xmlns="">
            <p:sp>
              <p:nvSpPr>
                <p:cNvPr id="19" name="TextBox 18"/>
                <p:cNvSpPr txBox="1">
                  <a:spLocks noRot="1" noChangeAspect="1" noMove="1" noResize="1" noEditPoints="1" noAdjustHandles="1" noChangeArrowheads="1" noChangeShapeType="1" noTextEdit="1"/>
                </p:cNvSpPr>
                <p:nvPr/>
              </p:nvSpPr>
              <p:spPr>
                <a:xfrm>
                  <a:off x="6825209" y="3897213"/>
                  <a:ext cx="812513" cy="374161"/>
                </a:xfrm>
                <a:prstGeom prst="rect">
                  <a:avLst/>
                </a:prstGeom>
                <a:blipFill>
                  <a:blip r:embed="rId7"/>
                  <a:stretch>
                    <a:fillRect/>
                  </a:stretch>
                </a:blipFill>
              </p:spPr>
              <p:txBody>
                <a:bodyPr/>
                <a:lstStyle/>
                <a:p>
                  <a:r>
                    <a:rPr lang="zh-CN" altLang="en-US">
                      <a:noFill/>
                    </a:rPr>
                    <a:t> </a:t>
                  </a:r>
                </a:p>
              </p:txBody>
            </p:sp>
          </mc:Fallback>
        </mc:AlternateContent>
        <p:sp>
          <p:nvSpPr>
            <p:cNvPr id="20" name="Flowchart: Connector 19"/>
            <p:cNvSpPr/>
            <p:nvPr/>
          </p:nvSpPr>
          <p:spPr bwMode="auto">
            <a:xfrm>
              <a:off x="7019080" y="430691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1" name="TextBox 20"/>
                <p:cNvSpPr txBox="1"/>
                <p:nvPr/>
              </p:nvSpPr>
              <p:spPr>
                <a:xfrm>
                  <a:off x="9201472" y="5265365"/>
                  <a:ext cx="720080"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oMath>
                    </m:oMathPara>
                  </a14:m>
                  <a:endParaRPr lang="zh-CN" altLang="en-US" sz="1710" dirty="0"/>
                </a:p>
              </p:txBody>
            </p:sp>
          </mc:Choice>
          <mc:Fallback xmlns="">
            <p:sp>
              <p:nvSpPr>
                <p:cNvPr id="21" name="TextBox 20"/>
                <p:cNvSpPr txBox="1">
                  <a:spLocks noRot="1" noChangeAspect="1" noMove="1" noResize="1" noEditPoints="1" noAdjustHandles="1" noChangeArrowheads="1" noChangeShapeType="1" noTextEdit="1"/>
                </p:cNvSpPr>
                <p:nvPr/>
              </p:nvSpPr>
              <p:spPr>
                <a:xfrm>
                  <a:off x="9201472" y="5265365"/>
                  <a:ext cx="720080" cy="37416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458153" y="2099442"/>
                  <a:ext cx="720080"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𝟐</m:t>
                            </m:r>
                          </m:sub>
                        </m:sSub>
                      </m:oMath>
                    </m:oMathPara>
                  </a14:m>
                  <a:endParaRPr lang="zh-CN" altLang="en-US" sz="1710" dirty="0"/>
                </a:p>
              </p:txBody>
            </p:sp>
          </mc:Choice>
          <mc:Fallback xmlns="">
            <p:sp>
              <p:nvSpPr>
                <p:cNvPr id="22" name="TextBox 21"/>
                <p:cNvSpPr txBox="1">
                  <a:spLocks noRot="1" noChangeAspect="1" noMove="1" noResize="1" noEditPoints="1" noAdjustHandles="1" noChangeArrowheads="1" noChangeShapeType="1" noTextEdit="1"/>
                </p:cNvSpPr>
                <p:nvPr/>
              </p:nvSpPr>
              <p:spPr>
                <a:xfrm>
                  <a:off x="8458153" y="2099442"/>
                  <a:ext cx="720080" cy="37416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64941" y="2099442"/>
                  <a:ext cx="720080"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b="1" i="1">
                            <a:latin typeface="Cambria Math"/>
                          </a:rPr>
                          <m:t>𝒇</m:t>
                        </m:r>
                        <m:r>
                          <a:rPr lang="en-US" altLang="zh-CN" sz="1710" b="1" i="1">
                            <a:latin typeface="Cambria Math"/>
                          </a:rPr>
                          <m:t>(</m:t>
                        </m:r>
                        <m:r>
                          <a:rPr lang="en-US" altLang="zh-CN" sz="1710" b="1" i="1">
                            <a:latin typeface="Cambria Math"/>
                          </a:rPr>
                          <m:t>𝒙</m:t>
                        </m:r>
                        <m:r>
                          <a:rPr lang="en-US" altLang="zh-CN" sz="1710" b="1" i="1">
                            <a:latin typeface="Cambria Math"/>
                          </a:rPr>
                          <m:t>)</m:t>
                        </m:r>
                      </m:oMath>
                    </m:oMathPara>
                  </a14:m>
                  <a:endParaRPr lang="zh-CN" altLang="en-US" sz="1710" dirty="0"/>
                </a:p>
              </p:txBody>
            </p:sp>
          </mc:Choice>
          <mc:Fallback xmlns="">
            <p:sp>
              <p:nvSpPr>
                <p:cNvPr id="23" name="TextBox 22"/>
                <p:cNvSpPr txBox="1">
                  <a:spLocks noRot="1" noChangeAspect="1" noMove="1" noResize="1" noEditPoints="1" noAdjustHandles="1" noChangeArrowheads="1" noChangeShapeType="1" noTextEdit="1"/>
                </p:cNvSpPr>
                <p:nvPr/>
              </p:nvSpPr>
              <p:spPr>
                <a:xfrm>
                  <a:off x="5764941" y="2099442"/>
                  <a:ext cx="720080" cy="374161"/>
                </a:xfrm>
                <a:prstGeom prst="rect">
                  <a:avLst/>
                </a:prstGeom>
                <a:blipFill>
                  <a:blip r:embed="rId10"/>
                  <a:stretch>
                    <a:fillRect b="-12069"/>
                  </a:stretch>
                </a:blipFill>
              </p:spPr>
              <p:txBody>
                <a:bodyPr/>
                <a:lstStyle/>
                <a:p>
                  <a:r>
                    <a:rPr lang="zh-CN" altLang="en-US">
                      <a:noFill/>
                    </a:rPr>
                    <a:t> </a:t>
                  </a:r>
                </a:p>
              </p:txBody>
            </p:sp>
          </mc:Fallback>
        </mc:AlternateContent>
      </p:grpSp>
      <p:sp>
        <p:nvSpPr>
          <p:cNvPr id="25" name="Right Arrow 24"/>
          <p:cNvSpPr/>
          <p:nvPr/>
        </p:nvSpPr>
        <p:spPr bwMode="auto">
          <a:xfrm>
            <a:off x="5584963" y="3794499"/>
            <a:ext cx="1094609" cy="99006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grpSp>
        <p:nvGrpSpPr>
          <p:cNvPr id="73" name="Group 72"/>
          <p:cNvGrpSpPr/>
          <p:nvPr/>
        </p:nvGrpSpPr>
        <p:grpSpPr>
          <a:xfrm>
            <a:off x="6903088" y="2574284"/>
            <a:ext cx="4241615" cy="4215299"/>
            <a:chOff x="5241032" y="2241029"/>
            <a:chExt cx="4464496" cy="4436797"/>
          </a:xfrm>
        </p:grpSpPr>
        <p:cxnSp>
          <p:nvCxnSpPr>
            <p:cNvPr id="27" name="Straight Arrow Connector 26"/>
            <p:cNvCxnSpPr/>
            <p:nvPr/>
          </p:nvCxnSpPr>
          <p:spPr bwMode="auto">
            <a:xfrm>
              <a:off x="6033120" y="5733417"/>
              <a:ext cx="367240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H="1" flipV="1">
              <a:off x="6177136" y="2241029"/>
              <a:ext cx="72008" cy="38884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Oval 33"/>
            <p:cNvSpPr/>
            <p:nvPr/>
          </p:nvSpPr>
          <p:spPr bwMode="auto">
            <a:xfrm>
              <a:off x="6681192" y="3465165"/>
              <a:ext cx="936104" cy="94026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35" name="Oval 34"/>
            <p:cNvSpPr>
              <a:spLocks noChangeAspect="1"/>
            </p:cNvSpPr>
            <p:nvPr/>
          </p:nvSpPr>
          <p:spPr bwMode="auto">
            <a:xfrm>
              <a:off x="6915218" y="3700230"/>
              <a:ext cx="468052" cy="47013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36" name="Oval 35"/>
            <p:cNvSpPr>
              <a:spLocks noChangeAspect="1"/>
            </p:cNvSpPr>
            <p:nvPr/>
          </p:nvSpPr>
          <p:spPr bwMode="auto">
            <a:xfrm>
              <a:off x="6334345" y="3135439"/>
              <a:ext cx="1629798" cy="1637034"/>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37" name="Oval 36"/>
            <p:cNvSpPr>
              <a:spLocks noChangeAspect="1"/>
            </p:cNvSpPr>
            <p:nvPr/>
          </p:nvSpPr>
          <p:spPr bwMode="auto">
            <a:xfrm>
              <a:off x="6489232" y="3276840"/>
              <a:ext cx="1310571" cy="1316389"/>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grpSp>
          <p:nvGrpSpPr>
            <p:cNvPr id="64" name="Group 63"/>
            <p:cNvGrpSpPr/>
            <p:nvPr/>
          </p:nvGrpSpPr>
          <p:grpSpPr>
            <a:xfrm>
              <a:off x="5385048" y="3177133"/>
              <a:ext cx="3672408" cy="3500693"/>
              <a:chOff x="5385048" y="3177133"/>
              <a:chExt cx="3672408" cy="3500693"/>
            </a:xfrm>
          </p:grpSpPr>
          <p:cxnSp>
            <p:nvCxnSpPr>
              <p:cNvPr id="32" name="Straight Connector 31"/>
              <p:cNvCxnSpPr/>
              <p:nvPr/>
            </p:nvCxnSpPr>
            <p:spPr bwMode="auto">
              <a:xfrm>
                <a:off x="5421052" y="3177133"/>
                <a:ext cx="3636404" cy="35006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5385048" y="3177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H="1">
                <a:off x="5537448" y="3329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p:nvPr/>
            </p:nvCxnSpPr>
            <p:spPr bwMode="auto">
              <a:xfrm flipH="1">
                <a:off x="5689848" y="3481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flipH="1">
                <a:off x="5842248" y="3634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H="1">
                <a:off x="5994648" y="3786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flipH="1">
                <a:off x="6147048" y="3939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flipH="1">
                <a:off x="6299448" y="4091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p:nvPr/>
            </p:nvCxnSpPr>
            <p:spPr bwMode="auto">
              <a:xfrm flipH="1">
                <a:off x="6451848" y="4243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flipH="1">
                <a:off x="6604248" y="4396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flipH="1">
                <a:off x="6756648" y="4548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flipH="1">
                <a:off x="6909048" y="4701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flipH="1">
                <a:off x="7061448" y="4853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7213848" y="5005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H="1">
                <a:off x="7366248" y="5158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flipH="1">
                <a:off x="7518648" y="5310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flipH="1">
                <a:off x="7671048" y="5463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7823448" y="5615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7975848" y="5767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8128248" y="5920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8280648" y="6072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8433048" y="6225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a:off x="8585448" y="6377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65" name="TextBox 64"/>
                <p:cNvSpPr txBox="1"/>
                <p:nvPr/>
              </p:nvSpPr>
              <p:spPr>
                <a:xfrm>
                  <a:off x="6909049" y="2618306"/>
                  <a:ext cx="1524000" cy="6447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b="1" i="1">
                            <a:latin typeface="Cambria Math"/>
                          </a:rPr>
                          <m:t>𝒇</m:t>
                        </m:r>
                        <m:d>
                          <m:dPr>
                            <m:ctrlPr>
                              <a:rPr lang="en-US" altLang="zh-CN" sz="1710" b="1" i="1">
                                <a:latin typeface="Cambria Math" panose="02040503050406030204" pitchFamily="18" charset="0"/>
                              </a:rPr>
                            </m:ctrlPr>
                          </m:dPr>
                          <m:e>
                            <m:r>
                              <a:rPr lang="en-US" altLang="zh-CN" sz="1710" b="1" i="1">
                                <a:latin typeface="Cambria Math"/>
                              </a:rPr>
                              <m:t>𝒙</m:t>
                            </m:r>
                          </m:e>
                        </m:d>
                        <m:r>
                          <a:rPr lang="zh-CN" altLang="en-US" sz="1710" b="1" i="1">
                            <a:latin typeface="Cambria Math"/>
                          </a:rPr>
                          <m:t>的</m:t>
                        </m:r>
                        <m:r>
                          <a:rPr lang="zh-CN" altLang="en-US" sz="1710" i="1">
                            <a:latin typeface="Cambria Math"/>
                          </a:rPr>
                          <m:t>等值线</m:t>
                        </m:r>
                      </m:oMath>
                    </m:oMathPara>
                  </a14:m>
                  <a:endParaRPr lang="zh-CN" altLang="en-US" sz="1710" dirty="0"/>
                </a:p>
              </p:txBody>
            </p:sp>
          </mc:Choice>
          <mc:Fallback xmlns="">
            <p:sp>
              <p:nvSpPr>
                <p:cNvPr id="65" name="TextBox 64"/>
                <p:cNvSpPr txBox="1">
                  <a:spLocks noRot="1" noChangeAspect="1" noMove="1" noResize="1" noEditPoints="1" noAdjustHandles="1" noChangeArrowheads="1" noChangeShapeType="1" noTextEdit="1"/>
                </p:cNvSpPr>
                <p:nvPr/>
              </p:nvSpPr>
              <p:spPr>
                <a:xfrm>
                  <a:off x="6909049" y="2618306"/>
                  <a:ext cx="1524000" cy="644727"/>
                </a:xfrm>
                <a:prstGeom prst="rect">
                  <a:avLst/>
                </a:prstGeom>
                <a:blipFill>
                  <a:blip r:embed="rId11"/>
                  <a:stretch>
                    <a:fillRect l="-840" b="-6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876237" y="5327191"/>
                  <a:ext cx="500907" cy="374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oMath>
                    </m:oMathPara>
                  </a14:m>
                  <a:endParaRPr lang="zh-CN" altLang="en-US" sz="1710" dirty="0"/>
                </a:p>
              </p:txBody>
            </p:sp>
          </mc:Choice>
          <mc:Fallback xmlns="">
            <p:sp>
              <p:nvSpPr>
                <p:cNvPr id="66" name="TextBox 65"/>
                <p:cNvSpPr txBox="1">
                  <a:spLocks noRot="1" noChangeAspect="1" noMove="1" noResize="1" noEditPoints="1" noAdjustHandles="1" noChangeArrowheads="1" noChangeShapeType="1" noTextEdit="1"/>
                </p:cNvSpPr>
                <p:nvPr/>
              </p:nvSpPr>
              <p:spPr>
                <a:xfrm>
                  <a:off x="8876237" y="5327191"/>
                  <a:ext cx="500907" cy="37416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70212" y="2340841"/>
                  <a:ext cx="500907" cy="374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𝟐</m:t>
                            </m:r>
                          </m:sub>
                        </m:sSub>
                      </m:oMath>
                    </m:oMathPara>
                  </a14:m>
                  <a:endParaRPr lang="zh-CN" altLang="en-US" sz="1710" dirty="0"/>
                </a:p>
              </p:txBody>
            </p:sp>
          </mc:Choice>
          <mc:Fallback xmlns="">
            <p:sp>
              <p:nvSpPr>
                <p:cNvPr id="67" name="TextBox 66"/>
                <p:cNvSpPr txBox="1">
                  <a:spLocks noRot="1" noChangeAspect="1" noMove="1" noResize="1" noEditPoints="1" noAdjustHandles="1" noChangeArrowheads="1" noChangeShapeType="1" noTextEdit="1"/>
                </p:cNvSpPr>
                <p:nvPr/>
              </p:nvSpPr>
              <p:spPr>
                <a:xfrm>
                  <a:off x="5470212" y="2340841"/>
                  <a:ext cx="500907" cy="37416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7692091" y="5908122"/>
                  <a:ext cx="1458378" cy="374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𝟏</m:t>
                            </m:r>
                          </m:sub>
                        </m:sSub>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𝟐</m:t>
                            </m:r>
                          </m:sub>
                        </m:sSub>
                        <m:r>
                          <a:rPr lang="en-US" altLang="zh-CN" sz="1710" b="1" i="1">
                            <a:latin typeface="Cambria Math"/>
                          </a:rPr>
                          <m:t>=</m:t>
                        </m:r>
                        <m:r>
                          <a:rPr lang="en-US" altLang="zh-CN" sz="1710" b="1" i="1">
                            <a:latin typeface="Cambria Math"/>
                          </a:rPr>
                          <m:t>𝟐</m:t>
                        </m:r>
                      </m:oMath>
                    </m:oMathPara>
                  </a14:m>
                  <a:endParaRPr lang="zh-CN" altLang="en-US" sz="1710" dirty="0"/>
                </a:p>
              </p:txBody>
            </p:sp>
          </mc:Choice>
          <mc:Fallback xmlns="">
            <p:sp>
              <p:nvSpPr>
                <p:cNvPr id="68" name="TextBox 67"/>
                <p:cNvSpPr txBox="1">
                  <a:spLocks noRot="1" noChangeAspect="1" noMove="1" noResize="1" noEditPoints="1" noAdjustHandles="1" noChangeArrowheads="1" noChangeShapeType="1" noTextEdit="1"/>
                </p:cNvSpPr>
                <p:nvPr/>
              </p:nvSpPr>
              <p:spPr>
                <a:xfrm>
                  <a:off x="7692091" y="5908122"/>
                  <a:ext cx="1458378" cy="374161"/>
                </a:xfrm>
                <a:prstGeom prst="rect">
                  <a:avLst/>
                </a:prstGeom>
                <a:blipFill>
                  <a:blip r:embed="rId14"/>
                  <a:stretch>
                    <a:fillRect/>
                  </a:stretch>
                </a:blipFill>
              </p:spPr>
              <p:txBody>
                <a:bodyPr/>
                <a:lstStyle/>
                <a:p>
                  <a:r>
                    <a:rPr lang="zh-CN" altLang="en-US">
                      <a:noFill/>
                    </a:rPr>
                    <a:t> </a:t>
                  </a:r>
                </a:p>
              </p:txBody>
            </p:sp>
          </mc:Fallback>
        </mc:AlternateContent>
        <p:cxnSp>
          <p:nvCxnSpPr>
            <p:cNvPr id="70" name="Straight Arrow Connector 69"/>
            <p:cNvCxnSpPr>
              <a:stCxn id="37" idx="3"/>
            </p:cNvCxnSpPr>
            <p:nvPr/>
          </p:nvCxnSpPr>
          <p:spPr bwMode="auto">
            <a:xfrm flipH="1" flipV="1">
              <a:off x="5878252" y="4390227"/>
              <a:ext cx="802909" cy="102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1" name="TextBox 70"/>
                <p:cNvSpPr txBox="1"/>
                <p:nvPr/>
              </p:nvSpPr>
              <p:spPr>
                <a:xfrm>
                  <a:off x="5241032" y="4150725"/>
                  <a:ext cx="825625" cy="615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b="1" i="1">
                            <a:latin typeface="Cambria Math"/>
                          </a:rPr>
                          <m:t>(</m:t>
                        </m:r>
                        <m:f>
                          <m:fPr>
                            <m:ctrlPr>
                              <a:rPr lang="en-US" altLang="zh-CN" sz="1710" b="1" i="1">
                                <a:latin typeface="Cambria Math" panose="02040503050406030204" pitchFamily="18" charset="0"/>
                              </a:rPr>
                            </m:ctrlPr>
                          </m:fPr>
                          <m:num>
                            <m:r>
                              <a:rPr lang="en-US" altLang="zh-CN" sz="1710" b="1" i="1">
                                <a:latin typeface="Cambria Math"/>
                              </a:rPr>
                              <m:t>𝟏</m:t>
                            </m:r>
                          </m:num>
                          <m:den>
                            <m:r>
                              <a:rPr lang="en-US" altLang="zh-CN" sz="1710" b="1" i="1">
                                <a:latin typeface="Cambria Math"/>
                              </a:rPr>
                              <m:t>𝟐</m:t>
                            </m:r>
                          </m:den>
                        </m:f>
                        <m:r>
                          <a:rPr lang="en-US" altLang="zh-CN" sz="1710" b="1" i="1">
                            <a:latin typeface="Cambria Math"/>
                          </a:rPr>
                          <m:t>,</m:t>
                        </m:r>
                        <m:f>
                          <m:fPr>
                            <m:ctrlPr>
                              <a:rPr lang="en-US" altLang="zh-CN" sz="1710" b="1" i="1">
                                <a:latin typeface="Cambria Math" panose="02040503050406030204" pitchFamily="18" charset="0"/>
                              </a:rPr>
                            </m:ctrlPr>
                          </m:fPr>
                          <m:num>
                            <m:r>
                              <a:rPr lang="en-US" altLang="zh-CN" sz="1710" b="1" i="1">
                                <a:latin typeface="Cambria Math"/>
                              </a:rPr>
                              <m:t>𝟑</m:t>
                            </m:r>
                          </m:num>
                          <m:den>
                            <m:r>
                              <a:rPr lang="en-US" altLang="zh-CN" sz="1710" b="1" i="1">
                                <a:latin typeface="Cambria Math"/>
                              </a:rPr>
                              <m:t>𝟐</m:t>
                            </m:r>
                          </m:den>
                        </m:f>
                        <m:r>
                          <a:rPr lang="en-US" altLang="zh-CN" sz="1710" b="1" i="1">
                            <a:latin typeface="Cambria Math"/>
                          </a:rPr>
                          <m:t>)</m:t>
                        </m:r>
                      </m:oMath>
                    </m:oMathPara>
                  </a14:m>
                  <a:endParaRPr lang="zh-CN" altLang="en-US" sz="1710" dirty="0"/>
                </a:p>
              </p:txBody>
            </p:sp>
          </mc:Choice>
          <mc:Fallback xmlns="">
            <p:sp>
              <p:nvSpPr>
                <p:cNvPr id="71" name="TextBox 70"/>
                <p:cNvSpPr txBox="1">
                  <a:spLocks noRot="1" noChangeAspect="1" noMove="1" noResize="1" noEditPoints="1" noAdjustHandles="1" noChangeArrowheads="1" noChangeShapeType="1" noTextEdit="1"/>
                </p:cNvSpPr>
                <p:nvPr/>
              </p:nvSpPr>
              <p:spPr>
                <a:xfrm>
                  <a:off x="5241032" y="4150725"/>
                  <a:ext cx="825625" cy="61570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451849" y="5011715"/>
                  <a:ext cx="529207" cy="374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i="1">
                            <a:latin typeface="Cambria Math"/>
                            <a:ea typeface="Cambria Math"/>
                          </a:rPr>
                          <m:t>ℵ</m:t>
                        </m:r>
                      </m:oMath>
                    </m:oMathPara>
                  </a14:m>
                  <a:endParaRPr lang="zh-CN" altLang="en-US" sz="1710" dirty="0"/>
                </a:p>
              </p:txBody>
            </p:sp>
          </mc:Choice>
          <mc:Fallback xmlns="">
            <p:sp>
              <p:nvSpPr>
                <p:cNvPr id="72" name="TextBox 71"/>
                <p:cNvSpPr txBox="1">
                  <a:spLocks noRot="1" noChangeAspect="1" noMove="1" noResize="1" noEditPoints="1" noAdjustHandles="1" noChangeArrowheads="1" noChangeShapeType="1" noTextEdit="1"/>
                </p:cNvSpPr>
                <p:nvPr/>
              </p:nvSpPr>
              <p:spPr>
                <a:xfrm>
                  <a:off x="6451849" y="5011715"/>
                  <a:ext cx="529207" cy="374161"/>
                </a:xfrm>
                <a:prstGeom prst="rect">
                  <a:avLst/>
                </a:prstGeom>
                <a:blipFill>
                  <a:blip r:embed="rId16"/>
                  <a:stretch>
                    <a:fillRect/>
                  </a:stretch>
                </a:blipFill>
              </p:spPr>
              <p:txBody>
                <a:bodyPr/>
                <a:lstStyle/>
                <a:p>
                  <a:r>
                    <a:rPr lang="zh-CN" altLang="en-US">
                      <a:noFill/>
                    </a:rPr>
                    <a:t> </a:t>
                  </a:r>
                </a:p>
              </p:txBody>
            </p:sp>
          </mc:Fallback>
        </mc:AlternateContent>
      </p:grpSp>
      <p:cxnSp>
        <p:nvCxnSpPr>
          <p:cNvPr id="6" name="直接箭头连接符 5">
            <a:extLst>
              <a:ext uri="{FF2B5EF4-FFF2-40B4-BE49-F238E27FC236}">
                <a16:creationId xmlns:a16="http://schemas.microsoft.com/office/drawing/2014/main" id="{6D44FF20-4113-4464-96B9-97BA63173F24}"/>
              </a:ext>
            </a:extLst>
          </p:cNvPr>
          <p:cNvCxnSpPr>
            <a:cxnSpLocks/>
          </p:cNvCxnSpPr>
          <p:nvPr/>
        </p:nvCxnSpPr>
        <p:spPr>
          <a:xfrm>
            <a:off x="9007447" y="3721281"/>
            <a:ext cx="186431" cy="354914"/>
          </a:xfrm>
          <a:prstGeom prst="straightConnector1">
            <a:avLst/>
          </a:prstGeom>
          <a:ln w="5715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62" name="直接箭头连接符 61">
            <a:extLst>
              <a:ext uri="{FF2B5EF4-FFF2-40B4-BE49-F238E27FC236}">
                <a16:creationId xmlns:a16="http://schemas.microsoft.com/office/drawing/2014/main" id="{6FD6C8D2-0E2E-4DB6-A1DB-F2313E246698}"/>
              </a:ext>
            </a:extLst>
          </p:cNvPr>
          <p:cNvCxnSpPr>
            <a:cxnSpLocks/>
          </p:cNvCxnSpPr>
          <p:nvPr/>
        </p:nvCxnSpPr>
        <p:spPr>
          <a:xfrm>
            <a:off x="9022247" y="3734938"/>
            <a:ext cx="291652" cy="554591"/>
          </a:xfrm>
          <a:prstGeom prst="straightConnector1">
            <a:avLst/>
          </a:prstGeom>
          <a:ln w="57150">
            <a:solidFill>
              <a:srgbClr val="0000CC"/>
            </a:solidFill>
            <a:prstDash val="sysDash"/>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ppt_x"/>
                                          </p:val>
                                        </p:tav>
                                        <p:tav tm="100000">
                                          <p:val>
                                            <p:strVal val="#ppt_x"/>
                                          </p:val>
                                        </p:tav>
                                      </p:tavLst>
                                    </p:anim>
                                    <p:anim calcmode="lin" valueType="num">
                                      <p:cBhvr additive="base">
                                        <p:cTn id="4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6.2</a:t>
            </a:r>
            <a:r>
              <a:rPr lang="zh-CN" altLang="en-US" dirty="0"/>
              <a:t>非线性规划</a:t>
            </a:r>
            <a:r>
              <a:rPr lang="en-US" altLang="zh-CN" dirty="0"/>
              <a:t>-</a:t>
            </a:r>
            <a:r>
              <a:rPr lang="zh-CN" altLang="en-US" dirty="0"/>
              <a:t>多维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e>
                    </m:d>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r>
                              <a:rPr lang="en-US" altLang="zh-CN" i="1">
                                <a:latin typeface="Cambria Math"/>
                              </a:rPr>
                              <m:t>𝟏</m:t>
                            </m:r>
                          </m:e>
                        </m:d>
                      </m:e>
                      <m:sup>
                        <m:r>
                          <a:rPr lang="en-US" altLang="zh-CN" i="1">
                            <a:latin typeface="Cambria Math"/>
                          </a:rPr>
                          <m:t>𝟐</m:t>
                        </m:r>
                      </m:sup>
                    </m:sSup>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𝟐</m:t>
                            </m:r>
                          </m:e>
                        </m:d>
                      </m:e>
                      <m:sup>
                        <m:r>
                          <a:rPr lang="en-US" altLang="zh-CN" i="1">
                            <a:latin typeface="Cambria Math"/>
                          </a:rPr>
                          <m:t>𝟐</m:t>
                        </m:r>
                      </m:sup>
                    </m:sSup>
                    <m:r>
                      <a:rPr lang="en-US" altLang="zh-CN" i="1">
                        <a:latin typeface="Cambria Math"/>
                      </a:rPr>
                      <m:t>;</m:t>
                    </m:r>
                  </m:oMath>
                </a14:m>
                <a:endParaRPr lang="en-US" altLang="zh-CN" i="1" dirty="0">
                  <a:latin typeface="Cambria Math"/>
                </a:endParaRPr>
              </a:p>
              <a:p>
                <a14:m>
                  <m:oMath xmlns:m="http://schemas.openxmlformats.org/officeDocument/2006/math">
                    <m:r>
                      <a:rPr lang="en-US" altLang="zh-CN" i="1">
                        <a:latin typeface="Cambria Math"/>
                      </a:rPr>
                      <m:t>𝒔</m:t>
                    </m:r>
                    <m:r>
                      <a:rPr lang="en-US" altLang="zh-CN" i="1">
                        <a:latin typeface="Cambria Math"/>
                      </a:rPr>
                      <m:t>.</m:t>
                    </m:r>
                    <m:r>
                      <a:rPr lang="en-US" altLang="zh-CN" i="1">
                        <a:latin typeface="Cambria Math"/>
                      </a:rPr>
                      <m:t>𝒕</m:t>
                    </m:r>
                    <m:r>
                      <a:rPr lang="en-US" altLang="zh-CN" i="1">
                        <a:latin typeface="Cambria Math"/>
                      </a:rPr>
                      <m:t>. </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𝟏</m:t>
                                  </m:r>
                                </m:sub>
                              </m:sSub>
                              <m:r>
                                <m:rPr>
                                  <m:brk m:alnAt="7"/>
                                </m:rPr>
                                <a:rPr lang="en-US" altLang="zh-CN" b="1" i="1" smtClean="0">
                                  <a:latin typeface="Cambria Math"/>
                                </a:rPr>
                                <m:t>+</m:t>
                              </m:r>
                              <m:sSubSup>
                                <m:sSubSupPr>
                                  <m:ctrlPr>
                                    <a:rPr lang="en-US" altLang="zh-CN" b="1" i="1" smtClean="0">
                                      <a:latin typeface="Cambria Math" panose="02040503050406030204" pitchFamily="18" charset="0"/>
                                    </a:rPr>
                                  </m:ctrlPr>
                                </m:sSubSupPr>
                                <m:e>
                                  <m:r>
                                    <m:rPr>
                                      <m:brk m:alnAt="7"/>
                                    </m:rPr>
                                    <a:rPr lang="en-US" altLang="zh-CN" b="1" i="1" smtClean="0">
                                      <a:latin typeface="Cambria Math"/>
                                    </a:rPr>
                                    <m:t>𝒙</m:t>
                                  </m:r>
                                </m:e>
                                <m:sub>
                                  <m:r>
                                    <m:rPr>
                                      <m:brk m:alnAt="7"/>
                                    </m:rPr>
                                    <a:rPr lang="en-US" altLang="zh-CN" b="1" i="1" smtClean="0">
                                      <a:latin typeface="Cambria Math"/>
                                    </a:rPr>
                                    <m:t>𝟐</m:t>
                                  </m:r>
                                </m:sub>
                                <m:sup>
                                  <m:r>
                                    <m:rPr>
                                      <m:brk m:alnAt="7"/>
                                    </m:rPr>
                                    <a:rPr lang="en-US" altLang="zh-CN" b="1" i="1" smtClean="0">
                                      <a:latin typeface="Cambria Math"/>
                                    </a:rPr>
                                    <m:t>𝟐</m:t>
                                  </m:r>
                                </m:sup>
                              </m:sSubSup>
                              <m:r>
                                <m:rPr>
                                  <m:brk m:alnAt="7"/>
                                </m:rPr>
                                <a:rPr lang="en-US" altLang="zh-CN" b="1" i="1" smtClean="0">
                                  <a:latin typeface="Cambria Math"/>
                                </a:rPr>
                                <m:t>−</m:t>
                              </m:r>
                              <m:r>
                                <a:rPr lang="en-US" altLang="zh-CN" b="1" i="1" smtClean="0">
                                  <a:latin typeface="Cambria Math"/>
                                </a:rPr>
                                <m:t>𝟓</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𝟐</m:t>
                                  </m:r>
                                </m:sub>
                              </m:sSub>
                              <m:r>
                                <m:rPr>
                                  <m:brk m:alnAt="7"/>
                                </m:rP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𝟓</m:t>
                              </m:r>
                              <m: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zh-CN" altLang="en-US"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mr>
                        </m:m>
                      </m:e>
                    </m:d>
                  </m:oMath>
                </a14:m>
                <a:endParaRPr lang="en-US" altLang="zh-CN" dirty="0"/>
              </a:p>
              <a:p>
                <a:endParaRPr lang="en-US" altLang="zh-CN" dirty="0"/>
              </a:p>
              <a:p>
                <a:pPr lvl="2"/>
                <a:r>
                  <a:rPr lang="zh-CN" altLang="en-US" dirty="0"/>
                  <a:t>如图</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pic>
        <p:nvPicPr>
          <p:cNvPr id="38914" name="Picture 2" descr="C:\Users\Thinkpad\Desktop\2017运筹学与最优化\Catch(03-16-20-23-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9465" y="2515615"/>
            <a:ext cx="4289022" cy="41390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非线性规划</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280" dirty="0"/>
                  <a:t>多元函数的导数与极值</a:t>
                </a:r>
                <a:endParaRPr lang="en-US" altLang="zh-CN" sz="2280" dirty="0"/>
              </a:p>
              <a:p>
                <a:pPr lvl="1"/>
                <a:r>
                  <a:rPr lang="zh-CN" altLang="en-US" sz="1900" dirty="0"/>
                  <a:t>多元函数的一阶导数</a:t>
                </a:r>
                <a:r>
                  <a:rPr lang="en-US" altLang="zh-CN" sz="1900" dirty="0"/>
                  <a:t>-</a:t>
                </a:r>
                <a:r>
                  <a:rPr lang="zh-CN" altLang="en-US" sz="1900" dirty="0"/>
                  <a:t>梯度</a:t>
                </a:r>
                <a:r>
                  <a:rPr lang="en-US" altLang="zh-CN" sz="1900" dirty="0"/>
                  <a:t>(Gradient):</a:t>
                </a:r>
                <a:r>
                  <a:rPr lang="zh-CN" altLang="en-US" sz="1900" dirty="0"/>
                  <a:t>向量</a:t>
                </a:r>
                <a:endParaRPr lang="en-US" altLang="zh-CN" sz="1900" dirty="0"/>
              </a:p>
              <a:p>
                <a:pPr lvl="1"/>
                <a:r>
                  <a:rPr lang="zh-CN" altLang="en-US" sz="1900" dirty="0"/>
                  <a:t>微分与梯度的关系：函数</a:t>
                </a:r>
                <a14:m>
                  <m:oMath xmlns:m="http://schemas.openxmlformats.org/officeDocument/2006/math">
                    <m:r>
                      <a:rPr lang="en-US" altLang="zh-CN" sz="1900" b="1" i="1">
                        <a:latin typeface="Cambria Math"/>
                      </a:rPr>
                      <m:t>𝒇</m:t>
                    </m:r>
                    <m:r>
                      <a:rPr lang="en-US" altLang="zh-CN" sz="1900" b="1" i="1">
                        <a:latin typeface="Cambria Math"/>
                      </a:rPr>
                      <m:t>(</m:t>
                    </m:r>
                    <m:r>
                      <a:rPr lang="en-US" altLang="zh-CN" sz="1900" b="1" i="1">
                        <a:latin typeface="Cambria Math"/>
                      </a:rPr>
                      <m:t>𝒙</m:t>
                    </m:r>
                    <m:r>
                      <a:rPr lang="en-US" altLang="zh-CN" sz="1900" b="1" i="1">
                        <a:latin typeface="Cambria Math"/>
                      </a:rPr>
                      <m:t>)</m:t>
                    </m:r>
                  </m:oMath>
                </a14:m>
                <a:r>
                  <a:rPr lang="zh-CN" altLang="en-US" sz="1900" dirty="0"/>
                  <a:t>在</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𝟎</m:t>
                        </m:r>
                      </m:sub>
                    </m:sSub>
                  </m:oMath>
                </a14:m>
                <a:r>
                  <a:rPr lang="zh-CN" altLang="en-US" sz="1900" dirty="0"/>
                  <a:t>处可微，则该点梯度也存在，并且</a:t>
                </a:r>
                <a14:m>
                  <m:oMath xmlns:m="http://schemas.openxmlformats.org/officeDocument/2006/math">
                    <m:r>
                      <a:rPr lang="en-US" altLang="zh-CN" sz="1900" b="1" i="1">
                        <a:latin typeface="Cambria Math"/>
                      </a:rPr>
                      <m:t>𝒅𝒇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r>
                      <a:rPr lang="en-US" altLang="zh-CN" sz="1900" b="1" i="1">
                        <a:latin typeface="Cambria Math"/>
                      </a:rPr>
                      <m:t>=</m:t>
                    </m:r>
                    <m:r>
                      <a:rPr lang="en-US" altLang="zh-CN" sz="1900" b="1" i="1">
                        <a:latin typeface="Cambria Math"/>
                      </a:rPr>
                      <m:t>𝜵</m:t>
                    </m:r>
                    <m:r>
                      <a:rPr lang="en-US" altLang="zh-CN" sz="1900" b="1" i="1">
                        <a:latin typeface="Cambria Math"/>
                      </a:rPr>
                      <m:t>𝒇</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e>
                      <m:sup>
                        <m:r>
                          <a:rPr lang="en-US" altLang="zh-CN" sz="1900" b="1" i="1">
                            <a:latin typeface="Cambria Math"/>
                          </a:rPr>
                          <m:t>𝑻</m:t>
                        </m:r>
                      </m:sup>
                    </m:sSup>
                    <m:r>
                      <a:rPr lang="en-US" altLang="zh-CN" sz="1900" b="1" i="1">
                        <a:latin typeface="Cambria Math"/>
                      </a:rPr>
                      <m:t>𝜟</m:t>
                    </m:r>
                    <m:r>
                      <a:rPr lang="en-US" altLang="zh-CN" sz="1900" b="1" i="1">
                        <a:latin typeface="Cambria Math"/>
                      </a:rPr>
                      <m:t>𝒙</m:t>
                    </m:r>
                  </m:oMath>
                </a14:m>
                <a:endParaRPr lang="en-US" altLang="zh-CN" sz="1900" b="1" dirty="0"/>
              </a:p>
              <a:p>
                <a:pPr lvl="1"/>
                <a:r>
                  <a:rPr lang="zh-CN" altLang="en-US" sz="1900" dirty="0"/>
                  <a:t>若</a:t>
                </a:r>
                <a14:m>
                  <m:oMath xmlns:m="http://schemas.openxmlformats.org/officeDocument/2006/math">
                    <m:r>
                      <a:rPr lang="en-US" altLang="zh-CN" sz="1900" b="1" i="1">
                        <a:latin typeface="Cambria Math"/>
                      </a:rPr>
                      <m:t>𝒖</m:t>
                    </m:r>
                    <m:r>
                      <a:rPr lang="en-US" altLang="zh-CN" sz="1900" b="1" i="1">
                        <a:latin typeface="Cambria Math"/>
                      </a:rPr>
                      <m:t>=</m:t>
                    </m:r>
                    <m:r>
                      <a:rPr lang="en-US" altLang="zh-CN" sz="1900" b="1" i="1">
                        <a:latin typeface="Cambria Math"/>
                      </a:rPr>
                      <m:t>𝒇</m:t>
                    </m:r>
                    <m:r>
                      <a:rPr lang="en-US" altLang="zh-CN" sz="1900" b="1" i="1">
                        <a:latin typeface="Cambria Math"/>
                      </a:rPr>
                      <m:t>(</m:t>
                    </m:r>
                    <m:r>
                      <a:rPr lang="en-US" altLang="zh-CN" sz="1900" b="1" i="1">
                        <a:latin typeface="Cambria Math"/>
                      </a:rPr>
                      <m:t>𝒙</m:t>
                    </m:r>
                    <m:r>
                      <a:rPr lang="en-US" altLang="zh-CN" sz="1900" b="1" i="1">
                        <a:latin typeface="Cambria Math"/>
                      </a:rPr>
                      <m:t>)</m:t>
                    </m:r>
                  </m:oMath>
                </a14:m>
                <a:r>
                  <a:rPr lang="zh-CN" altLang="en-US" sz="1900" dirty="0"/>
                  <a:t>是二元函数，则</a:t>
                </a:r>
                <a14:m>
                  <m:oMath xmlns:m="http://schemas.openxmlformats.org/officeDocument/2006/math">
                    <m:r>
                      <a:rPr lang="en-US" altLang="zh-CN" sz="1900" b="1" i="1">
                        <a:latin typeface="Cambria Math"/>
                      </a:rPr>
                      <m:t>𝒇</m:t>
                    </m:r>
                  </m:oMath>
                </a14:m>
                <a:r>
                  <a:rPr lang="zh-CN" altLang="en-US" sz="1900" dirty="0"/>
                  <a:t>在点</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oMath>
                </a14:m>
                <a:r>
                  <a:rPr lang="zh-CN" altLang="en-US" sz="1900" dirty="0"/>
                  <a:t>处的梯度的几何意义是：</a:t>
                </a:r>
                <a14:m>
                  <m:oMath xmlns:m="http://schemas.openxmlformats.org/officeDocument/2006/math">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oMath>
                </a14:m>
                <a:r>
                  <a:rPr lang="zh-CN" altLang="en-US" sz="1900" dirty="0"/>
                  <a:t>是过点</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r>
                      <a:rPr lang="en-US" altLang="zh-CN" sz="1900" b="1" i="1">
                        <a:latin typeface="Cambria Math"/>
                      </a:rPr>
                      <m:t> </m:t>
                    </m:r>
                  </m:oMath>
                </a14:m>
                <a:r>
                  <a:rPr lang="zh-CN" altLang="en-US" sz="1900" dirty="0"/>
                  <a:t>的</a:t>
                </a:r>
                <a14:m>
                  <m:oMath xmlns:m="http://schemas.openxmlformats.org/officeDocument/2006/math">
                    <m:r>
                      <a:rPr lang="en-US" altLang="zh-CN" sz="1900" b="1" i="1" dirty="0">
                        <a:latin typeface="Cambria Math"/>
                      </a:rPr>
                      <m:t>𝒇</m:t>
                    </m:r>
                    <m:r>
                      <a:rPr lang="en-US" altLang="zh-CN" sz="1900" b="1" i="1" dirty="0">
                        <a:latin typeface="Cambria Math"/>
                      </a:rPr>
                      <m:t>(</m:t>
                    </m:r>
                    <m:r>
                      <a:rPr lang="en-US" altLang="zh-CN" sz="1900" b="1" i="1" dirty="0">
                        <a:latin typeface="Cambria Math"/>
                      </a:rPr>
                      <m:t>𝒙</m:t>
                    </m:r>
                    <m:r>
                      <a:rPr lang="en-US" altLang="zh-CN" sz="1900" b="1" i="1" dirty="0">
                        <a:latin typeface="Cambria Math"/>
                      </a:rPr>
                      <m:t>)</m:t>
                    </m:r>
                  </m:oMath>
                </a14:m>
                <a:r>
                  <a:rPr lang="zh-CN" altLang="en-US" sz="1900" dirty="0"/>
                  <a:t>等值线在</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oMath>
                </a14:m>
                <a:r>
                  <a:rPr lang="zh-CN" altLang="en-US" sz="1900" dirty="0"/>
                  <a:t>点处的法向量</a:t>
                </a:r>
                <a:endParaRPr lang="en-US" altLang="zh-CN" sz="1900" dirty="0"/>
              </a:p>
              <a:p>
                <a:pPr lvl="1"/>
                <a:r>
                  <a:rPr lang="zh-CN" altLang="en-US" sz="1900" dirty="0"/>
                  <a:t>若</a:t>
                </a:r>
                <a14:m>
                  <m:oMath xmlns:m="http://schemas.openxmlformats.org/officeDocument/2006/math">
                    <m:r>
                      <a:rPr lang="en-US" altLang="zh-CN" sz="1900" i="1">
                        <a:latin typeface="Cambria Math"/>
                      </a:rPr>
                      <m:t>𝒖</m:t>
                    </m:r>
                    <m:r>
                      <a:rPr lang="en-US" altLang="zh-CN" sz="1900" i="1">
                        <a:latin typeface="Cambria Math"/>
                      </a:rPr>
                      <m:t>=</m:t>
                    </m:r>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是三元函数，则</a:t>
                </a:r>
                <a14:m>
                  <m:oMath xmlns:m="http://schemas.openxmlformats.org/officeDocument/2006/math">
                    <m:r>
                      <a:rPr lang="en-US" altLang="zh-CN" sz="1900" i="1">
                        <a:latin typeface="Cambria Math"/>
                      </a:rPr>
                      <m:t>𝒇</m:t>
                    </m:r>
                  </m:oMath>
                </a14:m>
                <a:r>
                  <a:rPr lang="zh-CN" altLang="en-US" sz="1900" dirty="0"/>
                  <a:t>在点</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oMath>
                </a14:m>
                <a:r>
                  <a:rPr lang="zh-CN" altLang="en-US" sz="1900" dirty="0"/>
                  <a:t>处的梯度的几何意义是：</a:t>
                </a:r>
                <a14:m>
                  <m:oMath xmlns:m="http://schemas.openxmlformats.org/officeDocument/2006/math">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oMath>
                </a14:m>
                <a:r>
                  <a:rPr lang="zh-CN" altLang="en-US" sz="1900" dirty="0"/>
                  <a:t>是过点</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r>
                      <a:rPr lang="en-US" altLang="zh-CN" sz="1900" i="1">
                        <a:latin typeface="Cambria Math"/>
                      </a:rPr>
                      <m:t> </m:t>
                    </m:r>
                  </m:oMath>
                </a14:m>
                <a:r>
                  <a:rPr lang="zh-CN" altLang="en-US" sz="1900" dirty="0"/>
                  <a:t>的</a:t>
                </a:r>
                <a14:m>
                  <m:oMath xmlns:m="http://schemas.openxmlformats.org/officeDocument/2006/math">
                    <m:r>
                      <a:rPr lang="en-US" altLang="zh-CN" sz="1900" i="1" dirty="0">
                        <a:latin typeface="Cambria Math"/>
                      </a:rPr>
                      <m:t>𝒇</m:t>
                    </m:r>
                    <m:r>
                      <a:rPr lang="en-US" altLang="zh-CN" sz="1900" i="1" dirty="0">
                        <a:latin typeface="Cambria Math"/>
                      </a:rPr>
                      <m:t>(</m:t>
                    </m:r>
                    <m:r>
                      <a:rPr lang="en-US" altLang="zh-CN" sz="1900" i="1" dirty="0">
                        <a:latin typeface="Cambria Math"/>
                      </a:rPr>
                      <m:t>𝒙</m:t>
                    </m:r>
                    <m:r>
                      <a:rPr lang="en-US" altLang="zh-CN" sz="1900" i="1" dirty="0">
                        <a:latin typeface="Cambria Math"/>
                      </a:rPr>
                      <m:t>)</m:t>
                    </m:r>
                  </m:oMath>
                </a14:m>
                <a:r>
                  <a:rPr lang="zh-CN" altLang="en-US" sz="1900" dirty="0"/>
                  <a:t>等值面在</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oMath>
                </a14:m>
                <a:r>
                  <a:rPr lang="zh-CN" altLang="en-US" sz="1900" dirty="0"/>
                  <a:t>点处的法向量</a:t>
                </a:r>
                <a:endParaRPr lang="en-US" altLang="zh-CN" sz="1900" dirty="0"/>
              </a:p>
              <a:p>
                <a:pPr lvl="1"/>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a:stretch>
              </a:blipFill>
            </p:spPr>
            <p:txBody>
              <a:bodyPr/>
              <a:lstStyle/>
              <a:p>
                <a:r>
                  <a:rPr lang="zh-CN" altLang="en-US">
                    <a:noFill/>
                  </a:rPr>
                  <a:t> </a:t>
                </a:r>
                <a:endParaRPr lang="zh-CN" altLang="en-US">
                  <a:noFill/>
                </a:endParaRPr>
              </a:p>
            </p:txBody>
          </p:sp>
        </mc:Fallback>
      </mc:AlternateContent>
      <p:grpSp>
        <p:nvGrpSpPr>
          <p:cNvPr id="17" name="Group 16"/>
          <p:cNvGrpSpPr/>
          <p:nvPr/>
        </p:nvGrpSpPr>
        <p:grpSpPr>
          <a:xfrm>
            <a:off x="2366596" y="4438830"/>
            <a:ext cx="2941765" cy="1710329"/>
            <a:chOff x="1064568" y="4905325"/>
            <a:chExt cx="3096344" cy="1800200"/>
          </a:xfrm>
        </p:grpSpPr>
        <p:cxnSp>
          <p:nvCxnSpPr>
            <p:cNvPr id="5" name="Straight Arrow Connector 4"/>
            <p:cNvCxnSpPr/>
            <p:nvPr/>
          </p:nvCxnSpPr>
          <p:spPr bwMode="auto">
            <a:xfrm>
              <a:off x="1064568" y="6417493"/>
              <a:ext cx="252028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424608" y="4905325"/>
              <a:ext cx="0" cy="1800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8"/>
            <p:cNvSpPr/>
            <p:nvPr/>
          </p:nvSpPr>
          <p:spPr bwMode="auto">
            <a:xfrm>
              <a:off x="2028978" y="5565148"/>
              <a:ext cx="505995" cy="530225"/>
            </a:xfrm>
            <a:custGeom>
              <a:avLst/>
              <a:gdLst>
                <a:gd name="connsiteX0" fmla="*/ 88580 w 505995"/>
                <a:gd name="connsiteY0" fmla="*/ 41568 h 530225"/>
                <a:gd name="connsiteX1" fmla="*/ 4359 w 505995"/>
                <a:gd name="connsiteY1" fmla="*/ 258136 h 530225"/>
                <a:gd name="connsiteX2" fmla="*/ 232959 w 505995"/>
                <a:gd name="connsiteY2" fmla="*/ 522831 h 530225"/>
                <a:gd name="connsiteX3" fmla="*/ 389369 w 505995"/>
                <a:gd name="connsiteY3" fmla="*/ 426578 h 530225"/>
                <a:gd name="connsiteX4" fmla="*/ 497654 w 505995"/>
                <a:gd name="connsiteY4" fmla="*/ 113757 h 530225"/>
                <a:gd name="connsiteX5" fmla="*/ 160769 w 505995"/>
                <a:gd name="connsiteY5" fmla="*/ 5473 h 530225"/>
                <a:gd name="connsiteX6" fmla="*/ 88580 w 505995"/>
                <a:gd name="connsiteY6" fmla="*/ 41568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95" h="530225">
                  <a:moveTo>
                    <a:pt x="88580" y="41568"/>
                  </a:moveTo>
                  <a:cubicBezTo>
                    <a:pt x="62512" y="83679"/>
                    <a:pt x="-19704" y="177926"/>
                    <a:pt x="4359" y="258136"/>
                  </a:cubicBezTo>
                  <a:cubicBezTo>
                    <a:pt x="28422" y="338347"/>
                    <a:pt x="168791" y="494757"/>
                    <a:pt x="232959" y="522831"/>
                  </a:cubicBezTo>
                  <a:cubicBezTo>
                    <a:pt x="297127" y="550905"/>
                    <a:pt x="345253" y="494757"/>
                    <a:pt x="389369" y="426578"/>
                  </a:cubicBezTo>
                  <a:cubicBezTo>
                    <a:pt x="433485" y="358399"/>
                    <a:pt x="535754" y="183941"/>
                    <a:pt x="497654" y="113757"/>
                  </a:cubicBezTo>
                  <a:cubicBezTo>
                    <a:pt x="459554" y="43573"/>
                    <a:pt x="230953" y="17504"/>
                    <a:pt x="160769" y="5473"/>
                  </a:cubicBezTo>
                  <a:cubicBezTo>
                    <a:pt x="90585" y="-6558"/>
                    <a:pt x="114648" y="-543"/>
                    <a:pt x="88580" y="4156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0" name="Freeform 9"/>
            <p:cNvSpPr/>
            <p:nvPr/>
          </p:nvSpPr>
          <p:spPr bwMode="auto">
            <a:xfrm>
              <a:off x="1630176" y="5274653"/>
              <a:ext cx="1389064" cy="1061544"/>
            </a:xfrm>
            <a:custGeom>
              <a:avLst/>
              <a:gdLst>
                <a:gd name="connsiteX0" fmla="*/ 288758 w 1389064"/>
                <a:gd name="connsiteY0" fmla="*/ 130918 h 1061544"/>
                <a:gd name="connsiteX1" fmla="*/ 0 w 1389064"/>
                <a:gd name="connsiteY1" fmla="*/ 539992 h 1061544"/>
                <a:gd name="connsiteX2" fmla="*/ 288758 w 1389064"/>
                <a:gd name="connsiteY2" fmla="*/ 961097 h 1061544"/>
                <a:gd name="connsiteX3" fmla="*/ 1215189 w 1389064"/>
                <a:gd name="connsiteY3" fmla="*/ 1033287 h 1061544"/>
                <a:gd name="connsiteX4" fmla="*/ 1383631 w 1389064"/>
                <a:gd name="connsiteY4" fmla="*/ 576087 h 1061544"/>
                <a:gd name="connsiteX5" fmla="*/ 1130968 w 1389064"/>
                <a:gd name="connsiteY5" fmla="*/ 46697 h 1061544"/>
                <a:gd name="connsiteX6" fmla="*/ 481263 w 1389064"/>
                <a:gd name="connsiteY6" fmla="*/ 34666 h 1061544"/>
                <a:gd name="connsiteX7" fmla="*/ 288758 w 1389064"/>
                <a:gd name="connsiteY7" fmla="*/ 130918 h 10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064" h="1061544">
                  <a:moveTo>
                    <a:pt x="288758" y="130918"/>
                  </a:moveTo>
                  <a:cubicBezTo>
                    <a:pt x="208548" y="215139"/>
                    <a:pt x="0" y="401629"/>
                    <a:pt x="0" y="539992"/>
                  </a:cubicBezTo>
                  <a:cubicBezTo>
                    <a:pt x="0" y="678355"/>
                    <a:pt x="86226" y="878881"/>
                    <a:pt x="288758" y="961097"/>
                  </a:cubicBezTo>
                  <a:cubicBezTo>
                    <a:pt x="491290" y="1043313"/>
                    <a:pt x="1032710" y="1097455"/>
                    <a:pt x="1215189" y="1033287"/>
                  </a:cubicBezTo>
                  <a:cubicBezTo>
                    <a:pt x="1397668" y="969119"/>
                    <a:pt x="1397668" y="740519"/>
                    <a:pt x="1383631" y="576087"/>
                  </a:cubicBezTo>
                  <a:cubicBezTo>
                    <a:pt x="1369594" y="411655"/>
                    <a:pt x="1281363" y="136934"/>
                    <a:pt x="1130968" y="46697"/>
                  </a:cubicBezTo>
                  <a:cubicBezTo>
                    <a:pt x="980573" y="-43540"/>
                    <a:pt x="625642" y="22634"/>
                    <a:pt x="481263" y="34666"/>
                  </a:cubicBezTo>
                  <a:cubicBezTo>
                    <a:pt x="336884" y="46698"/>
                    <a:pt x="368968" y="46697"/>
                    <a:pt x="288758" y="13091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cxnSp>
          <p:nvCxnSpPr>
            <p:cNvPr id="12" name="Straight Connector 11"/>
            <p:cNvCxnSpPr/>
            <p:nvPr/>
          </p:nvCxnSpPr>
          <p:spPr bwMode="auto">
            <a:xfrm>
              <a:off x="1784648" y="4905325"/>
              <a:ext cx="1656184" cy="16561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534973" y="5193357"/>
              <a:ext cx="545819" cy="458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2807882" y="5565148"/>
                  <a:ext cx="1353030" cy="6447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b="1" i="1">
                            <a:latin typeface="Cambria Math"/>
                          </a:rPr>
                          <m:t>𝒇</m:t>
                        </m:r>
                        <m:d>
                          <m:dPr>
                            <m:ctrlPr>
                              <a:rPr lang="en-US" altLang="zh-CN" sz="1710" b="1" i="1">
                                <a:latin typeface="Cambria Math" panose="02040503050406030204" pitchFamily="18" charset="0"/>
                              </a:rPr>
                            </m:ctrlPr>
                          </m:dPr>
                          <m:e>
                            <m:r>
                              <a:rPr lang="en-US" altLang="zh-CN" sz="1710" b="1" i="1">
                                <a:latin typeface="Cambria Math"/>
                              </a:rPr>
                              <m:t>𝒙</m:t>
                            </m:r>
                          </m:e>
                        </m:d>
                        <m:r>
                          <a:rPr lang="zh-CN" altLang="en-US" sz="1710" b="1" i="1">
                            <a:latin typeface="Cambria Math"/>
                          </a:rPr>
                          <m:t>的</m:t>
                        </m:r>
                        <m:r>
                          <a:rPr lang="zh-CN" altLang="en-US" sz="1710" i="1">
                            <a:latin typeface="Cambria Math"/>
                          </a:rPr>
                          <m:t>等值线</m:t>
                        </m:r>
                      </m:oMath>
                    </m:oMathPara>
                  </a14:m>
                  <a:endParaRPr lang="zh-CN" altLang="en-US" sz="171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07882" y="5565148"/>
                  <a:ext cx="1353030" cy="644727"/>
                </a:xfrm>
                <a:prstGeom prst="rect">
                  <a:avLst/>
                </a:prstGeom>
                <a:blipFill>
                  <a:blip r:embed="rId6"/>
                  <a:stretch>
                    <a:fillRect l="-948"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328375" y="4908353"/>
                  <a:ext cx="1379957" cy="374161"/>
                </a:xfrm>
                <a:prstGeom prst="rect">
                  <a:avLst/>
                </a:prstGeom>
                <a:noFill/>
              </p:spPr>
              <p:txBody>
                <a:bodyPr wrap="none" rtlCol="0">
                  <a:spAutoFit/>
                </a:bodyPr>
                <a:lstStyle/>
                <a:p>
                  <a:r>
                    <a:rPr lang="zh-CN" altLang="en-US" sz="1710" dirty="0"/>
                    <a:t>梯度</a:t>
                  </a:r>
                  <a14:m>
                    <m:oMath xmlns:m="http://schemas.openxmlformats.org/officeDocument/2006/math">
                      <m:r>
                        <a:rPr lang="en-US" altLang="zh-CN" sz="1710" b="1" i="1">
                          <a:latin typeface="Cambria Math"/>
                        </a:rPr>
                        <m:t>𝜵</m:t>
                      </m:r>
                      <m:r>
                        <a:rPr lang="en-US" altLang="zh-CN" sz="1710" b="1" i="1">
                          <a:latin typeface="Cambria Math"/>
                        </a:rPr>
                        <m:t>𝒇</m:t>
                      </m:r>
                      <m:r>
                        <a:rPr lang="en-US" altLang="zh-CN" sz="1710" b="1" i="1">
                          <a:latin typeface="Cambria Math"/>
                        </a:rPr>
                        <m:t>(</m:t>
                      </m:r>
                      <m:sSub>
                        <m:sSubPr>
                          <m:ctrlPr>
                            <a:rPr lang="en-US" altLang="zh-CN" sz="1710" b="1" i="1">
                              <a:latin typeface="Cambria Math" panose="02040503050406030204" pitchFamily="18" charset="0"/>
                            </a:rPr>
                          </m:ctrlPr>
                        </m:sSubPr>
                        <m:e>
                          <m:r>
                            <a:rPr lang="en-US" altLang="zh-CN" sz="1710" b="1" i="1">
                              <a:latin typeface="Cambria Math"/>
                            </a:rPr>
                            <m:t>𝒙</m:t>
                          </m:r>
                        </m:e>
                        <m:sub>
                          <m:r>
                            <a:rPr lang="en-US" altLang="zh-CN" sz="1710" b="1" i="1">
                              <a:latin typeface="Cambria Math"/>
                            </a:rPr>
                            <m:t>𝟎</m:t>
                          </m:r>
                        </m:sub>
                      </m:sSub>
                      <m:r>
                        <a:rPr lang="en-US" altLang="zh-CN" sz="1710" b="1" i="1">
                          <a:latin typeface="Cambria Math"/>
                        </a:rPr>
                        <m:t>)</m:t>
                      </m:r>
                    </m:oMath>
                  </a14:m>
                  <a:endParaRPr lang="zh-CN" altLang="en-US" sz="171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2328375" y="4908353"/>
                  <a:ext cx="1379957" cy="374161"/>
                </a:xfrm>
                <a:prstGeom prst="rect">
                  <a:avLst/>
                </a:prstGeom>
                <a:blipFill>
                  <a:blip r:embed="rId7"/>
                  <a:stretch>
                    <a:fillRect l="-3256" t="-8621" r="-930" b="-22414"/>
                  </a:stretch>
                </a:blipFill>
              </p:spPr>
              <p:txBody>
                <a:bodyPr/>
                <a:lstStyle/>
                <a:p>
                  <a:r>
                    <a:rPr lang="zh-CN" altLang="en-US">
                      <a:noFill/>
                    </a:rPr>
                    <a:t> </a:t>
                  </a:r>
                </a:p>
              </p:txBody>
            </p:sp>
          </mc:Fallback>
        </mc:AlternateContent>
      </p:grpSp>
      <p:sp>
        <p:nvSpPr>
          <p:cNvPr id="18" name="TextBox 17"/>
          <p:cNvSpPr txBox="1"/>
          <p:nvPr/>
        </p:nvSpPr>
        <p:spPr>
          <a:xfrm>
            <a:off x="2910365" y="6342628"/>
            <a:ext cx="5580096" cy="355482"/>
          </a:xfrm>
          <a:prstGeom prst="rect">
            <a:avLst/>
          </a:prstGeom>
          <a:noFill/>
        </p:spPr>
        <p:txBody>
          <a:bodyPr wrap="square" rtlCol="0">
            <a:spAutoFit/>
          </a:bodyPr>
          <a:lstStyle/>
          <a:p>
            <a:pPr algn="l"/>
            <a:r>
              <a:rPr lang="zh-CN" altLang="en-US" sz="1710" dirty="0">
                <a:solidFill>
                  <a:srgbClr val="FF0000"/>
                </a:solidFill>
              </a:rPr>
              <a:t>梯度方向表明函数值在该方向上增加最快</a:t>
            </a:r>
          </a:p>
        </p:txBody>
      </p:sp>
      <p:grpSp>
        <p:nvGrpSpPr>
          <p:cNvPr id="4" name="Group 4"/>
          <p:cNvGrpSpPr>
            <a:grpSpLocks noChangeAspect="1"/>
          </p:cNvGrpSpPr>
          <p:nvPr/>
        </p:nvGrpSpPr>
        <p:grpSpPr bwMode="auto">
          <a:xfrm>
            <a:off x="7141706" y="3882025"/>
            <a:ext cx="4156514" cy="2856225"/>
            <a:chOff x="1548" y="2110"/>
            <a:chExt cx="2829" cy="1944"/>
          </a:xfrm>
        </p:grpSpPr>
        <p:sp>
          <p:nvSpPr>
            <p:cNvPr id="6" name="AutoShape 3"/>
            <p:cNvSpPr>
              <a:spLocks noChangeAspect="1" noChangeArrowheads="1" noTextEdit="1"/>
            </p:cNvSpPr>
            <p:nvPr/>
          </p:nvSpPr>
          <p:spPr bwMode="auto">
            <a:xfrm>
              <a:off x="1559" y="2110"/>
              <a:ext cx="2736" cy="192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875" tIns="43438" rIns="86875" bIns="43438" numCol="1" anchor="t" anchorCtr="0" compatLnSpc="1"/>
            <a:lstStyle/>
            <a:p>
              <a:endParaRPr lang="zh-CN" altLang="en-US" sz="1710"/>
            </a:p>
          </p:txBody>
        </p:sp>
        <p:sp>
          <p:nvSpPr>
            <p:cNvPr id="8" name="Rectangle 5"/>
            <p:cNvSpPr>
              <a:spLocks noChangeArrowheads="1"/>
            </p:cNvSpPr>
            <p:nvPr/>
          </p:nvSpPr>
          <p:spPr bwMode="auto">
            <a:xfrm>
              <a:off x="1559" y="2145"/>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11" name="Freeform 6"/>
            <p:cNvSpPr>
              <a:spLocks noEditPoints="1"/>
            </p:cNvSpPr>
            <p:nvPr/>
          </p:nvSpPr>
          <p:spPr bwMode="auto">
            <a:xfrm>
              <a:off x="1719" y="3822"/>
              <a:ext cx="2125" cy="62"/>
            </a:xfrm>
            <a:custGeom>
              <a:avLst/>
              <a:gdLst>
                <a:gd name="T0" fmla="*/ 8 w 3081"/>
                <a:gd name="T1" fmla="*/ 34 h 85"/>
                <a:gd name="T2" fmla="*/ 2985 w 3081"/>
                <a:gd name="T3" fmla="*/ 35 h 85"/>
                <a:gd name="T4" fmla="*/ 2993 w 3081"/>
                <a:gd name="T5" fmla="*/ 43 h 85"/>
                <a:gd name="T6" fmla="*/ 2985 w 3081"/>
                <a:gd name="T7" fmla="*/ 51 h 85"/>
                <a:gd name="T8" fmla="*/ 8 w 3081"/>
                <a:gd name="T9" fmla="*/ 50 h 85"/>
                <a:gd name="T10" fmla="*/ 0 w 3081"/>
                <a:gd name="T11" fmla="*/ 42 h 85"/>
                <a:gd name="T12" fmla="*/ 8 w 3081"/>
                <a:gd name="T13" fmla="*/ 34 h 85"/>
                <a:gd name="T14" fmla="*/ 2868 w 3081"/>
                <a:gd name="T15" fmla="*/ 0 h 85"/>
                <a:gd name="T16" fmla="*/ 3081 w 3081"/>
                <a:gd name="T17" fmla="*/ 43 h 85"/>
                <a:gd name="T18" fmla="*/ 2868 w 3081"/>
                <a:gd name="T19" fmla="*/ 85 h 85"/>
                <a:gd name="T20" fmla="*/ 2868 w 3081"/>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1" h="85">
                  <a:moveTo>
                    <a:pt x="8" y="34"/>
                  </a:moveTo>
                  <a:lnTo>
                    <a:pt x="2985" y="35"/>
                  </a:lnTo>
                  <a:cubicBezTo>
                    <a:pt x="2989" y="35"/>
                    <a:pt x="2993" y="38"/>
                    <a:pt x="2993" y="43"/>
                  </a:cubicBezTo>
                  <a:cubicBezTo>
                    <a:pt x="2993" y="47"/>
                    <a:pt x="2989" y="51"/>
                    <a:pt x="2985" y="51"/>
                  </a:cubicBezTo>
                  <a:lnTo>
                    <a:pt x="8" y="50"/>
                  </a:lnTo>
                  <a:cubicBezTo>
                    <a:pt x="4" y="50"/>
                    <a:pt x="0" y="46"/>
                    <a:pt x="0" y="42"/>
                  </a:cubicBezTo>
                  <a:cubicBezTo>
                    <a:pt x="0" y="37"/>
                    <a:pt x="4" y="34"/>
                    <a:pt x="8" y="34"/>
                  </a:cubicBezTo>
                  <a:close/>
                  <a:moveTo>
                    <a:pt x="2868" y="0"/>
                  </a:moveTo>
                  <a:lnTo>
                    <a:pt x="3081" y="43"/>
                  </a:lnTo>
                  <a:lnTo>
                    <a:pt x="2868" y="85"/>
                  </a:lnTo>
                  <a:lnTo>
                    <a:pt x="2868" y="0"/>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13" name="Freeform 7"/>
            <p:cNvSpPr>
              <a:spLocks noEditPoints="1"/>
            </p:cNvSpPr>
            <p:nvPr/>
          </p:nvSpPr>
          <p:spPr bwMode="auto">
            <a:xfrm>
              <a:off x="1695" y="2158"/>
              <a:ext cx="59" cy="1700"/>
            </a:xfrm>
            <a:custGeom>
              <a:avLst/>
              <a:gdLst>
                <a:gd name="T0" fmla="*/ 35 w 86"/>
                <a:gd name="T1" fmla="*/ 2330 h 2338"/>
                <a:gd name="T2" fmla="*/ 35 w 86"/>
                <a:gd name="T3" fmla="*/ 96 h 2338"/>
                <a:gd name="T4" fmla="*/ 43 w 86"/>
                <a:gd name="T5" fmla="*/ 88 h 2338"/>
                <a:gd name="T6" fmla="*/ 51 w 86"/>
                <a:gd name="T7" fmla="*/ 96 h 2338"/>
                <a:gd name="T8" fmla="*/ 51 w 86"/>
                <a:gd name="T9" fmla="*/ 2330 h 2338"/>
                <a:gd name="T10" fmla="*/ 43 w 86"/>
                <a:gd name="T11" fmla="*/ 2338 h 2338"/>
                <a:gd name="T12" fmla="*/ 35 w 86"/>
                <a:gd name="T13" fmla="*/ 2330 h 2338"/>
                <a:gd name="T14" fmla="*/ 0 w 86"/>
                <a:gd name="T15" fmla="*/ 213 h 2338"/>
                <a:gd name="T16" fmla="*/ 43 w 86"/>
                <a:gd name="T17" fmla="*/ 0 h 2338"/>
                <a:gd name="T18" fmla="*/ 86 w 86"/>
                <a:gd name="T19" fmla="*/ 213 h 2338"/>
                <a:gd name="T20" fmla="*/ 0 w 86"/>
                <a:gd name="T21" fmla="*/ 213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338">
                  <a:moveTo>
                    <a:pt x="35" y="2330"/>
                  </a:moveTo>
                  <a:lnTo>
                    <a:pt x="35" y="96"/>
                  </a:lnTo>
                  <a:cubicBezTo>
                    <a:pt x="35" y="92"/>
                    <a:pt x="39" y="88"/>
                    <a:pt x="43" y="88"/>
                  </a:cubicBezTo>
                  <a:cubicBezTo>
                    <a:pt x="47" y="88"/>
                    <a:pt x="51" y="92"/>
                    <a:pt x="51" y="96"/>
                  </a:cubicBezTo>
                  <a:lnTo>
                    <a:pt x="51" y="2330"/>
                  </a:lnTo>
                  <a:cubicBezTo>
                    <a:pt x="51" y="2334"/>
                    <a:pt x="47" y="2338"/>
                    <a:pt x="43" y="2338"/>
                  </a:cubicBezTo>
                  <a:cubicBezTo>
                    <a:pt x="39" y="2338"/>
                    <a:pt x="35" y="2334"/>
                    <a:pt x="35" y="2330"/>
                  </a:cubicBezTo>
                  <a:close/>
                  <a:moveTo>
                    <a:pt x="0" y="213"/>
                  </a:moveTo>
                  <a:lnTo>
                    <a:pt x="43" y="0"/>
                  </a:lnTo>
                  <a:lnTo>
                    <a:pt x="86" y="213"/>
                  </a:lnTo>
                  <a:lnTo>
                    <a:pt x="0" y="213"/>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21" name="Rectangle 8"/>
            <p:cNvSpPr>
              <a:spLocks noChangeArrowheads="1"/>
            </p:cNvSpPr>
            <p:nvPr/>
          </p:nvSpPr>
          <p:spPr bwMode="auto">
            <a:xfrm>
              <a:off x="1570" y="3844"/>
              <a:ext cx="1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i="1">
                  <a:solidFill>
                    <a:srgbClr val="000000"/>
                  </a:solidFill>
                  <a:latin typeface="Times New Roman" panose="02020603050405020304" pitchFamily="18" charset="0"/>
                  <a:ea typeface="宋体" panose="02010600030101010101" pitchFamily="2" charset="-122"/>
                  <a:cs typeface="宋体" panose="02010600030101010101" pitchFamily="2" charset="-122"/>
                </a:rPr>
                <a:t>O</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2" name="Rectangle 9"/>
            <p:cNvSpPr>
              <a:spLocks noChangeArrowheads="1"/>
            </p:cNvSpPr>
            <p:nvPr/>
          </p:nvSpPr>
          <p:spPr bwMode="auto">
            <a:xfrm>
              <a:off x="1680" y="3844"/>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i="1">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3" name="Rectangle 10"/>
            <p:cNvSpPr>
              <a:spLocks noChangeArrowheads="1"/>
            </p:cNvSpPr>
            <p:nvPr/>
          </p:nvSpPr>
          <p:spPr bwMode="auto">
            <a:xfrm>
              <a:off x="1548" y="2145"/>
              <a:ext cx="7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i="1">
                  <a:solidFill>
                    <a:srgbClr val="000000"/>
                  </a:solidFill>
                  <a:latin typeface="Times New Roman" panose="02020603050405020304" pitchFamily="18" charset="0"/>
                  <a:ea typeface="宋体" panose="02010600030101010101" pitchFamily="2" charset="-122"/>
                  <a:cs typeface="宋体" panose="02010600030101010101" pitchFamily="2" charset="-122"/>
                </a:rPr>
                <a:t>x</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4" name="Rectangle 11"/>
            <p:cNvSpPr>
              <a:spLocks noChangeArrowheads="1"/>
            </p:cNvSpPr>
            <p:nvPr/>
          </p:nvSpPr>
          <p:spPr bwMode="auto">
            <a:xfrm>
              <a:off x="1614" y="2226"/>
              <a:ext cx="5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a:solidFill>
                    <a:srgbClr val="000000"/>
                  </a:solidFill>
                  <a:latin typeface="Times New Roman" panose="02020603050405020304" pitchFamily="18" charset="0"/>
                  <a:ea typeface="宋体" panose="02010600030101010101" pitchFamily="2" charset="-122"/>
                  <a:cs typeface="宋体" panose="02010600030101010101" pitchFamily="2" charset="-122"/>
                </a:rPr>
                <a:t>2</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5" name="Rectangle 12"/>
            <p:cNvSpPr>
              <a:spLocks noChangeArrowheads="1"/>
            </p:cNvSpPr>
            <p:nvPr/>
          </p:nvSpPr>
          <p:spPr bwMode="auto">
            <a:xfrm>
              <a:off x="1669" y="2226"/>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i="1">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6" name="Rectangle 13"/>
            <p:cNvSpPr>
              <a:spLocks noChangeArrowheads="1"/>
            </p:cNvSpPr>
            <p:nvPr/>
          </p:nvSpPr>
          <p:spPr bwMode="auto">
            <a:xfrm>
              <a:off x="1548" y="2378"/>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7" name="Rectangle 14"/>
            <p:cNvSpPr>
              <a:spLocks noChangeArrowheads="1"/>
            </p:cNvSpPr>
            <p:nvPr/>
          </p:nvSpPr>
          <p:spPr bwMode="auto">
            <a:xfrm>
              <a:off x="3622" y="3844"/>
              <a:ext cx="7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i="1">
                  <a:solidFill>
                    <a:srgbClr val="000000"/>
                  </a:solidFill>
                  <a:latin typeface="Times New Roman" panose="02020603050405020304" pitchFamily="18" charset="0"/>
                  <a:ea typeface="宋体" panose="02010600030101010101" pitchFamily="2" charset="-122"/>
                  <a:cs typeface="宋体" panose="02010600030101010101" pitchFamily="2" charset="-122"/>
                </a:rPr>
                <a:t>x</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8" name="Rectangle 15"/>
            <p:cNvSpPr>
              <a:spLocks noChangeArrowheads="1"/>
            </p:cNvSpPr>
            <p:nvPr/>
          </p:nvSpPr>
          <p:spPr bwMode="auto">
            <a:xfrm>
              <a:off x="3689" y="3925"/>
              <a:ext cx="5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a:solidFill>
                    <a:srgbClr val="000000"/>
                  </a:solidFill>
                  <a:latin typeface="Times New Roman" panose="02020603050405020304" pitchFamily="18" charset="0"/>
                  <a:ea typeface="宋体" panose="02010600030101010101" pitchFamily="2" charset="-122"/>
                  <a:cs typeface="宋体" panose="02010600030101010101" pitchFamily="2" charset="-122"/>
                </a:rPr>
                <a:t>1</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29" name="Rectangle 16"/>
            <p:cNvSpPr>
              <a:spLocks noChangeArrowheads="1"/>
            </p:cNvSpPr>
            <p:nvPr/>
          </p:nvSpPr>
          <p:spPr bwMode="auto">
            <a:xfrm>
              <a:off x="3744" y="3925"/>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i="1">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grpSp>
          <p:nvGrpSpPr>
            <p:cNvPr id="30" name="Group 26"/>
            <p:cNvGrpSpPr/>
            <p:nvPr/>
          </p:nvGrpSpPr>
          <p:grpSpPr bwMode="auto">
            <a:xfrm>
              <a:off x="2135" y="2230"/>
              <a:ext cx="1243" cy="1306"/>
              <a:chOff x="2135" y="2230"/>
              <a:chExt cx="1243" cy="1306"/>
            </a:xfrm>
          </p:grpSpPr>
          <p:grpSp>
            <p:nvGrpSpPr>
              <p:cNvPr id="62" name="Group 20"/>
              <p:cNvGrpSpPr/>
              <p:nvPr/>
            </p:nvGrpSpPr>
            <p:grpSpPr bwMode="auto">
              <a:xfrm>
                <a:off x="2261" y="2230"/>
                <a:ext cx="890" cy="1306"/>
                <a:chOff x="2261" y="2230"/>
                <a:chExt cx="890" cy="1306"/>
              </a:xfrm>
            </p:grpSpPr>
            <p:sp>
              <p:nvSpPr>
                <p:cNvPr id="68" name="Freeform 17"/>
                <p:cNvSpPr>
                  <a:spLocks noEditPoints="1"/>
                </p:cNvSpPr>
                <p:nvPr/>
              </p:nvSpPr>
              <p:spPr bwMode="auto">
                <a:xfrm>
                  <a:off x="2329" y="2463"/>
                  <a:ext cx="579" cy="965"/>
                </a:xfrm>
                <a:custGeom>
                  <a:avLst/>
                  <a:gdLst>
                    <a:gd name="T0" fmla="*/ 118 w 839"/>
                    <a:gd name="T1" fmla="*/ 34 h 1327"/>
                    <a:gd name="T2" fmla="*/ 113 w 839"/>
                    <a:gd name="T3" fmla="*/ 50 h 1327"/>
                    <a:gd name="T4" fmla="*/ 1 w 839"/>
                    <a:gd name="T5" fmla="*/ 6 h 1327"/>
                    <a:gd name="T6" fmla="*/ 177 w 839"/>
                    <a:gd name="T7" fmla="*/ 60 h 1327"/>
                    <a:gd name="T8" fmla="*/ 278 w 839"/>
                    <a:gd name="T9" fmla="*/ 110 h 1327"/>
                    <a:gd name="T10" fmla="*/ 271 w 839"/>
                    <a:gd name="T11" fmla="*/ 124 h 1327"/>
                    <a:gd name="T12" fmla="*/ 171 w 839"/>
                    <a:gd name="T13" fmla="*/ 74 h 1327"/>
                    <a:gd name="T14" fmla="*/ 177 w 839"/>
                    <a:gd name="T15" fmla="*/ 60 h 1327"/>
                    <a:gd name="T16" fmla="*/ 406 w 839"/>
                    <a:gd name="T17" fmla="*/ 193 h 1327"/>
                    <a:gd name="T18" fmla="*/ 426 w 839"/>
                    <a:gd name="T19" fmla="*/ 220 h 1327"/>
                    <a:gd name="T20" fmla="*/ 397 w 839"/>
                    <a:gd name="T21" fmla="*/ 206 h 1327"/>
                    <a:gd name="T22" fmla="*/ 323 w 839"/>
                    <a:gd name="T23" fmla="*/ 145 h 1327"/>
                    <a:gd name="T24" fmla="*/ 474 w 839"/>
                    <a:gd name="T25" fmla="*/ 250 h 1327"/>
                    <a:gd name="T26" fmla="*/ 554 w 839"/>
                    <a:gd name="T27" fmla="*/ 330 h 1327"/>
                    <a:gd name="T28" fmla="*/ 543 w 839"/>
                    <a:gd name="T29" fmla="*/ 341 h 1327"/>
                    <a:gd name="T30" fmla="*/ 464 w 839"/>
                    <a:gd name="T31" fmla="*/ 262 h 1327"/>
                    <a:gd name="T32" fmla="*/ 474 w 839"/>
                    <a:gd name="T33" fmla="*/ 250 h 1327"/>
                    <a:gd name="T34" fmla="*/ 630 w 839"/>
                    <a:gd name="T35" fmla="*/ 422 h 1327"/>
                    <a:gd name="T36" fmla="*/ 659 w 839"/>
                    <a:gd name="T37" fmla="*/ 482 h 1327"/>
                    <a:gd name="T38" fmla="*/ 617 w 839"/>
                    <a:gd name="T39" fmla="*/ 432 h 1327"/>
                    <a:gd name="T40" fmla="*/ 584 w 839"/>
                    <a:gd name="T41" fmla="*/ 378 h 1327"/>
                    <a:gd name="T42" fmla="*/ 696 w 839"/>
                    <a:gd name="T43" fmla="*/ 526 h 1327"/>
                    <a:gd name="T44" fmla="*/ 746 w 839"/>
                    <a:gd name="T45" fmla="*/ 626 h 1327"/>
                    <a:gd name="T46" fmla="*/ 731 w 839"/>
                    <a:gd name="T47" fmla="*/ 632 h 1327"/>
                    <a:gd name="T48" fmla="*/ 682 w 839"/>
                    <a:gd name="T49" fmla="*/ 533 h 1327"/>
                    <a:gd name="T50" fmla="*/ 696 w 839"/>
                    <a:gd name="T51" fmla="*/ 526 h 1327"/>
                    <a:gd name="T52" fmla="*/ 778 w 839"/>
                    <a:gd name="T53" fmla="*/ 704 h 1327"/>
                    <a:gd name="T54" fmla="*/ 799 w 839"/>
                    <a:gd name="T55" fmla="*/ 803 h 1327"/>
                    <a:gd name="T56" fmla="*/ 763 w 839"/>
                    <a:gd name="T57" fmla="*/ 710 h 1327"/>
                    <a:gd name="T58" fmla="*/ 760 w 839"/>
                    <a:gd name="T59" fmla="*/ 681 h 1327"/>
                    <a:gd name="T60" fmla="*/ 818 w 839"/>
                    <a:gd name="T61" fmla="*/ 856 h 1327"/>
                    <a:gd name="T62" fmla="*/ 835 w 839"/>
                    <a:gd name="T63" fmla="*/ 968 h 1327"/>
                    <a:gd name="T64" fmla="*/ 819 w 839"/>
                    <a:gd name="T65" fmla="*/ 969 h 1327"/>
                    <a:gd name="T66" fmla="*/ 803 w 839"/>
                    <a:gd name="T67" fmla="*/ 859 h 1327"/>
                    <a:gd name="T68" fmla="*/ 818 w 839"/>
                    <a:gd name="T69" fmla="*/ 856 h 1327"/>
                    <a:gd name="T70" fmla="*/ 839 w 839"/>
                    <a:gd name="T71" fmla="*/ 1129 h 1327"/>
                    <a:gd name="T72" fmla="*/ 829 w 839"/>
                    <a:gd name="T73" fmla="*/ 1152 h 1327"/>
                    <a:gd name="T74" fmla="*/ 823 w 839"/>
                    <a:gd name="T75" fmla="*/ 1129 h 1327"/>
                    <a:gd name="T76" fmla="*/ 831 w 839"/>
                    <a:gd name="T77" fmla="*/ 1024 h 1327"/>
                    <a:gd name="T78" fmla="*/ 832 w 839"/>
                    <a:gd name="T79" fmla="*/ 1209 h 1327"/>
                    <a:gd name="T80" fmla="*/ 812 w 839"/>
                    <a:gd name="T81" fmla="*/ 1320 h 1327"/>
                    <a:gd name="T82" fmla="*/ 796 w 839"/>
                    <a:gd name="T83" fmla="*/ 1316 h 1327"/>
                    <a:gd name="T84" fmla="*/ 816 w 839"/>
                    <a:gd name="T85" fmla="*/ 1207 h 1327"/>
                    <a:gd name="T86" fmla="*/ 832 w 839"/>
                    <a:gd name="T87" fmla="*/ 120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9" h="1327">
                      <a:moveTo>
                        <a:pt x="11" y="1"/>
                      </a:moveTo>
                      <a:lnTo>
                        <a:pt x="118" y="34"/>
                      </a:lnTo>
                      <a:cubicBezTo>
                        <a:pt x="122" y="36"/>
                        <a:pt x="124" y="40"/>
                        <a:pt x="123" y="45"/>
                      </a:cubicBezTo>
                      <a:cubicBezTo>
                        <a:pt x="122" y="49"/>
                        <a:pt x="117" y="51"/>
                        <a:pt x="113" y="50"/>
                      </a:cubicBezTo>
                      <a:lnTo>
                        <a:pt x="6" y="16"/>
                      </a:lnTo>
                      <a:cubicBezTo>
                        <a:pt x="2" y="15"/>
                        <a:pt x="0" y="10"/>
                        <a:pt x="1" y="6"/>
                      </a:cubicBezTo>
                      <a:cubicBezTo>
                        <a:pt x="2" y="2"/>
                        <a:pt x="7" y="0"/>
                        <a:pt x="11" y="1"/>
                      </a:cubicBezTo>
                      <a:close/>
                      <a:moveTo>
                        <a:pt x="177" y="60"/>
                      </a:moveTo>
                      <a:lnTo>
                        <a:pt x="221" y="78"/>
                      </a:lnTo>
                      <a:lnTo>
                        <a:pt x="278" y="110"/>
                      </a:lnTo>
                      <a:cubicBezTo>
                        <a:pt x="282" y="112"/>
                        <a:pt x="284" y="117"/>
                        <a:pt x="281" y="121"/>
                      </a:cubicBezTo>
                      <a:cubicBezTo>
                        <a:pt x="279" y="125"/>
                        <a:pt x="274" y="126"/>
                        <a:pt x="271" y="124"/>
                      </a:cubicBezTo>
                      <a:lnTo>
                        <a:pt x="214" y="93"/>
                      </a:lnTo>
                      <a:lnTo>
                        <a:pt x="171" y="74"/>
                      </a:lnTo>
                      <a:cubicBezTo>
                        <a:pt x="167" y="73"/>
                        <a:pt x="165" y="68"/>
                        <a:pt x="167" y="64"/>
                      </a:cubicBezTo>
                      <a:cubicBezTo>
                        <a:pt x="169" y="60"/>
                        <a:pt x="173" y="58"/>
                        <a:pt x="177" y="60"/>
                      </a:cubicBezTo>
                      <a:close/>
                      <a:moveTo>
                        <a:pt x="334" y="143"/>
                      </a:moveTo>
                      <a:lnTo>
                        <a:pt x="406" y="193"/>
                      </a:lnTo>
                      <a:lnTo>
                        <a:pt x="425" y="209"/>
                      </a:lnTo>
                      <a:cubicBezTo>
                        <a:pt x="429" y="212"/>
                        <a:pt x="429" y="217"/>
                        <a:pt x="426" y="220"/>
                      </a:cubicBezTo>
                      <a:cubicBezTo>
                        <a:pt x="423" y="224"/>
                        <a:pt x="418" y="224"/>
                        <a:pt x="415" y="221"/>
                      </a:cubicBezTo>
                      <a:lnTo>
                        <a:pt x="397" y="206"/>
                      </a:lnTo>
                      <a:lnTo>
                        <a:pt x="325" y="156"/>
                      </a:lnTo>
                      <a:cubicBezTo>
                        <a:pt x="321" y="154"/>
                        <a:pt x="320" y="149"/>
                        <a:pt x="323" y="145"/>
                      </a:cubicBezTo>
                      <a:cubicBezTo>
                        <a:pt x="325" y="141"/>
                        <a:pt x="330" y="140"/>
                        <a:pt x="334" y="143"/>
                      </a:cubicBezTo>
                      <a:close/>
                      <a:moveTo>
                        <a:pt x="474" y="250"/>
                      </a:moveTo>
                      <a:lnTo>
                        <a:pt x="489" y="262"/>
                      </a:lnTo>
                      <a:lnTo>
                        <a:pt x="554" y="330"/>
                      </a:lnTo>
                      <a:cubicBezTo>
                        <a:pt x="557" y="333"/>
                        <a:pt x="557" y="338"/>
                        <a:pt x="554" y="341"/>
                      </a:cubicBezTo>
                      <a:cubicBezTo>
                        <a:pt x="551" y="344"/>
                        <a:pt x="546" y="344"/>
                        <a:pt x="543" y="341"/>
                      </a:cubicBezTo>
                      <a:lnTo>
                        <a:pt x="478" y="275"/>
                      </a:lnTo>
                      <a:lnTo>
                        <a:pt x="464" y="262"/>
                      </a:lnTo>
                      <a:cubicBezTo>
                        <a:pt x="460" y="260"/>
                        <a:pt x="460" y="255"/>
                        <a:pt x="463" y="251"/>
                      </a:cubicBezTo>
                      <a:cubicBezTo>
                        <a:pt x="466" y="248"/>
                        <a:pt x="471" y="247"/>
                        <a:pt x="474" y="250"/>
                      </a:cubicBezTo>
                      <a:close/>
                      <a:moveTo>
                        <a:pt x="595" y="379"/>
                      </a:moveTo>
                      <a:lnTo>
                        <a:pt x="630" y="422"/>
                      </a:lnTo>
                      <a:lnTo>
                        <a:pt x="662" y="471"/>
                      </a:lnTo>
                      <a:cubicBezTo>
                        <a:pt x="664" y="474"/>
                        <a:pt x="663" y="479"/>
                        <a:pt x="659" y="482"/>
                      </a:cubicBezTo>
                      <a:cubicBezTo>
                        <a:pt x="656" y="484"/>
                        <a:pt x="651" y="483"/>
                        <a:pt x="648" y="479"/>
                      </a:cubicBezTo>
                      <a:lnTo>
                        <a:pt x="617" y="432"/>
                      </a:lnTo>
                      <a:lnTo>
                        <a:pt x="583" y="389"/>
                      </a:lnTo>
                      <a:cubicBezTo>
                        <a:pt x="580" y="386"/>
                        <a:pt x="581" y="381"/>
                        <a:pt x="584" y="378"/>
                      </a:cubicBezTo>
                      <a:cubicBezTo>
                        <a:pt x="588" y="375"/>
                        <a:pt x="593" y="376"/>
                        <a:pt x="595" y="379"/>
                      </a:cubicBezTo>
                      <a:close/>
                      <a:moveTo>
                        <a:pt x="696" y="526"/>
                      </a:moveTo>
                      <a:lnTo>
                        <a:pt x="738" y="606"/>
                      </a:lnTo>
                      <a:lnTo>
                        <a:pt x="746" y="626"/>
                      </a:lnTo>
                      <a:cubicBezTo>
                        <a:pt x="748" y="631"/>
                        <a:pt x="746" y="635"/>
                        <a:pt x="742" y="637"/>
                      </a:cubicBezTo>
                      <a:cubicBezTo>
                        <a:pt x="738" y="639"/>
                        <a:pt x="733" y="637"/>
                        <a:pt x="731" y="632"/>
                      </a:cubicBezTo>
                      <a:lnTo>
                        <a:pt x="723" y="613"/>
                      </a:lnTo>
                      <a:lnTo>
                        <a:pt x="682" y="533"/>
                      </a:lnTo>
                      <a:cubicBezTo>
                        <a:pt x="680" y="529"/>
                        <a:pt x="681" y="524"/>
                        <a:pt x="685" y="522"/>
                      </a:cubicBezTo>
                      <a:cubicBezTo>
                        <a:pt x="689" y="520"/>
                        <a:pt x="694" y="522"/>
                        <a:pt x="696" y="526"/>
                      </a:cubicBezTo>
                      <a:close/>
                      <a:moveTo>
                        <a:pt x="770" y="686"/>
                      </a:moveTo>
                      <a:lnTo>
                        <a:pt x="778" y="704"/>
                      </a:lnTo>
                      <a:lnTo>
                        <a:pt x="804" y="793"/>
                      </a:lnTo>
                      <a:cubicBezTo>
                        <a:pt x="806" y="797"/>
                        <a:pt x="803" y="802"/>
                        <a:pt x="799" y="803"/>
                      </a:cubicBezTo>
                      <a:cubicBezTo>
                        <a:pt x="795" y="804"/>
                        <a:pt x="790" y="802"/>
                        <a:pt x="789" y="798"/>
                      </a:cubicBezTo>
                      <a:lnTo>
                        <a:pt x="763" y="710"/>
                      </a:lnTo>
                      <a:lnTo>
                        <a:pt x="755" y="692"/>
                      </a:lnTo>
                      <a:cubicBezTo>
                        <a:pt x="754" y="688"/>
                        <a:pt x="756" y="683"/>
                        <a:pt x="760" y="681"/>
                      </a:cubicBezTo>
                      <a:cubicBezTo>
                        <a:pt x="764" y="680"/>
                        <a:pt x="769" y="682"/>
                        <a:pt x="770" y="686"/>
                      </a:cubicBezTo>
                      <a:close/>
                      <a:moveTo>
                        <a:pt x="818" y="856"/>
                      </a:moveTo>
                      <a:lnTo>
                        <a:pt x="829" y="912"/>
                      </a:lnTo>
                      <a:lnTo>
                        <a:pt x="835" y="968"/>
                      </a:lnTo>
                      <a:cubicBezTo>
                        <a:pt x="835" y="972"/>
                        <a:pt x="832" y="976"/>
                        <a:pt x="827" y="976"/>
                      </a:cubicBezTo>
                      <a:cubicBezTo>
                        <a:pt x="823" y="977"/>
                        <a:pt x="819" y="974"/>
                        <a:pt x="819" y="969"/>
                      </a:cubicBezTo>
                      <a:lnTo>
                        <a:pt x="814" y="915"/>
                      </a:lnTo>
                      <a:lnTo>
                        <a:pt x="803" y="859"/>
                      </a:lnTo>
                      <a:cubicBezTo>
                        <a:pt x="802" y="855"/>
                        <a:pt x="804" y="851"/>
                        <a:pt x="809" y="850"/>
                      </a:cubicBezTo>
                      <a:cubicBezTo>
                        <a:pt x="813" y="849"/>
                        <a:pt x="817" y="852"/>
                        <a:pt x="818" y="856"/>
                      </a:cubicBezTo>
                      <a:close/>
                      <a:moveTo>
                        <a:pt x="839" y="1032"/>
                      </a:moveTo>
                      <a:lnTo>
                        <a:pt x="839" y="1129"/>
                      </a:lnTo>
                      <a:lnTo>
                        <a:pt x="838" y="1145"/>
                      </a:lnTo>
                      <a:cubicBezTo>
                        <a:pt x="838" y="1149"/>
                        <a:pt x="834" y="1153"/>
                        <a:pt x="829" y="1152"/>
                      </a:cubicBezTo>
                      <a:cubicBezTo>
                        <a:pt x="825" y="1152"/>
                        <a:pt x="822" y="1148"/>
                        <a:pt x="822" y="1143"/>
                      </a:cubicBezTo>
                      <a:lnTo>
                        <a:pt x="823" y="1129"/>
                      </a:lnTo>
                      <a:lnTo>
                        <a:pt x="823" y="1032"/>
                      </a:lnTo>
                      <a:cubicBezTo>
                        <a:pt x="823" y="1028"/>
                        <a:pt x="827" y="1024"/>
                        <a:pt x="831" y="1024"/>
                      </a:cubicBezTo>
                      <a:cubicBezTo>
                        <a:pt x="836" y="1024"/>
                        <a:pt x="839" y="1028"/>
                        <a:pt x="839" y="1032"/>
                      </a:cubicBezTo>
                      <a:close/>
                      <a:moveTo>
                        <a:pt x="832" y="1209"/>
                      </a:moveTo>
                      <a:lnTo>
                        <a:pt x="828" y="1241"/>
                      </a:lnTo>
                      <a:lnTo>
                        <a:pt x="812" y="1320"/>
                      </a:lnTo>
                      <a:cubicBezTo>
                        <a:pt x="811" y="1324"/>
                        <a:pt x="807" y="1327"/>
                        <a:pt x="803" y="1326"/>
                      </a:cubicBezTo>
                      <a:cubicBezTo>
                        <a:pt x="798" y="1325"/>
                        <a:pt x="796" y="1321"/>
                        <a:pt x="796" y="1316"/>
                      </a:cubicBezTo>
                      <a:lnTo>
                        <a:pt x="813" y="1240"/>
                      </a:lnTo>
                      <a:lnTo>
                        <a:pt x="816" y="1207"/>
                      </a:lnTo>
                      <a:cubicBezTo>
                        <a:pt x="816" y="1203"/>
                        <a:pt x="820" y="1200"/>
                        <a:pt x="824" y="1200"/>
                      </a:cubicBezTo>
                      <a:cubicBezTo>
                        <a:pt x="829" y="1200"/>
                        <a:pt x="832" y="1204"/>
                        <a:pt x="832" y="1209"/>
                      </a:cubicBez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69" name="Freeform 18"/>
                <p:cNvSpPr>
                  <a:spLocks noEditPoints="1"/>
                </p:cNvSpPr>
                <p:nvPr/>
              </p:nvSpPr>
              <p:spPr bwMode="auto">
                <a:xfrm>
                  <a:off x="2387" y="2230"/>
                  <a:ext cx="764" cy="1306"/>
                </a:xfrm>
                <a:custGeom>
                  <a:avLst/>
                  <a:gdLst>
                    <a:gd name="T0" fmla="*/ 118 w 1108"/>
                    <a:gd name="T1" fmla="*/ 34 h 1796"/>
                    <a:gd name="T2" fmla="*/ 113 w 1108"/>
                    <a:gd name="T3" fmla="*/ 50 h 1796"/>
                    <a:gd name="T4" fmla="*/ 1 w 1108"/>
                    <a:gd name="T5" fmla="*/ 6 h 1796"/>
                    <a:gd name="T6" fmla="*/ 179 w 1108"/>
                    <a:gd name="T7" fmla="*/ 56 h 1796"/>
                    <a:gd name="T8" fmla="*/ 286 w 1108"/>
                    <a:gd name="T9" fmla="*/ 111 h 1796"/>
                    <a:gd name="T10" fmla="*/ 172 w 1108"/>
                    <a:gd name="T11" fmla="*/ 71 h 1796"/>
                    <a:gd name="T12" fmla="*/ 179 w 1108"/>
                    <a:gd name="T13" fmla="*/ 56 h 1796"/>
                    <a:gd name="T14" fmla="*/ 416 w 1108"/>
                    <a:gd name="T15" fmla="*/ 173 h 1796"/>
                    <a:gd name="T16" fmla="*/ 438 w 1108"/>
                    <a:gd name="T17" fmla="*/ 199 h 1796"/>
                    <a:gd name="T18" fmla="*/ 409 w 1108"/>
                    <a:gd name="T19" fmla="*/ 187 h 1796"/>
                    <a:gd name="T20" fmla="*/ 328 w 1108"/>
                    <a:gd name="T21" fmla="*/ 134 h 1796"/>
                    <a:gd name="T22" fmla="*/ 489 w 1108"/>
                    <a:gd name="T23" fmla="*/ 224 h 1796"/>
                    <a:gd name="T24" fmla="*/ 578 w 1108"/>
                    <a:gd name="T25" fmla="*/ 293 h 1796"/>
                    <a:gd name="T26" fmla="*/ 568 w 1108"/>
                    <a:gd name="T27" fmla="*/ 305 h 1796"/>
                    <a:gd name="T28" fmla="*/ 479 w 1108"/>
                    <a:gd name="T29" fmla="*/ 237 h 1796"/>
                    <a:gd name="T30" fmla="*/ 489 w 1108"/>
                    <a:gd name="T31" fmla="*/ 224 h 1796"/>
                    <a:gd name="T32" fmla="*/ 643 w 1108"/>
                    <a:gd name="T33" fmla="*/ 347 h 1796"/>
                    <a:gd name="T34" fmla="*/ 707 w 1108"/>
                    <a:gd name="T35" fmla="*/ 425 h 1796"/>
                    <a:gd name="T36" fmla="*/ 632 w 1108"/>
                    <a:gd name="T37" fmla="*/ 360 h 1796"/>
                    <a:gd name="T38" fmla="*/ 616 w 1108"/>
                    <a:gd name="T39" fmla="*/ 335 h 1796"/>
                    <a:gd name="T40" fmla="*/ 751 w 1108"/>
                    <a:gd name="T41" fmla="*/ 461 h 1796"/>
                    <a:gd name="T42" fmla="*/ 820 w 1108"/>
                    <a:gd name="T43" fmla="*/ 560 h 1796"/>
                    <a:gd name="T44" fmla="*/ 738 w 1108"/>
                    <a:gd name="T45" fmla="*/ 471 h 1796"/>
                    <a:gd name="T46" fmla="*/ 751 w 1108"/>
                    <a:gd name="T47" fmla="*/ 461 h 1796"/>
                    <a:gd name="T48" fmla="*/ 907 w 1108"/>
                    <a:gd name="T49" fmla="*/ 677 h 1796"/>
                    <a:gd name="T50" fmla="*/ 914 w 1108"/>
                    <a:gd name="T51" fmla="*/ 708 h 1796"/>
                    <a:gd name="T52" fmla="*/ 894 w 1108"/>
                    <a:gd name="T53" fmla="*/ 686 h 1796"/>
                    <a:gd name="T54" fmla="*/ 846 w 1108"/>
                    <a:gd name="T55" fmla="*/ 599 h 1796"/>
                    <a:gd name="T56" fmla="*/ 947 w 1108"/>
                    <a:gd name="T57" fmla="*/ 754 h 1796"/>
                    <a:gd name="T58" fmla="*/ 995 w 1108"/>
                    <a:gd name="T59" fmla="*/ 856 h 1796"/>
                    <a:gd name="T60" fmla="*/ 980 w 1108"/>
                    <a:gd name="T61" fmla="*/ 862 h 1796"/>
                    <a:gd name="T62" fmla="*/ 933 w 1108"/>
                    <a:gd name="T63" fmla="*/ 761 h 1796"/>
                    <a:gd name="T64" fmla="*/ 947 w 1108"/>
                    <a:gd name="T65" fmla="*/ 754 h 1796"/>
                    <a:gd name="T66" fmla="*/ 1026 w 1108"/>
                    <a:gd name="T67" fmla="*/ 932 h 1796"/>
                    <a:gd name="T68" fmla="*/ 1047 w 1108"/>
                    <a:gd name="T69" fmla="*/ 1033 h 1796"/>
                    <a:gd name="T70" fmla="*/ 1011 w 1108"/>
                    <a:gd name="T71" fmla="*/ 938 h 1796"/>
                    <a:gd name="T72" fmla="*/ 1008 w 1108"/>
                    <a:gd name="T73" fmla="*/ 911 h 1796"/>
                    <a:gd name="T74" fmla="*/ 1070 w 1108"/>
                    <a:gd name="T75" fmla="*/ 1085 h 1796"/>
                    <a:gd name="T76" fmla="*/ 1086 w 1108"/>
                    <a:gd name="T77" fmla="*/ 1204 h 1796"/>
                    <a:gd name="T78" fmla="*/ 1054 w 1108"/>
                    <a:gd name="T79" fmla="*/ 1088 h 1796"/>
                    <a:gd name="T80" fmla="*/ 1070 w 1108"/>
                    <a:gd name="T81" fmla="*/ 1085 h 1796"/>
                    <a:gd name="T82" fmla="*/ 1108 w 1108"/>
                    <a:gd name="T83" fmla="*/ 1350 h 1796"/>
                    <a:gd name="T84" fmla="*/ 1100 w 1108"/>
                    <a:gd name="T85" fmla="*/ 1379 h 1796"/>
                    <a:gd name="T86" fmla="*/ 1093 w 1108"/>
                    <a:gd name="T87" fmla="*/ 1351 h 1796"/>
                    <a:gd name="T88" fmla="*/ 1091 w 1108"/>
                    <a:gd name="T89" fmla="*/ 1252 h 1796"/>
                    <a:gd name="T90" fmla="*/ 1108 w 1108"/>
                    <a:gd name="T91" fmla="*/ 1435 h 1796"/>
                    <a:gd name="T92" fmla="*/ 1102 w 1108"/>
                    <a:gd name="T93" fmla="*/ 1548 h 1796"/>
                    <a:gd name="T94" fmla="*/ 1086 w 1108"/>
                    <a:gd name="T95" fmla="*/ 1546 h 1796"/>
                    <a:gd name="T96" fmla="*/ 1092 w 1108"/>
                    <a:gd name="T97" fmla="*/ 1435 h 1796"/>
                    <a:gd name="T98" fmla="*/ 1108 w 1108"/>
                    <a:gd name="T99" fmla="*/ 1435 h 1796"/>
                    <a:gd name="T100" fmla="*/ 1092 w 1108"/>
                    <a:gd name="T101" fmla="*/ 1642 h 1796"/>
                    <a:gd name="T102" fmla="*/ 1067 w 1108"/>
                    <a:gd name="T103" fmla="*/ 1729 h 1796"/>
                    <a:gd name="T104" fmla="*/ 1077 w 1108"/>
                    <a:gd name="T105" fmla="*/ 1641 h 1796"/>
                    <a:gd name="T106" fmla="*/ 1088 w 1108"/>
                    <a:gd name="T107" fmla="*/ 1603 h 1796"/>
                    <a:gd name="T108" fmla="*/ 1063 w 1108"/>
                    <a:gd name="T109" fmla="*/ 1785 h 1796"/>
                    <a:gd name="T110" fmla="*/ 1053 w 1108"/>
                    <a:gd name="T111" fmla="*/ 1795 h 1796"/>
                    <a:gd name="T112" fmla="*/ 1047 w 1108"/>
                    <a:gd name="T113" fmla="*/ 1782 h 1796"/>
                    <a:gd name="T114" fmla="*/ 1063 w 1108"/>
                    <a:gd name="T115" fmla="*/ 1785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8" h="1796">
                      <a:moveTo>
                        <a:pt x="11" y="1"/>
                      </a:moveTo>
                      <a:lnTo>
                        <a:pt x="118" y="34"/>
                      </a:lnTo>
                      <a:cubicBezTo>
                        <a:pt x="122" y="36"/>
                        <a:pt x="124" y="40"/>
                        <a:pt x="123" y="44"/>
                      </a:cubicBezTo>
                      <a:cubicBezTo>
                        <a:pt x="122" y="49"/>
                        <a:pt x="117" y="51"/>
                        <a:pt x="113" y="50"/>
                      </a:cubicBezTo>
                      <a:lnTo>
                        <a:pt x="6" y="16"/>
                      </a:lnTo>
                      <a:cubicBezTo>
                        <a:pt x="2" y="15"/>
                        <a:pt x="0" y="10"/>
                        <a:pt x="1" y="6"/>
                      </a:cubicBezTo>
                      <a:cubicBezTo>
                        <a:pt x="2" y="2"/>
                        <a:pt x="7" y="0"/>
                        <a:pt x="11" y="1"/>
                      </a:cubicBezTo>
                      <a:close/>
                      <a:moveTo>
                        <a:pt x="179" y="56"/>
                      </a:moveTo>
                      <a:lnTo>
                        <a:pt x="282" y="100"/>
                      </a:lnTo>
                      <a:cubicBezTo>
                        <a:pt x="286" y="102"/>
                        <a:pt x="288" y="107"/>
                        <a:pt x="286" y="111"/>
                      </a:cubicBezTo>
                      <a:cubicBezTo>
                        <a:pt x="284" y="115"/>
                        <a:pt x="279" y="117"/>
                        <a:pt x="275" y="115"/>
                      </a:cubicBezTo>
                      <a:lnTo>
                        <a:pt x="172" y="71"/>
                      </a:lnTo>
                      <a:cubicBezTo>
                        <a:pt x="168" y="69"/>
                        <a:pt x="166" y="65"/>
                        <a:pt x="168" y="61"/>
                      </a:cubicBezTo>
                      <a:cubicBezTo>
                        <a:pt x="170" y="56"/>
                        <a:pt x="175" y="55"/>
                        <a:pt x="179" y="56"/>
                      </a:cubicBezTo>
                      <a:close/>
                      <a:moveTo>
                        <a:pt x="339" y="131"/>
                      </a:moveTo>
                      <a:lnTo>
                        <a:pt x="416" y="173"/>
                      </a:lnTo>
                      <a:lnTo>
                        <a:pt x="436" y="187"/>
                      </a:lnTo>
                      <a:cubicBezTo>
                        <a:pt x="440" y="190"/>
                        <a:pt x="441" y="195"/>
                        <a:pt x="438" y="199"/>
                      </a:cubicBezTo>
                      <a:cubicBezTo>
                        <a:pt x="436" y="202"/>
                        <a:pt x="431" y="203"/>
                        <a:pt x="427" y="200"/>
                      </a:cubicBezTo>
                      <a:lnTo>
                        <a:pt x="409" y="187"/>
                      </a:lnTo>
                      <a:lnTo>
                        <a:pt x="331" y="145"/>
                      </a:lnTo>
                      <a:cubicBezTo>
                        <a:pt x="327" y="143"/>
                        <a:pt x="326" y="138"/>
                        <a:pt x="328" y="134"/>
                      </a:cubicBezTo>
                      <a:cubicBezTo>
                        <a:pt x="330" y="130"/>
                        <a:pt x="335" y="129"/>
                        <a:pt x="339" y="131"/>
                      </a:cubicBezTo>
                      <a:close/>
                      <a:moveTo>
                        <a:pt x="489" y="224"/>
                      </a:moveTo>
                      <a:lnTo>
                        <a:pt x="534" y="256"/>
                      </a:lnTo>
                      <a:lnTo>
                        <a:pt x="578" y="293"/>
                      </a:lnTo>
                      <a:cubicBezTo>
                        <a:pt x="581" y="296"/>
                        <a:pt x="582" y="301"/>
                        <a:pt x="579" y="304"/>
                      </a:cubicBezTo>
                      <a:cubicBezTo>
                        <a:pt x="576" y="307"/>
                        <a:pt x="571" y="308"/>
                        <a:pt x="568" y="305"/>
                      </a:cubicBezTo>
                      <a:lnTo>
                        <a:pt x="525" y="269"/>
                      </a:lnTo>
                      <a:lnTo>
                        <a:pt x="479" y="237"/>
                      </a:lnTo>
                      <a:cubicBezTo>
                        <a:pt x="476" y="235"/>
                        <a:pt x="475" y="230"/>
                        <a:pt x="478" y="226"/>
                      </a:cubicBezTo>
                      <a:cubicBezTo>
                        <a:pt x="480" y="222"/>
                        <a:pt x="485" y="222"/>
                        <a:pt x="489" y="224"/>
                      </a:cubicBezTo>
                      <a:close/>
                      <a:moveTo>
                        <a:pt x="627" y="334"/>
                      </a:moveTo>
                      <a:lnTo>
                        <a:pt x="643" y="347"/>
                      </a:lnTo>
                      <a:lnTo>
                        <a:pt x="707" y="413"/>
                      </a:lnTo>
                      <a:cubicBezTo>
                        <a:pt x="710" y="417"/>
                        <a:pt x="710" y="422"/>
                        <a:pt x="707" y="425"/>
                      </a:cubicBezTo>
                      <a:cubicBezTo>
                        <a:pt x="703" y="428"/>
                        <a:pt x="698" y="428"/>
                        <a:pt x="695" y="425"/>
                      </a:cubicBezTo>
                      <a:lnTo>
                        <a:pt x="632" y="360"/>
                      </a:lnTo>
                      <a:lnTo>
                        <a:pt x="617" y="346"/>
                      </a:lnTo>
                      <a:cubicBezTo>
                        <a:pt x="613" y="343"/>
                        <a:pt x="613" y="338"/>
                        <a:pt x="616" y="335"/>
                      </a:cubicBezTo>
                      <a:cubicBezTo>
                        <a:pt x="618" y="332"/>
                        <a:pt x="623" y="331"/>
                        <a:pt x="627" y="334"/>
                      </a:cubicBezTo>
                      <a:close/>
                      <a:moveTo>
                        <a:pt x="751" y="461"/>
                      </a:moveTo>
                      <a:lnTo>
                        <a:pt x="821" y="548"/>
                      </a:lnTo>
                      <a:cubicBezTo>
                        <a:pt x="824" y="552"/>
                        <a:pt x="823" y="557"/>
                        <a:pt x="820" y="560"/>
                      </a:cubicBezTo>
                      <a:cubicBezTo>
                        <a:pt x="816" y="562"/>
                        <a:pt x="811" y="562"/>
                        <a:pt x="808" y="558"/>
                      </a:cubicBezTo>
                      <a:lnTo>
                        <a:pt x="738" y="471"/>
                      </a:lnTo>
                      <a:cubicBezTo>
                        <a:pt x="736" y="467"/>
                        <a:pt x="736" y="462"/>
                        <a:pt x="740" y="460"/>
                      </a:cubicBezTo>
                      <a:cubicBezTo>
                        <a:pt x="743" y="457"/>
                        <a:pt x="748" y="457"/>
                        <a:pt x="751" y="461"/>
                      </a:cubicBezTo>
                      <a:close/>
                      <a:moveTo>
                        <a:pt x="858" y="602"/>
                      </a:moveTo>
                      <a:lnTo>
                        <a:pt x="907" y="677"/>
                      </a:lnTo>
                      <a:lnTo>
                        <a:pt x="918" y="697"/>
                      </a:lnTo>
                      <a:cubicBezTo>
                        <a:pt x="920" y="701"/>
                        <a:pt x="918" y="706"/>
                        <a:pt x="914" y="708"/>
                      </a:cubicBezTo>
                      <a:cubicBezTo>
                        <a:pt x="910" y="710"/>
                        <a:pt x="906" y="708"/>
                        <a:pt x="903" y="704"/>
                      </a:cubicBezTo>
                      <a:lnTo>
                        <a:pt x="894" y="686"/>
                      </a:lnTo>
                      <a:lnTo>
                        <a:pt x="844" y="610"/>
                      </a:lnTo>
                      <a:cubicBezTo>
                        <a:pt x="842" y="607"/>
                        <a:pt x="843" y="602"/>
                        <a:pt x="846" y="599"/>
                      </a:cubicBezTo>
                      <a:cubicBezTo>
                        <a:pt x="850" y="597"/>
                        <a:pt x="855" y="598"/>
                        <a:pt x="858" y="602"/>
                      </a:cubicBezTo>
                      <a:close/>
                      <a:moveTo>
                        <a:pt x="947" y="754"/>
                      </a:moveTo>
                      <a:lnTo>
                        <a:pt x="973" y="802"/>
                      </a:lnTo>
                      <a:lnTo>
                        <a:pt x="995" y="856"/>
                      </a:lnTo>
                      <a:cubicBezTo>
                        <a:pt x="996" y="860"/>
                        <a:pt x="994" y="865"/>
                        <a:pt x="990" y="866"/>
                      </a:cubicBezTo>
                      <a:cubicBezTo>
                        <a:pt x="986" y="868"/>
                        <a:pt x="982" y="866"/>
                        <a:pt x="980" y="862"/>
                      </a:cubicBezTo>
                      <a:lnTo>
                        <a:pt x="958" y="809"/>
                      </a:lnTo>
                      <a:lnTo>
                        <a:pt x="933" y="761"/>
                      </a:lnTo>
                      <a:cubicBezTo>
                        <a:pt x="931" y="757"/>
                        <a:pt x="933" y="752"/>
                        <a:pt x="937" y="750"/>
                      </a:cubicBezTo>
                      <a:cubicBezTo>
                        <a:pt x="940" y="748"/>
                        <a:pt x="945" y="750"/>
                        <a:pt x="947" y="754"/>
                      </a:cubicBezTo>
                      <a:close/>
                      <a:moveTo>
                        <a:pt x="1019" y="915"/>
                      </a:moveTo>
                      <a:lnTo>
                        <a:pt x="1026" y="932"/>
                      </a:lnTo>
                      <a:lnTo>
                        <a:pt x="1053" y="1023"/>
                      </a:lnTo>
                      <a:cubicBezTo>
                        <a:pt x="1054" y="1027"/>
                        <a:pt x="1052" y="1031"/>
                        <a:pt x="1047" y="1033"/>
                      </a:cubicBezTo>
                      <a:cubicBezTo>
                        <a:pt x="1043" y="1034"/>
                        <a:pt x="1039" y="1031"/>
                        <a:pt x="1037" y="1027"/>
                      </a:cubicBezTo>
                      <a:lnTo>
                        <a:pt x="1011" y="938"/>
                      </a:lnTo>
                      <a:lnTo>
                        <a:pt x="1004" y="921"/>
                      </a:lnTo>
                      <a:cubicBezTo>
                        <a:pt x="1002" y="917"/>
                        <a:pt x="1004" y="912"/>
                        <a:pt x="1008" y="911"/>
                      </a:cubicBezTo>
                      <a:cubicBezTo>
                        <a:pt x="1012" y="909"/>
                        <a:pt x="1017" y="911"/>
                        <a:pt x="1019" y="915"/>
                      </a:cubicBezTo>
                      <a:close/>
                      <a:moveTo>
                        <a:pt x="1070" y="1085"/>
                      </a:moveTo>
                      <a:lnTo>
                        <a:pt x="1092" y="1195"/>
                      </a:lnTo>
                      <a:cubicBezTo>
                        <a:pt x="1093" y="1199"/>
                        <a:pt x="1090" y="1203"/>
                        <a:pt x="1086" y="1204"/>
                      </a:cubicBezTo>
                      <a:cubicBezTo>
                        <a:pt x="1081" y="1205"/>
                        <a:pt x="1077" y="1202"/>
                        <a:pt x="1076" y="1198"/>
                      </a:cubicBezTo>
                      <a:lnTo>
                        <a:pt x="1054" y="1088"/>
                      </a:lnTo>
                      <a:cubicBezTo>
                        <a:pt x="1053" y="1084"/>
                        <a:pt x="1056" y="1080"/>
                        <a:pt x="1060" y="1079"/>
                      </a:cubicBezTo>
                      <a:cubicBezTo>
                        <a:pt x="1065" y="1078"/>
                        <a:pt x="1069" y="1081"/>
                        <a:pt x="1070" y="1085"/>
                      </a:cubicBezTo>
                      <a:close/>
                      <a:moveTo>
                        <a:pt x="1099" y="1259"/>
                      </a:moveTo>
                      <a:lnTo>
                        <a:pt x="1108" y="1350"/>
                      </a:lnTo>
                      <a:lnTo>
                        <a:pt x="1108" y="1371"/>
                      </a:lnTo>
                      <a:cubicBezTo>
                        <a:pt x="1108" y="1376"/>
                        <a:pt x="1105" y="1379"/>
                        <a:pt x="1100" y="1379"/>
                      </a:cubicBezTo>
                      <a:cubicBezTo>
                        <a:pt x="1096" y="1379"/>
                        <a:pt x="1092" y="1376"/>
                        <a:pt x="1092" y="1371"/>
                      </a:cubicBezTo>
                      <a:lnTo>
                        <a:pt x="1093" y="1351"/>
                      </a:lnTo>
                      <a:lnTo>
                        <a:pt x="1084" y="1261"/>
                      </a:lnTo>
                      <a:cubicBezTo>
                        <a:pt x="1083" y="1256"/>
                        <a:pt x="1086" y="1252"/>
                        <a:pt x="1091" y="1252"/>
                      </a:cubicBezTo>
                      <a:cubicBezTo>
                        <a:pt x="1095" y="1251"/>
                        <a:pt x="1099" y="1255"/>
                        <a:pt x="1099" y="1259"/>
                      </a:cubicBezTo>
                      <a:close/>
                      <a:moveTo>
                        <a:pt x="1108" y="1435"/>
                      </a:moveTo>
                      <a:lnTo>
                        <a:pt x="1107" y="1496"/>
                      </a:lnTo>
                      <a:lnTo>
                        <a:pt x="1102" y="1548"/>
                      </a:lnTo>
                      <a:cubicBezTo>
                        <a:pt x="1102" y="1552"/>
                        <a:pt x="1098" y="1556"/>
                        <a:pt x="1093" y="1555"/>
                      </a:cubicBezTo>
                      <a:cubicBezTo>
                        <a:pt x="1089" y="1555"/>
                        <a:pt x="1086" y="1551"/>
                        <a:pt x="1086" y="1546"/>
                      </a:cubicBezTo>
                      <a:lnTo>
                        <a:pt x="1091" y="1495"/>
                      </a:lnTo>
                      <a:lnTo>
                        <a:pt x="1092" y="1435"/>
                      </a:lnTo>
                      <a:cubicBezTo>
                        <a:pt x="1092" y="1431"/>
                        <a:pt x="1096" y="1427"/>
                        <a:pt x="1100" y="1427"/>
                      </a:cubicBezTo>
                      <a:cubicBezTo>
                        <a:pt x="1104" y="1427"/>
                        <a:pt x="1108" y="1431"/>
                        <a:pt x="1108" y="1435"/>
                      </a:cubicBezTo>
                      <a:close/>
                      <a:moveTo>
                        <a:pt x="1096" y="1612"/>
                      </a:moveTo>
                      <a:lnTo>
                        <a:pt x="1092" y="1642"/>
                      </a:lnTo>
                      <a:lnTo>
                        <a:pt x="1076" y="1723"/>
                      </a:lnTo>
                      <a:cubicBezTo>
                        <a:pt x="1075" y="1727"/>
                        <a:pt x="1071" y="1730"/>
                        <a:pt x="1067" y="1729"/>
                      </a:cubicBezTo>
                      <a:cubicBezTo>
                        <a:pt x="1062" y="1728"/>
                        <a:pt x="1059" y="1724"/>
                        <a:pt x="1060" y="1719"/>
                      </a:cubicBezTo>
                      <a:lnTo>
                        <a:pt x="1077" y="1641"/>
                      </a:lnTo>
                      <a:lnTo>
                        <a:pt x="1080" y="1610"/>
                      </a:lnTo>
                      <a:cubicBezTo>
                        <a:pt x="1080" y="1606"/>
                        <a:pt x="1084" y="1602"/>
                        <a:pt x="1088" y="1603"/>
                      </a:cubicBezTo>
                      <a:cubicBezTo>
                        <a:pt x="1093" y="1603"/>
                        <a:pt x="1096" y="1607"/>
                        <a:pt x="1096" y="1612"/>
                      </a:cubicBezTo>
                      <a:close/>
                      <a:moveTo>
                        <a:pt x="1063" y="1785"/>
                      </a:moveTo>
                      <a:lnTo>
                        <a:pt x="1062" y="1789"/>
                      </a:lnTo>
                      <a:cubicBezTo>
                        <a:pt x="1061" y="1793"/>
                        <a:pt x="1057" y="1796"/>
                        <a:pt x="1053" y="1795"/>
                      </a:cubicBezTo>
                      <a:cubicBezTo>
                        <a:pt x="1049" y="1794"/>
                        <a:pt x="1046" y="1790"/>
                        <a:pt x="1047" y="1786"/>
                      </a:cubicBezTo>
                      <a:lnTo>
                        <a:pt x="1047" y="1782"/>
                      </a:lnTo>
                      <a:cubicBezTo>
                        <a:pt x="1048" y="1778"/>
                        <a:pt x="1053" y="1775"/>
                        <a:pt x="1057" y="1776"/>
                      </a:cubicBezTo>
                      <a:cubicBezTo>
                        <a:pt x="1061" y="1777"/>
                        <a:pt x="1064" y="1781"/>
                        <a:pt x="1063" y="1785"/>
                      </a:cubicBez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70" name="Freeform 19"/>
                <p:cNvSpPr>
                  <a:spLocks noEditPoints="1"/>
                </p:cNvSpPr>
                <p:nvPr/>
              </p:nvSpPr>
              <p:spPr bwMode="auto">
                <a:xfrm>
                  <a:off x="2261" y="2742"/>
                  <a:ext cx="368" cy="625"/>
                </a:xfrm>
                <a:custGeom>
                  <a:avLst/>
                  <a:gdLst>
                    <a:gd name="T0" fmla="*/ 78 w 533"/>
                    <a:gd name="T1" fmla="*/ 22 h 859"/>
                    <a:gd name="T2" fmla="*/ 121 w 533"/>
                    <a:gd name="T3" fmla="*/ 49 h 859"/>
                    <a:gd name="T4" fmla="*/ 73 w 533"/>
                    <a:gd name="T5" fmla="*/ 37 h 859"/>
                    <a:gd name="T6" fmla="*/ 1 w 533"/>
                    <a:gd name="T7" fmla="*/ 6 h 859"/>
                    <a:gd name="T8" fmla="*/ 174 w 533"/>
                    <a:gd name="T9" fmla="*/ 69 h 859"/>
                    <a:gd name="T10" fmla="*/ 261 w 533"/>
                    <a:gd name="T11" fmla="*/ 123 h 859"/>
                    <a:gd name="T12" fmla="*/ 270 w 533"/>
                    <a:gd name="T13" fmla="*/ 142 h 859"/>
                    <a:gd name="T14" fmla="*/ 250 w 533"/>
                    <a:gd name="T15" fmla="*/ 134 h 859"/>
                    <a:gd name="T16" fmla="*/ 166 w 533"/>
                    <a:gd name="T17" fmla="*/ 83 h 859"/>
                    <a:gd name="T18" fmla="*/ 174 w 533"/>
                    <a:gd name="T19" fmla="*/ 69 h 859"/>
                    <a:gd name="T20" fmla="*/ 358 w 533"/>
                    <a:gd name="T21" fmla="*/ 214 h 859"/>
                    <a:gd name="T22" fmla="*/ 391 w 533"/>
                    <a:gd name="T23" fmla="*/ 259 h 859"/>
                    <a:gd name="T24" fmla="*/ 378 w 533"/>
                    <a:gd name="T25" fmla="*/ 269 h 859"/>
                    <a:gd name="T26" fmla="*/ 347 w 533"/>
                    <a:gd name="T27" fmla="*/ 225 h 859"/>
                    <a:gd name="T28" fmla="*/ 305 w 533"/>
                    <a:gd name="T29" fmla="*/ 175 h 859"/>
                    <a:gd name="T30" fmla="*/ 429 w 533"/>
                    <a:gd name="T31" fmla="*/ 311 h 859"/>
                    <a:gd name="T32" fmla="*/ 438 w 533"/>
                    <a:gd name="T33" fmla="*/ 324 h 859"/>
                    <a:gd name="T34" fmla="*/ 475 w 533"/>
                    <a:gd name="T35" fmla="*/ 423 h 859"/>
                    <a:gd name="T36" fmla="*/ 423 w 533"/>
                    <a:gd name="T37" fmla="*/ 331 h 859"/>
                    <a:gd name="T38" fmla="*/ 416 w 533"/>
                    <a:gd name="T39" fmla="*/ 321 h 859"/>
                    <a:gd name="T40" fmla="*/ 429 w 533"/>
                    <a:gd name="T41" fmla="*/ 311 h 859"/>
                    <a:gd name="T42" fmla="*/ 513 w 533"/>
                    <a:gd name="T43" fmla="*/ 509 h 859"/>
                    <a:gd name="T44" fmla="*/ 527 w 533"/>
                    <a:gd name="T45" fmla="*/ 584 h 859"/>
                    <a:gd name="T46" fmla="*/ 511 w 533"/>
                    <a:gd name="T47" fmla="*/ 585 h 859"/>
                    <a:gd name="T48" fmla="*/ 498 w 533"/>
                    <a:gd name="T49" fmla="*/ 514 h 859"/>
                    <a:gd name="T50" fmla="*/ 493 w 533"/>
                    <a:gd name="T51" fmla="*/ 468 h 859"/>
                    <a:gd name="T52" fmla="*/ 533 w 533"/>
                    <a:gd name="T53" fmla="*/ 648 h 859"/>
                    <a:gd name="T54" fmla="*/ 528 w 533"/>
                    <a:gd name="T55" fmla="*/ 761 h 859"/>
                    <a:gd name="T56" fmla="*/ 512 w 533"/>
                    <a:gd name="T57" fmla="*/ 759 h 859"/>
                    <a:gd name="T58" fmla="*/ 517 w 533"/>
                    <a:gd name="T59" fmla="*/ 648 h 859"/>
                    <a:gd name="T60" fmla="*/ 533 w 533"/>
                    <a:gd name="T61" fmla="*/ 648 h 859"/>
                    <a:gd name="T62" fmla="*/ 511 w 533"/>
                    <a:gd name="T63" fmla="*/ 852 h 859"/>
                    <a:gd name="T64" fmla="*/ 496 w 533"/>
                    <a:gd name="T65" fmla="*/ 849 h 859"/>
                    <a:gd name="T66" fmla="*/ 511 w 533"/>
                    <a:gd name="T67" fmla="*/ 81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3" h="859">
                      <a:moveTo>
                        <a:pt x="11" y="1"/>
                      </a:moveTo>
                      <a:lnTo>
                        <a:pt x="78" y="22"/>
                      </a:lnTo>
                      <a:lnTo>
                        <a:pt x="117" y="39"/>
                      </a:lnTo>
                      <a:cubicBezTo>
                        <a:pt x="121" y="41"/>
                        <a:pt x="123" y="45"/>
                        <a:pt x="121" y="49"/>
                      </a:cubicBezTo>
                      <a:cubicBezTo>
                        <a:pt x="119" y="53"/>
                        <a:pt x="115" y="55"/>
                        <a:pt x="111" y="54"/>
                      </a:cubicBezTo>
                      <a:lnTo>
                        <a:pt x="73" y="37"/>
                      </a:lnTo>
                      <a:lnTo>
                        <a:pt x="6" y="16"/>
                      </a:lnTo>
                      <a:cubicBezTo>
                        <a:pt x="2" y="15"/>
                        <a:pt x="0" y="10"/>
                        <a:pt x="1" y="6"/>
                      </a:cubicBezTo>
                      <a:cubicBezTo>
                        <a:pt x="2" y="2"/>
                        <a:pt x="7" y="0"/>
                        <a:pt x="11" y="1"/>
                      </a:cubicBezTo>
                      <a:close/>
                      <a:moveTo>
                        <a:pt x="174" y="69"/>
                      </a:moveTo>
                      <a:lnTo>
                        <a:pt x="260" y="122"/>
                      </a:lnTo>
                      <a:cubicBezTo>
                        <a:pt x="260" y="122"/>
                        <a:pt x="261" y="122"/>
                        <a:pt x="261" y="123"/>
                      </a:cubicBezTo>
                      <a:lnTo>
                        <a:pt x="270" y="131"/>
                      </a:lnTo>
                      <a:cubicBezTo>
                        <a:pt x="273" y="134"/>
                        <a:pt x="273" y="139"/>
                        <a:pt x="270" y="142"/>
                      </a:cubicBezTo>
                      <a:cubicBezTo>
                        <a:pt x="267" y="145"/>
                        <a:pt x="262" y="145"/>
                        <a:pt x="259" y="142"/>
                      </a:cubicBezTo>
                      <a:lnTo>
                        <a:pt x="250" y="134"/>
                      </a:lnTo>
                      <a:lnTo>
                        <a:pt x="251" y="135"/>
                      </a:lnTo>
                      <a:lnTo>
                        <a:pt x="166" y="83"/>
                      </a:lnTo>
                      <a:cubicBezTo>
                        <a:pt x="162" y="81"/>
                        <a:pt x="161" y="76"/>
                        <a:pt x="163" y="72"/>
                      </a:cubicBezTo>
                      <a:cubicBezTo>
                        <a:pt x="166" y="68"/>
                        <a:pt x="171" y="67"/>
                        <a:pt x="174" y="69"/>
                      </a:cubicBezTo>
                      <a:close/>
                      <a:moveTo>
                        <a:pt x="316" y="175"/>
                      </a:moveTo>
                      <a:lnTo>
                        <a:pt x="358" y="214"/>
                      </a:lnTo>
                      <a:cubicBezTo>
                        <a:pt x="358" y="214"/>
                        <a:pt x="359" y="214"/>
                        <a:pt x="359" y="215"/>
                      </a:cubicBezTo>
                      <a:lnTo>
                        <a:pt x="391" y="259"/>
                      </a:lnTo>
                      <a:cubicBezTo>
                        <a:pt x="394" y="263"/>
                        <a:pt x="393" y="268"/>
                        <a:pt x="389" y="270"/>
                      </a:cubicBezTo>
                      <a:cubicBezTo>
                        <a:pt x="386" y="273"/>
                        <a:pt x="381" y="272"/>
                        <a:pt x="378" y="269"/>
                      </a:cubicBezTo>
                      <a:lnTo>
                        <a:pt x="346" y="224"/>
                      </a:lnTo>
                      <a:lnTo>
                        <a:pt x="347" y="225"/>
                      </a:lnTo>
                      <a:lnTo>
                        <a:pt x="305" y="186"/>
                      </a:lnTo>
                      <a:cubicBezTo>
                        <a:pt x="302" y="183"/>
                        <a:pt x="302" y="178"/>
                        <a:pt x="305" y="175"/>
                      </a:cubicBezTo>
                      <a:cubicBezTo>
                        <a:pt x="308" y="172"/>
                        <a:pt x="313" y="172"/>
                        <a:pt x="316" y="175"/>
                      </a:cubicBezTo>
                      <a:close/>
                      <a:moveTo>
                        <a:pt x="429" y="311"/>
                      </a:moveTo>
                      <a:lnTo>
                        <a:pt x="437" y="323"/>
                      </a:lnTo>
                      <a:cubicBezTo>
                        <a:pt x="437" y="323"/>
                        <a:pt x="438" y="324"/>
                        <a:pt x="438" y="324"/>
                      </a:cubicBezTo>
                      <a:lnTo>
                        <a:pt x="479" y="413"/>
                      </a:lnTo>
                      <a:cubicBezTo>
                        <a:pt x="481" y="417"/>
                        <a:pt x="479" y="421"/>
                        <a:pt x="475" y="423"/>
                      </a:cubicBezTo>
                      <a:cubicBezTo>
                        <a:pt x="471" y="425"/>
                        <a:pt x="466" y="423"/>
                        <a:pt x="465" y="419"/>
                      </a:cubicBezTo>
                      <a:lnTo>
                        <a:pt x="423" y="331"/>
                      </a:lnTo>
                      <a:lnTo>
                        <a:pt x="424" y="332"/>
                      </a:lnTo>
                      <a:lnTo>
                        <a:pt x="416" y="321"/>
                      </a:lnTo>
                      <a:cubicBezTo>
                        <a:pt x="413" y="317"/>
                        <a:pt x="414" y="312"/>
                        <a:pt x="417" y="309"/>
                      </a:cubicBezTo>
                      <a:cubicBezTo>
                        <a:pt x="421" y="307"/>
                        <a:pt x="426" y="308"/>
                        <a:pt x="429" y="311"/>
                      </a:cubicBezTo>
                      <a:close/>
                      <a:moveTo>
                        <a:pt x="502" y="473"/>
                      </a:moveTo>
                      <a:lnTo>
                        <a:pt x="513" y="509"/>
                      </a:lnTo>
                      <a:lnTo>
                        <a:pt x="526" y="575"/>
                      </a:lnTo>
                      <a:lnTo>
                        <a:pt x="527" y="584"/>
                      </a:lnTo>
                      <a:cubicBezTo>
                        <a:pt x="528" y="588"/>
                        <a:pt x="525" y="592"/>
                        <a:pt x="520" y="593"/>
                      </a:cubicBezTo>
                      <a:cubicBezTo>
                        <a:pt x="516" y="593"/>
                        <a:pt x="512" y="590"/>
                        <a:pt x="511" y="585"/>
                      </a:cubicBezTo>
                      <a:lnTo>
                        <a:pt x="511" y="578"/>
                      </a:lnTo>
                      <a:lnTo>
                        <a:pt x="498" y="514"/>
                      </a:lnTo>
                      <a:lnTo>
                        <a:pt x="487" y="478"/>
                      </a:lnTo>
                      <a:cubicBezTo>
                        <a:pt x="486" y="474"/>
                        <a:pt x="488" y="469"/>
                        <a:pt x="493" y="468"/>
                      </a:cubicBezTo>
                      <a:cubicBezTo>
                        <a:pt x="497" y="467"/>
                        <a:pt x="501" y="469"/>
                        <a:pt x="502" y="473"/>
                      </a:cubicBezTo>
                      <a:close/>
                      <a:moveTo>
                        <a:pt x="533" y="648"/>
                      </a:moveTo>
                      <a:lnTo>
                        <a:pt x="532" y="713"/>
                      </a:lnTo>
                      <a:lnTo>
                        <a:pt x="528" y="761"/>
                      </a:lnTo>
                      <a:cubicBezTo>
                        <a:pt x="527" y="765"/>
                        <a:pt x="523" y="768"/>
                        <a:pt x="519" y="768"/>
                      </a:cubicBezTo>
                      <a:cubicBezTo>
                        <a:pt x="514" y="768"/>
                        <a:pt x="511" y="764"/>
                        <a:pt x="512" y="759"/>
                      </a:cubicBezTo>
                      <a:lnTo>
                        <a:pt x="516" y="712"/>
                      </a:lnTo>
                      <a:lnTo>
                        <a:pt x="517" y="648"/>
                      </a:lnTo>
                      <a:cubicBezTo>
                        <a:pt x="517" y="644"/>
                        <a:pt x="521" y="640"/>
                        <a:pt x="526" y="640"/>
                      </a:cubicBezTo>
                      <a:cubicBezTo>
                        <a:pt x="530" y="640"/>
                        <a:pt x="533" y="644"/>
                        <a:pt x="533" y="648"/>
                      </a:cubicBezTo>
                      <a:close/>
                      <a:moveTo>
                        <a:pt x="517" y="825"/>
                      </a:moveTo>
                      <a:lnTo>
                        <a:pt x="511" y="852"/>
                      </a:lnTo>
                      <a:cubicBezTo>
                        <a:pt x="510" y="856"/>
                        <a:pt x="506" y="859"/>
                        <a:pt x="502" y="858"/>
                      </a:cubicBezTo>
                      <a:cubicBezTo>
                        <a:pt x="498" y="857"/>
                        <a:pt x="495" y="853"/>
                        <a:pt x="496" y="849"/>
                      </a:cubicBezTo>
                      <a:lnTo>
                        <a:pt x="501" y="822"/>
                      </a:lnTo>
                      <a:cubicBezTo>
                        <a:pt x="502" y="817"/>
                        <a:pt x="506" y="814"/>
                        <a:pt x="511" y="815"/>
                      </a:cubicBezTo>
                      <a:cubicBezTo>
                        <a:pt x="515" y="816"/>
                        <a:pt x="518" y="820"/>
                        <a:pt x="517" y="825"/>
                      </a:cubicBez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grpSp>
          <p:grpSp>
            <p:nvGrpSpPr>
              <p:cNvPr id="63" name="Group 23"/>
              <p:cNvGrpSpPr/>
              <p:nvPr/>
            </p:nvGrpSpPr>
            <p:grpSpPr bwMode="auto">
              <a:xfrm>
                <a:off x="2718" y="2728"/>
                <a:ext cx="59" cy="62"/>
                <a:chOff x="2718" y="2728"/>
                <a:chExt cx="59" cy="62"/>
              </a:xfrm>
            </p:grpSpPr>
            <p:sp>
              <p:nvSpPr>
                <p:cNvPr id="66" name="Freeform 21"/>
                <p:cNvSpPr/>
                <p:nvPr/>
              </p:nvSpPr>
              <p:spPr bwMode="auto">
                <a:xfrm>
                  <a:off x="2718" y="2728"/>
                  <a:ext cx="59" cy="62"/>
                </a:xfrm>
                <a:custGeom>
                  <a:avLst/>
                  <a:gdLst>
                    <a:gd name="T0" fmla="*/ 52 w 85"/>
                    <a:gd name="T1" fmla="*/ 6 h 85"/>
                    <a:gd name="T2" fmla="*/ 6 w 85"/>
                    <a:gd name="T3" fmla="*/ 33 h 85"/>
                    <a:gd name="T4" fmla="*/ 33 w 85"/>
                    <a:gd name="T5" fmla="*/ 80 h 85"/>
                    <a:gd name="T6" fmla="*/ 80 w 85"/>
                    <a:gd name="T7" fmla="*/ 52 h 85"/>
                    <a:gd name="T8" fmla="*/ 52 w 85"/>
                    <a:gd name="T9" fmla="*/ 6 h 85"/>
                  </a:gdLst>
                  <a:ahLst/>
                  <a:cxnLst>
                    <a:cxn ang="0">
                      <a:pos x="T0" y="T1"/>
                    </a:cxn>
                    <a:cxn ang="0">
                      <a:pos x="T2" y="T3"/>
                    </a:cxn>
                    <a:cxn ang="0">
                      <a:pos x="T4" y="T5"/>
                    </a:cxn>
                    <a:cxn ang="0">
                      <a:pos x="T6" y="T7"/>
                    </a:cxn>
                    <a:cxn ang="0">
                      <a:pos x="T8" y="T9"/>
                    </a:cxn>
                  </a:cxnLst>
                  <a:rect l="0" t="0" r="r" b="b"/>
                  <a:pathLst>
                    <a:path w="85" h="85">
                      <a:moveTo>
                        <a:pt x="52" y="6"/>
                      </a:moveTo>
                      <a:cubicBezTo>
                        <a:pt x="32" y="0"/>
                        <a:pt x="11" y="13"/>
                        <a:pt x="6" y="33"/>
                      </a:cubicBezTo>
                      <a:cubicBezTo>
                        <a:pt x="0" y="54"/>
                        <a:pt x="12" y="75"/>
                        <a:pt x="33" y="80"/>
                      </a:cubicBezTo>
                      <a:cubicBezTo>
                        <a:pt x="54" y="85"/>
                        <a:pt x="75" y="73"/>
                        <a:pt x="80" y="52"/>
                      </a:cubicBezTo>
                      <a:cubicBezTo>
                        <a:pt x="85" y="32"/>
                        <a:pt x="73" y="11"/>
                        <a:pt x="52" y="6"/>
                      </a:cubicBezTo>
                    </a:path>
                  </a:pathLst>
                </a:custGeom>
                <a:solidFill>
                  <a:srgbClr val="000000"/>
                </a:solidFill>
                <a:ln w="0">
                  <a:solidFill>
                    <a:srgbClr val="000000"/>
                  </a:solidFill>
                  <a:prstDash val="solid"/>
                  <a:round/>
                </a:ln>
              </p:spPr>
              <p:txBody>
                <a:bodyPr vert="horz" wrap="square" lIns="86875" tIns="43438" rIns="86875" bIns="43438" numCol="1" anchor="t" anchorCtr="0" compatLnSpc="1"/>
                <a:lstStyle/>
                <a:p>
                  <a:endParaRPr lang="zh-CN" altLang="en-US" sz="1710"/>
                </a:p>
              </p:txBody>
            </p:sp>
            <p:sp>
              <p:nvSpPr>
                <p:cNvPr id="67" name="Freeform 22"/>
                <p:cNvSpPr/>
                <p:nvPr/>
              </p:nvSpPr>
              <p:spPr bwMode="auto">
                <a:xfrm>
                  <a:off x="2718" y="2728"/>
                  <a:ext cx="59" cy="62"/>
                </a:xfrm>
                <a:custGeom>
                  <a:avLst/>
                  <a:gdLst>
                    <a:gd name="T0" fmla="*/ 36 w 59"/>
                    <a:gd name="T1" fmla="*/ 5 h 62"/>
                    <a:gd name="T2" fmla="*/ 4 w 59"/>
                    <a:gd name="T3" fmla="*/ 24 h 62"/>
                    <a:gd name="T4" fmla="*/ 23 w 59"/>
                    <a:gd name="T5" fmla="*/ 58 h 62"/>
                    <a:gd name="T6" fmla="*/ 55 w 59"/>
                    <a:gd name="T7" fmla="*/ 38 h 62"/>
                    <a:gd name="T8" fmla="*/ 36 w 59"/>
                    <a:gd name="T9" fmla="*/ 5 h 62"/>
                  </a:gdLst>
                  <a:ahLst/>
                  <a:cxnLst>
                    <a:cxn ang="0">
                      <a:pos x="T0" y="T1"/>
                    </a:cxn>
                    <a:cxn ang="0">
                      <a:pos x="T2" y="T3"/>
                    </a:cxn>
                    <a:cxn ang="0">
                      <a:pos x="T4" y="T5"/>
                    </a:cxn>
                    <a:cxn ang="0">
                      <a:pos x="T6" y="T7"/>
                    </a:cxn>
                    <a:cxn ang="0">
                      <a:pos x="T8" y="T9"/>
                    </a:cxn>
                  </a:cxnLst>
                  <a:rect l="0" t="0" r="r" b="b"/>
                  <a:pathLst>
                    <a:path w="59" h="62">
                      <a:moveTo>
                        <a:pt x="36" y="5"/>
                      </a:moveTo>
                      <a:cubicBezTo>
                        <a:pt x="22" y="0"/>
                        <a:pt x="8" y="10"/>
                        <a:pt x="4" y="24"/>
                      </a:cubicBezTo>
                      <a:cubicBezTo>
                        <a:pt x="0" y="39"/>
                        <a:pt x="9" y="55"/>
                        <a:pt x="23" y="58"/>
                      </a:cubicBezTo>
                      <a:cubicBezTo>
                        <a:pt x="37" y="62"/>
                        <a:pt x="52" y="53"/>
                        <a:pt x="55" y="38"/>
                      </a:cubicBezTo>
                      <a:cubicBezTo>
                        <a:pt x="59" y="23"/>
                        <a:pt x="51" y="8"/>
                        <a:pt x="36" y="5"/>
                      </a:cubicBezTo>
                    </a:path>
                  </a:pathLst>
                </a:custGeom>
                <a:noFill/>
                <a:ln w="11"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86875" tIns="43438" rIns="86875" bIns="43438" numCol="1" anchor="t" anchorCtr="0" compatLnSpc="1"/>
                <a:lstStyle/>
                <a:p>
                  <a:endParaRPr lang="zh-CN" altLang="en-US" sz="1710"/>
                </a:p>
              </p:txBody>
            </p:sp>
          </p:grpSp>
          <p:sp>
            <p:nvSpPr>
              <p:cNvPr id="64" name="Freeform 24"/>
              <p:cNvSpPr>
                <a:spLocks noEditPoints="1"/>
              </p:cNvSpPr>
              <p:nvPr/>
            </p:nvSpPr>
            <p:spPr bwMode="auto">
              <a:xfrm>
                <a:off x="2135" y="2307"/>
                <a:ext cx="1243" cy="902"/>
              </a:xfrm>
              <a:custGeom>
                <a:avLst/>
                <a:gdLst>
                  <a:gd name="T0" fmla="*/ 75 w 1803"/>
                  <a:gd name="T1" fmla="*/ 1179 h 1240"/>
                  <a:gd name="T2" fmla="*/ 1719 w 1803"/>
                  <a:gd name="T3" fmla="*/ 47 h 1240"/>
                  <a:gd name="T4" fmla="*/ 1730 w 1803"/>
                  <a:gd name="T5" fmla="*/ 49 h 1240"/>
                  <a:gd name="T6" fmla="*/ 1728 w 1803"/>
                  <a:gd name="T7" fmla="*/ 61 h 1240"/>
                  <a:gd name="T8" fmla="*/ 84 w 1803"/>
                  <a:gd name="T9" fmla="*/ 1192 h 1240"/>
                  <a:gd name="T10" fmla="*/ 72 w 1803"/>
                  <a:gd name="T11" fmla="*/ 1190 h 1240"/>
                  <a:gd name="T12" fmla="*/ 75 w 1803"/>
                  <a:gd name="T13" fmla="*/ 1179 h 1240"/>
                  <a:gd name="T14" fmla="*/ 200 w 1803"/>
                  <a:gd name="T15" fmla="*/ 1154 h 1240"/>
                  <a:gd name="T16" fmla="*/ 0 w 1803"/>
                  <a:gd name="T17" fmla="*/ 1240 h 1240"/>
                  <a:gd name="T18" fmla="*/ 152 w 1803"/>
                  <a:gd name="T19" fmla="*/ 1084 h 1240"/>
                  <a:gd name="T20" fmla="*/ 200 w 1803"/>
                  <a:gd name="T21" fmla="*/ 1154 h 1240"/>
                  <a:gd name="T22" fmla="*/ 1603 w 1803"/>
                  <a:gd name="T23" fmla="*/ 85 h 1240"/>
                  <a:gd name="T24" fmla="*/ 1803 w 1803"/>
                  <a:gd name="T25" fmla="*/ 0 h 1240"/>
                  <a:gd name="T26" fmla="*/ 1651 w 1803"/>
                  <a:gd name="T27" fmla="*/ 156 h 1240"/>
                  <a:gd name="T28" fmla="*/ 1603 w 1803"/>
                  <a:gd name="T29" fmla="*/ 8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3" h="1240">
                    <a:moveTo>
                      <a:pt x="75" y="1179"/>
                    </a:moveTo>
                    <a:lnTo>
                      <a:pt x="1719" y="47"/>
                    </a:lnTo>
                    <a:cubicBezTo>
                      <a:pt x="1723" y="45"/>
                      <a:pt x="1728" y="46"/>
                      <a:pt x="1730" y="49"/>
                    </a:cubicBezTo>
                    <a:cubicBezTo>
                      <a:pt x="1733" y="53"/>
                      <a:pt x="1732" y="58"/>
                      <a:pt x="1728" y="61"/>
                    </a:cubicBezTo>
                    <a:lnTo>
                      <a:pt x="84" y="1192"/>
                    </a:lnTo>
                    <a:cubicBezTo>
                      <a:pt x="80" y="1194"/>
                      <a:pt x="75" y="1193"/>
                      <a:pt x="72" y="1190"/>
                    </a:cubicBezTo>
                    <a:cubicBezTo>
                      <a:pt x="70" y="1186"/>
                      <a:pt x="71" y="1181"/>
                      <a:pt x="75" y="1179"/>
                    </a:cubicBezTo>
                    <a:close/>
                    <a:moveTo>
                      <a:pt x="200" y="1154"/>
                    </a:moveTo>
                    <a:lnTo>
                      <a:pt x="0" y="1240"/>
                    </a:lnTo>
                    <a:lnTo>
                      <a:pt x="152" y="1084"/>
                    </a:lnTo>
                    <a:lnTo>
                      <a:pt x="200" y="1154"/>
                    </a:lnTo>
                    <a:close/>
                    <a:moveTo>
                      <a:pt x="1603" y="85"/>
                    </a:moveTo>
                    <a:lnTo>
                      <a:pt x="1803" y="0"/>
                    </a:lnTo>
                    <a:lnTo>
                      <a:pt x="1651" y="156"/>
                    </a:lnTo>
                    <a:lnTo>
                      <a:pt x="1603" y="85"/>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65" name="Freeform 25"/>
              <p:cNvSpPr>
                <a:spLocks noEditPoints="1"/>
              </p:cNvSpPr>
              <p:nvPr/>
            </p:nvSpPr>
            <p:spPr bwMode="auto">
              <a:xfrm>
                <a:off x="2540" y="2421"/>
                <a:ext cx="672" cy="1083"/>
              </a:xfrm>
              <a:custGeom>
                <a:avLst/>
                <a:gdLst>
                  <a:gd name="T0" fmla="*/ 16 w 974"/>
                  <a:gd name="T1" fmla="*/ 5 h 1490"/>
                  <a:gd name="T2" fmla="*/ 928 w 974"/>
                  <a:gd name="T3" fmla="*/ 1405 h 1490"/>
                  <a:gd name="T4" fmla="*/ 926 w 974"/>
                  <a:gd name="T5" fmla="*/ 1416 h 1490"/>
                  <a:gd name="T6" fmla="*/ 915 w 974"/>
                  <a:gd name="T7" fmla="*/ 1414 h 1490"/>
                  <a:gd name="T8" fmla="*/ 3 w 974"/>
                  <a:gd name="T9" fmla="*/ 14 h 1490"/>
                  <a:gd name="T10" fmla="*/ 5 w 974"/>
                  <a:gd name="T11" fmla="*/ 3 h 1490"/>
                  <a:gd name="T12" fmla="*/ 16 w 974"/>
                  <a:gd name="T13" fmla="*/ 5 h 1490"/>
                  <a:gd name="T14" fmla="*/ 893 w 974"/>
                  <a:gd name="T15" fmla="*/ 1288 h 1490"/>
                  <a:gd name="T16" fmla="*/ 974 w 974"/>
                  <a:gd name="T17" fmla="*/ 1490 h 1490"/>
                  <a:gd name="T18" fmla="*/ 822 w 974"/>
                  <a:gd name="T19" fmla="*/ 1334 h 1490"/>
                  <a:gd name="T20" fmla="*/ 893 w 974"/>
                  <a:gd name="T21" fmla="*/ 1288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1490">
                    <a:moveTo>
                      <a:pt x="16" y="5"/>
                    </a:moveTo>
                    <a:lnTo>
                      <a:pt x="928" y="1405"/>
                    </a:lnTo>
                    <a:cubicBezTo>
                      <a:pt x="931" y="1409"/>
                      <a:pt x="930" y="1413"/>
                      <a:pt x="926" y="1416"/>
                    </a:cubicBezTo>
                    <a:cubicBezTo>
                      <a:pt x="922" y="1418"/>
                      <a:pt x="917" y="1417"/>
                      <a:pt x="915" y="1414"/>
                    </a:cubicBezTo>
                    <a:lnTo>
                      <a:pt x="3" y="14"/>
                    </a:lnTo>
                    <a:cubicBezTo>
                      <a:pt x="0" y="10"/>
                      <a:pt x="1" y="5"/>
                      <a:pt x="5" y="3"/>
                    </a:cubicBezTo>
                    <a:cubicBezTo>
                      <a:pt x="9" y="0"/>
                      <a:pt x="14" y="1"/>
                      <a:pt x="16" y="5"/>
                    </a:cubicBezTo>
                    <a:close/>
                    <a:moveTo>
                      <a:pt x="893" y="1288"/>
                    </a:moveTo>
                    <a:lnTo>
                      <a:pt x="974" y="1490"/>
                    </a:lnTo>
                    <a:lnTo>
                      <a:pt x="822" y="1334"/>
                    </a:lnTo>
                    <a:lnTo>
                      <a:pt x="893" y="1288"/>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grpSp>
        <p:sp>
          <p:nvSpPr>
            <p:cNvPr id="31" name="Rectangle 27"/>
            <p:cNvSpPr>
              <a:spLocks noChangeArrowheads="1"/>
            </p:cNvSpPr>
            <p:nvPr/>
          </p:nvSpPr>
          <p:spPr bwMode="auto">
            <a:xfrm>
              <a:off x="2684" y="2529"/>
              <a:ext cx="7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900" i="1">
                  <a:solidFill>
                    <a:srgbClr val="000000"/>
                  </a:solidFill>
                  <a:latin typeface="Times New Roman" panose="02020603050405020304" pitchFamily="18" charset="0"/>
                  <a:ea typeface="宋体" panose="02010600030101010101" pitchFamily="2" charset="-122"/>
                  <a:cs typeface="宋体" panose="02010600030101010101" pitchFamily="2" charset="-122"/>
                </a:rPr>
                <a:t>x</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32" name="Rectangle 28"/>
            <p:cNvSpPr>
              <a:spLocks noChangeArrowheads="1"/>
            </p:cNvSpPr>
            <p:nvPr/>
          </p:nvSpPr>
          <p:spPr bwMode="auto">
            <a:xfrm>
              <a:off x="2751" y="2610"/>
              <a:ext cx="5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a:solidFill>
                    <a:srgbClr val="000000"/>
                  </a:solidFill>
                  <a:latin typeface="Times New Roman" panose="02020603050405020304" pitchFamily="18" charset="0"/>
                  <a:ea typeface="宋体" panose="02010600030101010101" pitchFamily="2" charset="-122"/>
                  <a:cs typeface="宋体" panose="02010600030101010101" pitchFamily="2" charset="-122"/>
                </a:rPr>
                <a:t>0</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33" name="Rectangle 29"/>
            <p:cNvSpPr>
              <a:spLocks noChangeArrowheads="1"/>
            </p:cNvSpPr>
            <p:nvPr/>
          </p:nvSpPr>
          <p:spPr bwMode="auto">
            <a:xfrm>
              <a:off x="2806" y="2610"/>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235" i="1">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34" name="Rectangle 30"/>
            <p:cNvSpPr>
              <a:spLocks noChangeArrowheads="1"/>
            </p:cNvSpPr>
            <p:nvPr/>
          </p:nvSpPr>
          <p:spPr bwMode="auto">
            <a:xfrm>
              <a:off x="3181" y="3449"/>
              <a:ext cx="119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变化率为零的方向</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35" name="Rectangle 31"/>
            <p:cNvSpPr>
              <a:spLocks noChangeArrowheads="1"/>
            </p:cNvSpPr>
            <p:nvPr/>
          </p:nvSpPr>
          <p:spPr bwMode="auto">
            <a:xfrm>
              <a:off x="4240" y="350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36" name="Rectangle 32"/>
            <p:cNvSpPr>
              <a:spLocks noChangeArrowheads="1"/>
            </p:cNvSpPr>
            <p:nvPr/>
          </p:nvSpPr>
          <p:spPr bwMode="auto">
            <a:xfrm>
              <a:off x="1802" y="3239"/>
              <a:ext cx="8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最速下降方向</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37" name="Rectangle 33"/>
            <p:cNvSpPr>
              <a:spLocks noChangeArrowheads="1"/>
            </p:cNvSpPr>
            <p:nvPr/>
          </p:nvSpPr>
          <p:spPr bwMode="auto">
            <a:xfrm>
              <a:off x="2596" y="329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38" name="Freeform 34"/>
            <p:cNvSpPr>
              <a:spLocks noEditPoints="1"/>
            </p:cNvSpPr>
            <p:nvPr/>
          </p:nvSpPr>
          <p:spPr bwMode="auto">
            <a:xfrm>
              <a:off x="2650" y="2747"/>
              <a:ext cx="105" cy="751"/>
            </a:xfrm>
            <a:custGeom>
              <a:avLst/>
              <a:gdLst>
                <a:gd name="T0" fmla="*/ 152 w 152"/>
                <a:gd name="T1" fmla="*/ 9 h 1033"/>
                <a:gd name="T2" fmla="*/ 36 w 152"/>
                <a:gd name="T3" fmla="*/ 939 h 1033"/>
                <a:gd name="T4" fmla="*/ 27 w 152"/>
                <a:gd name="T5" fmla="*/ 946 h 1033"/>
                <a:gd name="T6" fmla="*/ 20 w 152"/>
                <a:gd name="T7" fmla="*/ 937 h 1033"/>
                <a:gd name="T8" fmla="*/ 136 w 152"/>
                <a:gd name="T9" fmla="*/ 7 h 1033"/>
                <a:gd name="T10" fmla="*/ 145 w 152"/>
                <a:gd name="T11" fmla="*/ 0 h 1033"/>
                <a:gd name="T12" fmla="*/ 152 w 152"/>
                <a:gd name="T13" fmla="*/ 9 h 1033"/>
                <a:gd name="T14" fmla="*/ 85 w 152"/>
                <a:gd name="T15" fmla="*/ 827 h 1033"/>
                <a:gd name="T16" fmla="*/ 16 w 152"/>
                <a:gd name="T17" fmla="*/ 1033 h 1033"/>
                <a:gd name="T18" fmla="*/ 0 w 152"/>
                <a:gd name="T19" fmla="*/ 816 h 1033"/>
                <a:gd name="T20" fmla="*/ 85 w 152"/>
                <a:gd name="T21" fmla="*/ 82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033">
                  <a:moveTo>
                    <a:pt x="152" y="9"/>
                  </a:moveTo>
                  <a:lnTo>
                    <a:pt x="36" y="939"/>
                  </a:lnTo>
                  <a:cubicBezTo>
                    <a:pt x="35" y="943"/>
                    <a:pt x="31" y="946"/>
                    <a:pt x="27" y="946"/>
                  </a:cubicBezTo>
                  <a:cubicBezTo>
                    <a:pt x="22" y="945"/>
                    <a:pt x="19" y="941"/>
                    <a:pt x="20" y="937"/>
                  </a:cubicBezTo>
                  <a:lnTo>
                    <a:pt x="136" y="7"/>
                  </a:lnTo>
                  <a:cubicBezTo>
                    <a:pt x="136" y="3"/>
                    <a:pt x="140" y="0"/>
                    <a:pt x="145" y="0"/>
                  </a:cubicBezTo>
                  <a:cubicBezTo>
                    <a:pt x="149" y="1"/>
                    <a:pt x="152" y="5"/>
                    <a:pt x="152" y="9"/>
                  </a:cubicBezTo>
                  <a:close/>
                  <a:moveTo>
                    <a:pt x="85" y="827"/>
                  </a:moveTo>
                  <a:lnTo>
                    <a:pt x="16" y="1033"/>
                  </a:lnTo>
                  <a:lnTo>
                    <a:pt x="0" y="816"/>
                  </a:lnTo>
                  <a:lnTo>
                    <a:pt x="85" y="827"/>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39" name="Rectangle 35"/>
            <p:cNvSpPr>
              <a:spLocks noChangeArrowheads="1"/>
            </p:cNvSpPr>
            <p:nvPr/>
          </p:nvSpPr>
          <p:spPr bwMode="auto">
            <a:xfrm>
              <a:off x="2398" y="3518"/>
              <a:ext cx="59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下降方向</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0" name="Rectangle 36"/>
            <p:cNvSpPr>
              <a:spLocks noChangeArrowheads="1"/>
            </p:cNvSpPr>
            <p:nvPr/>
          </p:nvSpPr>
          <p:spPr bwMode="auto">
            <a:xfrm>
              <a:off x="2927" y="357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41" name="Freeform 37"/>
            <p:cNvSpPr>
              <a:spLocks noEditPoints="1"/>
            </p:cNvSpPr>
            <p:nvPr/>
          </p:nvSpPr>
          <p:spPr bwMode="auto">
            <a:xfrm>
              <a:off x="2743" y="2746"/>
              <a:ext cx="641" cy="152"/>
            </a:xfrm>
            <a:custGeom>
              <a:avLst/>
              <a:gdLst>
                <a:gd name="T0" fmla="*/ 10 w 930"/>
                <a:gd name="T1" fmla="*/ 1 h 208"/>
                <a:gd name="T2" fmla="*/ 838 w 930"/>
                <a:gd name="T3" fmla="*/ 180 h 208"/>
                <a:gd name="T4" fmla="*/ 844 w 930"/>
                <a:gd name="T5" fmla="*/ 189 h 208"/>
                <a:gd name="T6" fmla="*/ 835 w 930"/>
                <a:gd name="T7" fmla="*/ 195 h 208"/>
                <a:gd name="T8" fmla="*/ 7 w 930"/>
                <a:gd name="T9" fmla="*/ 17 h 208"/>
                <a:gd name="T10" fmla="*/ 1 w 930"/>
                <a:gd name="T11" fmla="*/ 8 h 208"/>
                <a:gd name="T12" fmla="*/ 10 w 930"/>
                <a:gd name="T13" fmla="*/ 1 h 208"/>
                <a:gd name="T14" fmla="*/ 731 w 930"/>
                <a:gd name="T15" fmla="*/ 121 h 208"/>
                <a:gd name="T16" fmla="*/ 930 w 930"/>
                <a:gd name="T17" fmla="*/ 208 h 208"/>
                <a:gd name="T18" fmla="*/ 713 w 930"/>
                <a:gd name="T19" fmla="*/ 204 h 208"/>
                <a:gd name="T20" fmla="*/ 731 w 930"/>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0" h="208">
                  <a:moveTo>
                    <a:pt x="10" y="1"/>
                  </a:moveTo>
                  <a:lnTo>
                    <a:pt x="838" y="180"/>
                  </a:lnTo>
                  <a:cubicBezTo>
                    <a:pt x="843" y="181"/>
                    <a:pt x="845" y="185"/>
                    <a:pt x="844" y="189"/>
                  </a:cubicBezTo>
                  <a:cubicBezTo>
                    <a:pt x="843" y="193"/>
                    <a:pt x="839" y="196"/>
                    <a:pt x="835" y="195"/>
                  </a:cubicBezTo>
                  <a:lnTo>
                    <a:pt x="7" y="17"/>
                  </a:lnTo>
                  <a:cubicBezTo>
                    <a:pt x="3" y="16"/>
                    <a:pt x="0" y="12"/>
                    <a:pt x="1" y="8"/>
                  </a:cubicBezTo>
                  <a:cubicBezTo>
                    <a:pt x="2" y="3"/>
                    <a:pt x="6" y="0"/>
                    <a:pt x="10" y="1"/>
                  </a:cubicBezTo>
                  <a:close/>
                  <a:moveTo>
                    <a:pt x="731" y="121"/>
                  </a:moveTo>
                  <a:lnTo>
                    <a:pt x="930" y="208"/>
                  </a:lnTo>
                  <a:lnTo>
                    <a:pt x="713" y="204"/>
                  </a:lnTo>
                  <a:lnTo>
                    <a:pt x="731" y="121"/>
                  </a:lnTo>
                  <a:close/>
                </a:path>
              </a:pathLst>
            </a:custGeom>
            <a:solidFill>
              <a:srgbClr val="000000"/>
            </a:solidFill>
            <a:ln w="11" cap="flat">
              <a:solidFill>
                <a:srgbClr val="000000"/>
              </a:solidFill>
              <a:prstDash val="solid"/>
              <a:bevel/>
            </a:ln>
          </p:spPr>
          <p:txBody>
            <a:bodyPr vert="horz" wrap="square" lIns="86875" tIns="43438" rIns="86875" bIns="43438" numCol="1" anchor="t" anchorCtr="0" compatLnSpc="1"/>
            <a:lstStyle/>
            <a:p>
              <a:endParaRPr lang="zh-CN" altLang="en-US" sz="1710"/>
            </a:p>
          </p:txBody>
        </p:sp>
        <p:sp>
          <p:nvSpPr>
            <p:cNvPr id="42" name="Rectangle 38"/>
            <p:cNvSpPr>
              <a:spLocks noChangeArrowheads="1"/>
            </p:cNvSpPr>
            <p:nvPr/>
          </p:nvSpPr>
          <p:spPr bwMode="auto">
            <a:xfrm>
              <a:off x="3280"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上升</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3" name="Rectangle 39"/>
            <p:cNvSpPr>
              <a:spLocks noChangeArrowheads="1"/>
            </p:cNvSpPr>
            <p:nvPr/>
          </p:nvSpPr>
          <p:spPr bwMode="auto">
            <a:xfrm>
              <a:off x="3545"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方向</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4" name="Rectangle 40"/>
            <p:cNvSpPr>
              <a:spLocks noChangeArrowheads="1"/>
            </p:cNvSpPr>
            <p:nvPr/>
          </p:nvSpPr>
          <p:spPr bwMode="auto">
            <a:xfrm>
              <a:off x="3810" y="2983"/>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45" name="Rectangle 41"/>
            <p:cNvSpPr>
              <a:spLocks noChangeArrowheads="1"/>
            </p:cNvSpPr>
            <p:nvPr/>
          </p:nvSpPr>
          <p:spPr bwMode="auto">
            <a:xfrm>
              <a:off x="335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最速</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6" name="Rectangle 42"/>
            <p:cNvSpPr>
              <a:spLocks noChangeArrowheads="1"/>
            </p:cNvSpPr>
            <p:nvPr/>
          </p:nvSpPr>
          <p:spPr bwMode="auto">
            <a:xfrm>
              <a:off x="3622"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上升</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7" name="Rectangle 43"/>
            <p:cNvSpPr>
              <a:spLocks noChangeArrowheads="1"/>
            </p:cNvSpPr>
            <p:nvPr/>
          </p:nvSpPr>
          <p:spPr bwMode="auto">
            <a:xfrm>
              <a:off x="388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方向</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48" name="Rectangle 44"/>
            <p:cNvSpPr>
              <a:spLocks noChangeArrowheads="1"/>
            </p:cNvSpPr>
            <p:nvPr/>
          </p:nvSpPr>
          <p:spPr bwMode="auto">
            <a:xfrm>
              <a:off x="4152" y="2425"/>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49" name="Rectangle 45"/>
            <p:cNvSpPr>
              <a:spLocks noChangeArrowheads="1"/>
            </p:cNvSpPr>
            <p:nvPr/>
          </p:nvSpPr>
          <p:spPr bwMode="auto">
            <a:xfrm>
              <a:off x="1857" y="2913"/>
              <a:ext cx="14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en-US" sz="171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1710">
                <a:latin typeface="Arial" panose="020B0604020202020204" pitchFamily="34" charset="0"/>
                <a:ea typeface="宋体" panose="02010600030101010101" pitchFamily="2" charset="-122"/>
                <a:cs typeface="宋体" panose="02010600030101010101" pitchFamily="2" charset="-122"/>
              </a:endParaRPr>
            </a:p>
          </p:txBody>
        </p:sp>
        <p:sp>
          <p:nvSpPr>
            <p:cNvPr id="50" name="Rectangle 46"/>
            <p:cNvSpPr>
              <a:spLocks noChangeArrowheads="1"/>
            </p:cNvSpPr>
            <p:nvPr/>
          </p:nvSpPr>
          <p:spPr bwMode="auto">
            <a:xfrm>
              <a:off x="1989" y="2889"/>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Symbol" panose="05050102010706020507" pitchFamily="18" charset="2"/>
                  <a:ea typeface="宋体" panose="02010600030101010101" pitchFamily="2" charset="-122"/>
                  <a:cs typeface="宋体" panose="02010600030101010101" pitchFamily="2" charset="-122"/>
                </a:rPr>
                <a:t>Ñ</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1" name="Rectangle 47"/>
            <p:cNvSpPr>
              <a:spLocks noChangeArrowheads="1"/>
            </p:cNvSpPr>
            <p:nvPr/>
          </p:nvSpPr>
          <p:spPr bwMode="auto">
            <a:xfrm>
              <a:off x="2089" y="2901"/>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i="1" dirty="0">
                  <a:solidFill>
                    <a:srgbClr val="000000"/>
                  </a:solidFill>
                  <a:latin typeface="Times New Roman" panose="02020603050405020304" pitchFamily="18" charset="0"/>
                  <a:ea typeface="宋体" panose="02010600030101010101" pitchFamily="2" charset="-122"/>
                  <a:cs typeface="宋体" panose="02010600030101010101" pitchFamily="2" charset="-122"/>
                </a:rPr>
                <a:t>f</a:t>
              </a:r>
              <a:endParaRPr lang="zh-CN" altLang="zh-CN" sz="1710" dirty="0">
                <a:latin typeface="Arial" panose="020B0604020202020204" pitchFamily="34" charset="0"/>
                <a:ea typeface="宋体" panose="02010600030101010101" pitchFamily="2" charset="-122"/>
                <a:cs typeface="宋体" panose="02010600030101010101" pitchFamily="2" charset="-122"/>
              </a:endParaRPr>
            </a:p>
          </p:txBody>
        </p:sp>
        <p:sp>
          <p:nvSpPr>
            <p:cNvPr id="52" name="Rectangle 48"/>
            <p:cNvSpPr>
              <a:spLocks noChangeArrowheads="1"/>
            </p:cNvSpPr>
            <p:nvPr/>
          </p:nvSpPr>
          <p:spPr bwMode="auto">
            <a:xfrm>
              <a:off x="2122" y="2901"/>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(x</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3" name="Rectangle 49"/>
            <p:cNvSpPr>
              <a:spLocks noChangeArrowheads="1"/>
            </p:cNvSpPr>
            <p:nvPr/>
          </p:nvSpPr>
          <p:spPr bwMode="auto">
            <a:xfrm>
              <a:off x="2221" y="2972"/>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0</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4" name="Rectangle 50"/>
            <p:cNvSpPr>
              <a:spLocks noChangeArrowheads="1"/>
            </p:cNvSpPr>
            <p:nvPr/>
          </p:nvSpPr>
          <p:spPr bwMode="auto">
            <a:xfrm>
              <a:off x="2265" y="2901"/>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5" name="Rectangle 51"/>
            <p:cNvSpPr>
              <a:spLocks noChangeArrowheads="1"/>
            </p:cNvSpPr>
            <p:nvPr/>
          </p:nvSpPr>
          <p:spPr bwMode="auto">
            <a:xfrm>
              <a:off x="2309" y="2901"/>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6" name="Rectangle 52"/>
            <p:cNvSpPr>
              <a:spLocks noChangeArrowheads="1"/>
            </p:cNvSpPr>
            <p:nvPr/>
          </p:nvSpPr>
          <p:spPr bwMode="auto">
            <a:xfrm>
              <a:off x="2982" y="2145"/>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Symbol" panose="05050102010706020507" pitchFamily="18" charset="2"/>
                  <a:ea typeface="宋体" panose="02010600030101010101" pitchFamily="2" charset="-122"/>
                  <a:cs typeface="宋体" panose="02010600030101010101" pitchFamily="2" charset="-122"/>
                </a:rPr>
                <a:t>Ñ</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7" name="Rectangle 53"/>
            <p:cNvSpPr>
              <a:spLocks noChangeArrowheads="1"/>
            </p:cNvSpPr>
            <p:nvPr/>
          </p:nvSpPr>
          <p:spPr bwMode="auto">
            <a:xfrm>
              <a:off x="3082" y="2157"/>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i="1">
                  <a:solidFill>
                    <a:srgbClr val="000000"/>
                  </a:solidFill>
                  <a:latin typeface="Times New Roman" panose="02020603050405020304" pitchFamily="18" charset="0"/>
                  <a:ea typeface="宋体" panose="02010600030101010101" pitchFamily="2" charset="-122"/>
                  <a:cs typeface="宋体" panose="02010600030101010101" pitchFamily="2" charset="-122"/>
                </a:rPr>
                <a:t>f</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8" name="Rectangle 54"/>
            <p:cNvSpPr>
              <a:spLocks noChangeArrowheads="1"/>
            </p:cNvSpPr>
            <p:nvPr/>
          </p:nvSpPr>
          <p:spPr bwMode="auto">
            <a:xfrm>
              <a:off x="3115" y="2157"/>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(x</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59" name="Rectangle 55"/>
            <p:cNvSpPr>
              <a:spLocks noChangeArrowheads="1"/>
            </p:cNvSpPr>
            <p:nvPr/>
          </p:nvSpPr>
          <p:spPr bwMode="auto">
            <a:xfrm>
              <a:off x="3214" y="2227"/>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140">
                  <a:solidFill>
                    <a:srgbClr val="000000"/>
                  </a:solidFill>
                  <a:latin typeface="Times New Roman" panose="02020603050405020304" pitchFamily="18" charset="0"/>
                  <a:ea typeface="宋体" panose="02010600030101010101" pitchFamily="2" charset="-122"/>
                  <a:cs typeface="宋体" panose="02010600030101010101" pitchFamily="2" charset="-122"/>
                </a:rPr>
                <a:t>0</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60" name="Rectangle 56"/>
            <p:cNvSpPr>
              <a:spLocks noChangeArrowheads="1"/>
            </p:cNvSpPr>
            <p:nvPr/>
          </p:nvSpPr>
          <p:spPr bwMode="auto">
            <a:xfrm>
              <a:off x="3258" y="2157"/>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sp>
          <p:nvSpPr>
            <p:cNvPr id="61" name="Rectangle 57"/>
            <p:cNvSpPr>
              <a:spLocks noChangeArrowheads="1"/>
            </p:cNvSpPr>
            <p:nvPr/>
          </p:nvSpPr>
          <p:spPr bwMode="auto">
            <a:xfrm>
              <a:off x="3302" y="2157"/>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868771" fontAlgn="base">
                <a:spcBef>
                  <a:spcPct val="0"/>
                </a:spcBef>
                <a:spcAft>
                  <a:spcPct val="0"/>
                </a:spcAft>
              </a:pPr>
              <a:r>
                <a:rPr lang="zh-CN" altLang="zh-CN" sz="1710">
                  <a:solidFill>
                    <a:srgbClr val="000000"/>
                  </a:solidFill>
                  <a:latin typeface="Times New Roman" panose="02020603050405020304" pitchFamily="18" charset="0"/>
                  <a:ea typeface="宋体" panose="02010600030101010101" pitchFamily="2" charset="-122"/>
                  <a:cs typeface="宋体" panose="02010600030101010101" pitchFamily="2" charset="-122"/>
                </a:rPr>
                <a:t> </a:t>
              </a:r>
              <a:endParaRPr lang="zh-CN" altLang="zh-CN" sz="1710">
                <a:latin typeface="Arial" panose="020B0604020202020204" pitchFamily="34" charset="0"/>
                <a:ea typeface="宋体" panose="02010600030101010101" pitchFamily="2" charset="-122"/>
                <a:cs typeface="宋体" panose="02010600030101010101" pitchFamily="2" charset="-122"/>
              </a:endParaRPr>
            </a:p>
          </p:txBody>
        </p:sp>
      </p:grpSp>
      <p:pic>
        <p:nvPicPr>
          <p:cNvPr id="19" name="图片 18">
            <a:extLst>
              <a:ext uri="{FF2B5EF4-FFF2-40B4-BE49-F238E27FC236}">
                <a16:creationId xmlns:a16="http://schemas.microsoft.com/office/drawing/2014/main" id="{CA745A5F-1B82-41AD-BE03-74BFD76933DC}"/>
              </a:ext>
            </a:extLst>
          </p:cNvPr>
          <p:cNvPicPr>
            <a:picLocks noChangeAspect="1"/>
          </p:cNvPicPr>
          <p:nvPr/>
        </p:nvPicPr>
        <p:blipFill>
          <a:blip r:embed="rId8"/>
          <a:stretch>
            <a:fillRect/>
          </a:stretch>
        </p:blipFill>
        <p:spPr>
          <a:xfrm>
            <a:off x="7741560" y="107948"/>
            <a:ext cx="4403681" cy="231804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非线性规划</a:t>
            </a:r>
            <a:r>
              <a:rPr lang="en-US" altLang="zh-CN" sz="3040" dirty="0"/>
              <a:t>-</a:t>
            </a:r>
            <a:r>
              <a:rPr lang="zh-CN" altLang="en-US" sz="3040" dirty="0"/>
              <a:t>梯度下降</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例，试求目标函数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r>
                      <a:rPr lang="en-US" altLang="zh-CN" b="1" i="1" smtClean="0">
                        <a:latin typeface="Cambria Math"/>
                      </a:rPr>
                      <m:t>𝟑</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oMath>
                </a14:m>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r>
                      <a:rPr lang="zh-CN" altLang="en-US" b="1" i="1" smtClean="0">
                        <a:latin typeface="Cambria Math"/>
                      </a:rPr>
                      <m:t>处的</m:t>
                    </m:r>
                  </m:oMath>
                </a14:m>
                <a:r>
                  <a:rPr lang="zh-CN" altLang="en-US" dirty="0"/>
                  <a:t>最速下降方向，如果沿着这个方向移动一个单位长度，新的目标函数值如何？</a:t>
                </a:r>
                <a:endParaRPr lang="en-US" altLang="zh-CN" dirty="0"/>
              </a:p>
              <a:p>
                <a14:m>
                  <m:oMath xmlns:m="http://schemas.openxmlformats.org/officeDocument/2006/math">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𝟔</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𝑻</m:t>
                        </m:r>
                      </m:sup>
                    </m:sSup>
                  </m:oMath>
                </a14:m>
                <a:r>
                  <a:rPr lang="en-US" altLang="zh-CN" dirty="0"/>
                  <a:t>,</a:t>
                </a:r>
                <a:r>
                  <a:rPr lang="zh-CN" altLang="en-US" dirty="0"/>
                  <a:t>因此最速下降方向</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1" smtClean="0">
                                <a:latin typeface="Cambria Math"/>
                              </a:rPr>
                              <m:t>​</m:t>
                            </m:r>
                          </m:e>
                        </m:d>
                      </m:e>
                      <m:sub>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 −</m:t>
                            </m:r>
                            <m:r>
                              <a:rPr lang="en-US" altLang="zh-CN" b="1" i="1" smtClean="0">
                                <a:latin typeface="Cambria Math"/>
                              </a:rPr>
                              <m:t>𝟐</m:t>
                            </m:r>
                          </m:e>
                        </m:d>
                      </m:e>
                      <m:sup>
                        <m:r>
                          <a:rPr lang="en-US" altLang="zh-CN" b="1" i="1" smtClean="0">
                            <a:latin typeface="Cambria Math"/>
                          </a:rPr>
                          <m:t>𝑻</m:t>
                        </m:r>
                      </m:sup>
                    </m:sSup>
                  </m:oMath>
                </a14:m>
                <a:r>
                  <a:rPr lang="en-US" altLang="zh-CN" b="1" dirty="0"/>
                  <a:t>;</a:t>
                </a:r>
                <a:r>
                  <a:rPr lang="zh-CN" altLang="en-US" b="1" dirty="0"/>
                  <a:t>该点函数值</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e>
                    </m:d>
                    <m:r>
                      <a:rPr lang="en-US" altLang="zh-CN" b="1" i="1" smtClean="0">
                        <a:latin typeface="Cambria Math"/>
                      </a:rPr>
                      <m:t>=</m:t>
                    </m:r>
                    <m:r>
                      <a:rPr lang="en-US" altLang="zh-CN" b="1" i="1" smtClean="0">
                        <a:latin typeface="Cambria Math"/>
                      </a:rPr>
                      <m:t>𝟏</m:t>
                    </m:r>
                  </m:oMath>
                </a14:m>
                <a:endParaRPr lang="en-US" altLang="zh-CN" b="1" dirty="0"/>
              </a:p>
              <a:p>
                <a:r>
                  <a:rPr lang="zh-CN" altLang="en-US" dirty="0"/>
                  <a:t>单位向量</a:t>
                </a:r>
                <a14:m>
                  <m:oMath xmlns:m="http://schemas.openxmlformats.org/officeDocument/2006/math">
                    <m:r>
                      <a:rPr lang="en-US" altLang="zh-CN" b="1" i="1" smtClean="0">
                        <a:latin typeface="Cambria Math"/>
                      </a:rPr>
                      <m:t>𝒆</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r>
                              <a:rPr lang="en-US" altLang="zh-CN" b="1" i="1" smtClean="0">
                                <a:latin typeface="Cambria Math"/>
                              </a:rPr>
                              <m:t>  </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e>
                        </m:d>
                      </m:e>
                      <m:sup>
                        <m:r>
                          <a:rPr lang="en-US" altLang="zh-CN" b="1" i="1" smtClean="0">
                            <a:latin typeface="Cambria Math"/>
                          </a:rPr>
                          <m:t>𝑻</m:t>
                        </m:r>
                      </m:sup>
                    </m:sSup>
                  </m:oMath>
                </a14:m>
                <a:r>
                  <a:rPr lang="en-US" altLang="zh-CN" dirty="0"/>
                  <a:t>,</a:t>
                </a:r>
                <a:r>
                  <a:rPr lang="zh-CN" altLang="en-US" dirty="0"/>
                  <a:t>新点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𝒆</m:t>
                    </m:r>
                  </m:oMath>
                </a14:m>
                <a:r>
                  <a:rPr lang="en-US" altLang="zh-CN" dirty="0"/>
                  <a:t>,</a:t>
                </a:r>
                <a:r>
                  <a:rPr lang="zh-CN" altLang="en-US" dirty="0"/>
                  <a:t>容易计算该点函数值为</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𝟐𝟔</m:t>
                        </m:r>
                      </m:num>
                      <m:den>
                        <m:r>
                          <a:rPr lang="en-US" altLang="zh-CN" b="1" i="1" smtClean="0">
                            <a:latin typeface="Cambria Math"/>
                          </a:rPr>
                          <m:t>𝟓</m:t>
                        </m:r>
                      </m:den>
                    </m:f>
                    <m:r>
                      <a:rPr lang="en-US" altLang="zh-CN" b="1" i="1" smtClean="0">
                        <a:latin typeface="Cambria Math"/>
                      </a:rPr>
                      <m:t>−</m:t>
                    </m:r>
                    <m:r>
                      <a:rPr lang="en-US" altLang="zh-CN" b="1" i="1" smtClean="0">
                        <a:latin typeface="Cambria Math"/>
                      </a:rPr>
                      <m:t>𝟐</m:t>
                    </m:r>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302" r="-1058"/>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lvl="1"/>
                <a:r>
                  <a:rPr lang="zh-CN" altLang="en-US" sz="1710" dirty="0"/>
                  <a:t>证明：令</a:t>
                </a:r>
                <a14:m>
                  <m:oMath xmlns:m="http://schemas.openxmlformats.org/officeDocument/2006/math">
                    <m:r>
                      <a:rPr lang="en-US" altLang="zh-CN" sz="1710" b="1" i="1">
                        <a:latin typeface="Cambria Math" panose="02040503050406030204" pitchFamily="18" charset="0"/>
                      </a:rPr>
                      <m:t>𝑨</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𝑹</m:t>
                        </m:r>
                      </m:e>
                      <m:sup>
                        <m:r>
                          <a:rPr lang="en-US" altLang="zh-CN" sz="1710" b="1" i="1">
                            <a:latin typeface="Cambria Math" panose="02040503050406030204" pitchFamily="18" charset="0"/>
                          </a:rPr>
                          <m:t>𝒎</m:t>
                        </m:r>
                        <m:r>
                          <a:rPr lang="en-US" altLang="zh-CN" sz="1710" b="1" i="1">
                            <a:latin typeface="Cambria Math" panose="02040503050406030204" pitchFamily="18" charset="0"/>
                          </a:rPr>
                          <m:t>×</m:t>
                        </m:r>
                        <m:r>
                          <a:rPr lang="en-US" altLang="zh-CN" sz="1710" b="1" i="1">
                            <a:latin typeface="Cambria Math" panose="02040503050406030204" pitchFamily="18" charset="0"/>
                          </a:rPr>
                          <m:t>𝒏</m:t>
                        </m:r>
                      </m:sup>
                    </m:sSup>
                  </m:oMath>
                </a14:m>
                <a:r>
                  <a:rPr lang="en-US" altLang="zh-CN" sz="1710" dirty="0"/>
                  <a:t>,</a:t>
                </a:r>
                <a:r>
                  <a:rPr lang="zh-CN" altLang="en-US" sz="1710" dirty="0"/>
                  <a:t>考虑方程组</a:t>
                </a:r>
                <a14:m>
                  <m:oMath xmlns:m="http://schemas.openxmlformats.org/officeDocument/2006/math">
                    <m:r>
                      <a:rPr lang="en-US" altLang="zh-CN" sz="1710" b="1" i="1">
                        <a:latin typeface="Cambria Math" panose="02040503050406030204" pitchFamily="18" charset="0"/>
                      </a:rPr>
                      <m:t>𝑴𝒚</m:t>
                    </m:r>
                    <m:r>
                      <a:rPr lang="en-US" altLang="zh-CN" sz="1710" b="1" i="1">
                        <a:latin typeface="Cambria Math" panose="02040503050406030204" pitchFamily="18" charset="0"/>
                      </a:rPr>
                      <m:t>=</m:t>
                    </m:r>
                    <m:r>
                      <a:rPr lang="en-US" altLang="zh-CN" sz="1710" b="1" i="1">
                        <a:latin typeface="Cambria Math" panose="02040503050406030204" pitchFamily="18" charset="0"/>
                      </a:rPr>
                      <m:t>𝒃</m:t>
                    </m:r>
                    <m:r>
                      <a:rPr lang="en-US" altLang="zh-CN" sz="1710" b="1" i="1">
                        <a:latin typeface="Cambria Math" panose="02040503050406030204" pitchFamily="18" charset="0"/>
                      </a:rPr>
                      <m:t>′</m:t>
                    </m:r>
                  </m:oMath>
                </a14:m>
                <a:r>
                  <a:rPr lang="en-US" altLang="zh-CN" sz="1710" dirty="0"/>
                  <a:t>,</a:t>
                </a:r>
                <a:r>
                  <a:rPr lang="zh-CN" altLang="en-US" sz="1710" dirty="0"/>
                  <a:t>这里</a:t>
                </a:r>
                <a14:m>
                  <m:oMath xmlns:m="http://schemas.openxmlformats.org/officeDocument/2006/math">
                    <m:r>
                      <a:rPr lang="en-US" altLang="zh-CN" sz="1710" i="1">
                        <a:latin typeface="Cambria Math" panose="02040503050406030204" pitchFamily="18" charset="0"/>
                      </a:rPr>
                      <m:t>𝑴</m:t>
                    </m:r>
                  </m:oMath>
                </a14:m>
                <a:r>
                  <a:rPr lang="zh-CN" altLang="en-US" sz="1710" dirty="0"/>
                  <a:t>是由</a:t>
                </a:r>
                <a14:m>
                  <m:oMath xmlns:m="http://schemas.openxmlformats.org/officeDocument/2006/math">
                    <m:d>
                      <m:dPr>
                        <m:ctrlPr>
                          <a:rPr lang="en-US" altLang="zh-CN" sz="1710" i="1">
                            <a:latin typeface="Cambria Math" panose="02040503050406030204" pitchFamily="18" charset="0"/>
                          </a:rPr>
                        </m:ctrlPr>
                      </m:dPr>
                      <m:e>
                        <m:m>
                          <m:mPr>
                            <m:mcs>
                              <m:mc>
                                <m:mcPr>
                                  <m:count m:val="1"/>
                                  <m:mcJc m:val="center"/>
                                </m:mcPr>
                              </m:mc>
                            </m:mcs>
                            <m:ctrlPr>
                              <a:rPr lang="en-US" altLang="zh-CN" sz="1710" i="1">
                                <a:latin typeface="Cambria Math" panose="02040503050406030204" pitchFamily="18" charset="0"/>
                              </a:rPr>
                            </m:ctrlPr>
                          </m:mPr>
                          <m:mr>
                            <m:e>
                              <m:r>
                                <m:rPr>
                                  <m:brk m:alnAt="7"/>
                                </m:rPr>
                                <a:rPr lang="en-US" altLang="zh-CN" sz="1710" i="1">
                                  <a:latin typeface="Cambria Math" panose="02040503050406030204" pitchFamily="18" charset="0"/>
                                </a:rPr>
                                <m:t>𝑨</m:t>
                              </m:r>
                            </m:e>
                          </m:mr>
                          <m:mr>
                            <m:e>
                              <m:r>
                                <a:rPr lang="en-US" altLang="zh-CN" sz="1710" i="1">
                                  <a:latin typeface="Cambria Math" panose="02040503050406030204" pitchFamily="18" charset="0"/>
                                </a:rPr>
                                <m:t>𝑰</m:t>
                              </m:r>
                            </m:e>
                          </m:mr>
                        </m:m>
                      </m:e>
                    </m:d>
                  </m:oMath>
                </a14:m>
                <a:r>
                  <a:rPr lang="zh-CN" altLang="en-US" sz="1710" dirty="0"/>
                  <a:t>的</a:t>
                </a:r>
                <a14:m>
                  <m:oMath xmlns:m="http://schemas.openxmlformats.org/officeDocument/2006/math">
                    <m:r>
                      <a:rPr lang="en-US" altLang="zh-CN" sz="1710" i="1" dirty="0">
                        <a:latin typeface="Cambria Math" panose="02040503050406030204" pitchFamily="18" charset="0"/>
                      </a:rPr>
                      <m:t>𝒏</m:t>
                    </m:r>
                  </m:oMath>
                </a14:m>
                <a:r>
                  <a:rPr lang="zh-CN" altLang="en-US" sz="1710" dirty="0"/>
                  <a:t>个线性无关行所组成，</a:t>
                </a:r>
                <a14:m>
                  <m:oMath xmlns:m="http://schemas.openxmlformats.org/officeDocument/2006/math">
                    <m:sSup>
                      <m:sSupPr>
                        <m:ctrlPr>
                          <a:rPr lang="en-US" altLang="zh-CN" sz="1710" i="1">
                            <a:latin typeface="Cambria Math" panose="02040503050406030204" pitchFamily="18" charset="0"/>
                          </a:rPr>
                        </m:ctrlPr>
                      </m:sSupPr>
                      <m:e>
                        <m:r>
                          <a:rPr lang="en-US" altLang="zh-CN" sz="1710" i="1">
                            <a:latin typeface="Cambria Math" panose="02040503050406030204" pitchFamily="18" charset="0"/>
                          </a:rPr>
                          <m:t>𝒃</m:t>
                        </m:r>
                      </m:e>
                      <m:sup>
                        <m:r>
                          <a:rPr lang="en-US" altLang="zh-CN" sz="1710" i="1">
                            <a:latin typeface="Cambria Math" panose="02040503050406030204" pitchFamily="18" charset="0"/>
                          </a:rPr>
                          <m:t>′</m:t>
                        </m:r>
                      </m:sup>
                    </m:sSup>
                    <m:r>
                      <a:rPr lang="en-US" altLang="zh-CN" sz="1710" i="1">
                        <a:latin typeface="Cambria Math" panose="02040503050406030204" pitchFamily="18" charset="0"/>
                      </a:rPr>
                      <m:t>=±</m:t>
                    </m:r>
                    <m:sSub>
                      <m:sSubPr>
                        <m:ctrlPr>
                          <a:rPr lang="en-US" altLang="zh-CN" sz="1710" i="1">
                            <a:latin typeface="Cambria Math" panose="02040503050406030204" pitchFamily="18" charset="0"/>
                          </a:rPr>
                        </m:ctrlPr>
                      </m:sSubPr>
                      <m:e>
                        <m:r>
                          <a:rPr lang="en-US" altLang="zh-CN" sz="1710" i="1">
                            <a:latin typeface="Cambria Math" panose="02040503050406030204" pitchFamily="18" charset="0"/>
                          </a:rPr>
                          <m:t>𝒆</m:t>
                        </m:r>
                      </m:e>
                      <m:sub>
                        <m:r>
                          <a:rPr lang="en-US" altLang="zh-CN" sz="1710" i="1">
                            <a:latin typeface="Cambria Math" panose="02040503050406030204" pitchFamily="18" charset="0"/>
                          </a:rPr>
                          <m:t>𝒋</m:t>
                        </m:r>
                      </m:sub>
                    </m:sSub>
                  </m:oMath>
                </a14:m>
                <a:r>
                  <a:rPr lang="en-US" altLang="zh-CN" sz="1710" dirty="0"/>
                  <a:t>,</a:t>
                </a:r>
                <a:r>
                  <a:rPr lang="zh-CN" altLang="en-US" sz="1710" dirty="0"/>
                  <a:t>其中</a:t>
                </a:r>
                <a14:m>
                  <m:oMath xmlns:m="http://schemas.openxmlformats.org/officeDocument/2006/math">
                    <m:sSub>
                      <m:sSubPr>
                        <m:ctrlPr>
                          <a:rPr lang="en-US" altLang="zh-CN" sz="1710" i="1">
                            <a:latin typeface="Cambria Math" panose="02040503050406030204" pitchFamily="18" charset="0"/>
                          </a:rPr>
                        </m:ctrlPr>
                      </m:sSubPr>
                      <m:e>
                        <m:r>
                          <a:rPr lang="en-US" altLang="zh-CN" sz="1710" i="1">
                            <a:latin typeface="Cambria Math" panose="02040503050406030204" pitchFamily="18" charset="0"/>
                          </a:rPr>
                          <m:t>𝒆</m:t>
                        </m:r>
                      </m:e>
                      <m:sub>
                        <m:r>
                          <a:rPr lang="en-US" altLang="zh-CN" sz="1710" i="1">
                            <a:latin typeface="Cambria Math" panose="02040503050406030204" pitchFamily="18" charset="0"/>
                          </a:rPr>
                          <m:t>𝒋</m:t>
                        </m:r>
                      </m:sub>
                    </m:sSub>
                  </m:oMath>
                </a14:m>
                <a:r>
                  <a:rPr lang="zh-CN" altLang="en-US" sz="1710" dirty="0"/>
                  <a:t>是某一单位向量</a:t>
                </a:r>
                <a:r>
                  <a:rPr lang="en-US" altLang="zh-CN" sz="1710" dirty="0"/>
                  <a:t>.</a:t>
                </a:r>
                <a:r>
                  <a:rPr lang="zh-CN" altLang="en-US" sz="1710" dirty="0"/>
                  <a:t>令</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𝒕</m:t>
                        </m:r>
                      </m:sub>
                    </m:sSub>
                  </m:oMath>
                </a14:m>
                <a:r>
                  <a:rPr lang="zh-CN" altLang="en-US" sz="1710" dirty="0"/>
                  <a:t>是这些方程组中属于</a:t>
                </a:r>
                <a14:m>
                  <m:oMath xmlns:m="http://schemas.openxmlformats.org/officeDocument/2006/math">
                    <m:r>
                      <a:rPr lang="en-US" altLang="zh-CN" sz="1710" b="1" i="1">
                        <a:latin typeface="Cambria Math" panose="02040503050406030204" pitchFamily="18" charset="0"/>
                      </a:rPr>
                      <m:t>𝑪</m:t>
                    </m:r>
                  </m:oMath>
                </a14:m>
                <a:r>
                  <a:rPr lang="zh-CN" altLang="en-US" sz="1710" dirty="0"/>
                  <a:t>的解，将证</a:t>
                </a:r>
                <a14:m>
                  <m:oMath xmlns:m="http://schemas.openxmlformats.org/officeDocument/2006/math">
                    <m:r>
                      <a:rPr lang="en-US" altLang="zh-CN" sz="1710" b="1" i="1">
                        <a:latin typeface="Cambria Math" panose="02040503050406030204" pitchFamily="18" charset="0"/>
                      </a:rPr>
                      <m:t>𝑪</m:t>
                    </m:r>
                  </m:oMath>
                </a14:m>
                <a:r>
                  <a:rPr lang="zh-CN" altLang="en-US" sz="1710" dirty="0"/>
                  <a:t>是由</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𝒕</m:t>
                        </m:r>
                      </m:sub>
                    </m:sSub>
                  </m:oMath>
                </a14:m>
                <a:r>
                  <a:rPr lang="zh-CN" altLang="en-US" sz="1710" dirty="0"/>
                  <a:t>所生成。</a:t>
                </a:r>
                <a:endParaRPr lang="en-US" altLang="zh-CN" sz="1710" dirty="0"/>
              </a:p>
              <a:p>
                <a:pPr lvl="1"/>
                <a:r>
                  <a:rPr lang="zh-CN" altLang="en-US" sz="1710" dirty="0"/>
                  <a:t>首先设</a:t>
                </a:r>
                <a14:m>
                  <m:oMath xmlns:m="http://schemas.openxmlformats.org/officeDocument/2006/math">
                    <m:r>
                      <a:rPr lang="en-US" altLang="zh-CN" sz="1710" b="1" i="1">
                        <a:latin typeface="Cambria Math" panose="02040503050406030204" pitchFamily="18" charset="0"/>
                      </a:rPr>
                      <m:t>𝑪</m:t>
                    </m:r>
                    <m: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𝑨</m:t>
                    </m:r>
                  </m:oMath>
                </a14:m>
                <a:r>
                  <a:rPr lang="en-US" altLang="zh-CN" sz="1710" dirty="0"/>
                  <a:t>x=0},</a:t>
                </a:r>
                <a:r>
                  <a:rPr lang="zh-CN" altLang="en-US" sz="1710" dirty="0"/>
                  <a:t>即</a:t>
                </a:r>
                <a14:m>
                  <m:oMath xmlns:m="http://schemas.openxmlformats.org/officeDocument/2006/math">
                    <m:r>
                      <a:rPr lang="en-US" altLang="zh-CN" sz="1710" b="1" i="1">
                        <a:latin typeface="Cambria Math" panose="02040503050406030204" pitchFamily="18" charset="0"/>
                      </a:rPr>
                      <m:t>𝑪</m:t>
                    </m:r>
                  </m:oMath>
                </a14:m>
                <a:r>
                  <a:rPr lang="zh-CN" altLang="en-US" sz="1710" dirty="0"/>
                  <a:t>是线性子空间，记</a:t>
                </a:r>
                <a14:m>
                  <m:oMath xmlns:m="http://schemas.openxmlformats.org/officeDocument/2006/math">
                    <m:r>
                      <a:rPr lang="en-US" altLang="zh-CN" sz="1710" b="1" i="1">
                        <a:latin typeface="Cambria Math" panose="02040503050406030204" pitchFamily="18" charset="0"/>
                      </a:rPr>
                      <m:t>𝑪</m:t>
                    </m:r>
                    <m: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𝑨</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𝟎</m:t>
                    </m:r>
                    <m:r>
                      <a:rPr lang="en-US" altLang="zh-CN" sz="1710" b="1" i="1">
                        <a:latin typeface="Cambria Math" panose="02040503050406030204" pitchFamily="18" charset="0"/>
                      </a:rPr>
                      <m:t>}</m:t>
                    </m:r>
                  </m:oMath>
                </a14:m>
                <a:r>
                  <a:rPr lang="en-US" altLang="zh-CN" sz="1710" dirty="0"/>
                  <a:t>,</a:t>
                </a:r>
                <a:r>
                  <a:rPr lang="zh-CN" altLang="en-US" sz="1710" dirty="0"/>
                  <a:t>这里</a:t>
                </a:r>
                <a14:m>
                  <m:oMath xmlns:m="http://schemas.openxmlformats.org/officeDocument/2006/math">
                    <m:r>
                      <a:rPr lang="en-US" altLang="zh-CN" sz="1710" b="1" i="1" dirty="0">
                        <a:latin typeface="Cambria Math" panose="02040503050406030204" pitchFamily="18" charset="0"/>
                      </a:rPr>
                      <m:t>𝑨</m:t>
                    </m:r>
                    <m:r>
                      <a:rPr lang="en-US" altLang="zh-CN" sz="1710" b="1" i="1" dirty="0">
                        <a:latin typeface="Cambria Math" panose="02040503050406030204" pitchFamily="18" charset="0"/>
                      </a:rPr>
                      <m:t>′</m:t>
                    </m:r>
                  </m:oMath>
                </a14:m>
                <a:r>
                  <a:rPr lang="zh-CN" altLang="en-US" sz="1710" dirty="0"/>
                  <a:t>是由</a:t>
                </a:r>
                <a14:m>
                  <m:oMath xmlns:m="http://schemas.openxmlformats.org/officeDocument/2006/math">
                    <m:r>
                      <a:rPr lang="en-US" altLang="zh-CN" sz="1710" b="1" i="1">
                        <a:latin typeface="Cambria Math" panose="02040503050406030204" pitchFamily="18" charset="0"/>
                      </a:rPr>
                      <m:t>𝑨</m:t>
                    </m:r>
                  </m:oMath>
                </a14:m>
                <a:r>
                  <a:rPr lang="zh-CN" altLang="en-US" sz="1710" dirty="0"/>
                  <a:t>的极大线性无关行所组成，令</a:t>
                </a:r>
                <a14:m>
                  <m:oMath xmlns:m="http://schemas.openxmlformats.org/officeDocument/2006/math">
                    <m:r>
                      <a:rPr lang="en-US" altLang="zh-CN" sz="1710" b="1" i="1">
                        <a:latin typeface="Cambria Math" panose="02040503050406030204" pitchFamily="18" charset="0"/>
                      </a:rPr>
                      <m:t>𝑰</m:t>
                    </m:r>
                    <m:r>
                      <a:rPr lang="en-US" altLang="zh-CN" sz="1710" b="1" i="1">
                        <a:latin typeface="Cambria Math" panose="02040503050406030204" pitchFamily="18" charset="0"/>
                      </a:rPr>
                      <m:t>′</m:t>
                    </m:r>
                  </m:oMath>
                </a14:m>
                <a:r>
                  <a:rPr lang="zh-CN" altLang="en-US" sz="1710" dirty="0"/>
                  <a:t>是</a:t>
                </a:r>
                <a14:m>
                  <m:oMath xmlns:m="http://schemas.openxmlformats.org/officeDocument/2006/math">
                    <m:r>
                      <a:rPr lang="en-US" altLang="zh-CN" sz="1710" b="1" i="1" dirty="0">
                        <a:latin typeface="Cambria Math" panose="02040503050406030204" pitchFamily="18" charset="0"/>
                      </a:rPr>
                      <m:t>𝑰</m:t>
                    </m:r>
                  </m:oMath>
                </a14:m>
                <a:r>
                  <a:rPr lang="zh-CN" altLang="en-US" sz="1710" dirty="0"/>
                  <a:t>中的某些行，满足</a:t>
                </a:r>
                <a14:m>
                  <m:oMath xmlns:m="http://schemas.openxmlformats.org/officeDocument/2006/math">
                    <m:d>
                      <m:dPr>
                        <m:ctrlPr>
                          <a:rPr lang="en-US" altLang="zh-CN" sz="1710" i="1">
                            <a:latin typeface="Cambria Math" panose="02040503050406030204" pitchFamily="18" charset="0"/>
                          </a:rPr>
                        </m:ctrlPr>
                      </m:dPr>
                      <m:e>
                        <m:m>
                          <m:mPr>
                            <m:mcs>
                              <m:mc>
                                <m:mcPr>
                                  <m:count m:val="1"/>
                                  <m:mcJc m:val="center"/>
                                </m:mcPr>
                              </m:mc>
                            </m:mcs>
                            <m:ctrlPr>
                              <a:rPr lang="en-US" altLang="zh-CN" sz="1710" i="1">
                                <a:latin typeface="Cambria Math" panose="02040503050406030204" pitchFamily="18" charset="0"/>
                              </a:rPr>
                            </m:ctrlPr>
                          </m:mPr>
                          <m:mr>
                            <m:e>
                              <m:r>
                                <m:rPr>
                                  <m:brk m:alnAt="7"/>
                                </m:rPr>
                                <a:rPr lang="en-US" altLang="zh-CN" sz="1710" i="1">
                                  <a:latin typeface="Cambria Math" panose="02040503050406030204" pitchFamily="18" charset="0"/>
                                </a:rPr>
                                <m:t>𝑨</m:t>
                              </m:r>
                              <m:r>
                                <a:rPr lang="zh-CN" altLang="en-US" sz="1710" i="1">
                                  <a:latin typeface="Cambria Math" panose="02040503050406030204" pitchFamily="18" charset="0"/>
                                </a:rPr>
                                <m:t>‘</m:t>
                              </m:r>
                            </m:e>
                          </m:mr>
                          <m:mr>
                            <m:e>
                              <m:r>
                                <a:rPr lang="en-US" altLang="zh-CN" sz="1710" i="1">
                                  <a:latin typeface="Cambria Math" panose="02040503050406030204" pitchFamily="18" charset="0"/>
                                </a:rPr>
                                <m:t>𝑰</m:t>
                              </m:r>
                              <m:r>
                                <a:rPr lang="zh-CN" altLang="en-US" sz="1710" i="1">
                                  <a:latin typeface="Cambria Math" panose="02040503050406030204" pitchFamily="18" charset="0"/>
                                </a:rPr>
                                <m:t>’</m:t>
                              </m:r>
                            </m:e>
                          </m:mr>
                        </m:m>
                      </m:e>
                    </m:d>
                  </m:oMath>
                </a14:m>
                <a:r>
                  <a:rPr lang="zh-CN" altLang="en-US" sz="1710" dirty="0"/>
                  <a:t>是满秩方阵，则</a:t>
                </a:r>
                <a14:m>
                  <m:oMath xmlns:m="http://schemas.openxmlformats.org/officeDocument/2006/math">
                    <m:r>
                      <a:rPr lang="en-US" altLang="zh-CN" sz="1710" b="1" i="1">
                        <a:latin typeface="Cambria Math" panose="02040503050406030204" pitchFamily="18" charset="0"/>
                      </a:rPr>
                      <m:t>𝑪</m:t>
                    </m:r>
                  </m:oMath>
                </a14:m>
                <a:r>
                  <a:rPr lang="zh-CN" altLang="en-US" sz="1710" dirty="0"/>
                  <a:t>是被方程组</a:t>
                </a:r>
                <a14:m>
                  <m:oMath xmlns:m="http://schemas.openxmlformats.org/officeDocument/2006/math">
                    <m:d>
                      <m:dPr>
                        <m:ctrlPr>
                          <a:rPr lang="en-US" altLang="zh-CN" sz="1710" i="1">
                            <a:latin typeface="Cambria Math" panose="02040503050406030204" pitchFamily="18" charset="0"/>
                          </a:rPr>
                        </m:ctrlPr>
                      </m:dPr>
                      <m:e>
                        <m:m>
                          <m:mPr>
                            <m:mcs>
                              <m:mc>
                                <m:mcPr>
                                  <m:count m:val="1"/>
                                  <m:mcJc m:val="center"/>
                                </m:mcPr>
                              </m:mc>
                            </m:mcs>
                            <m:ctrlPr>
                              <a:rPr lang="en-US" altLang="zh-CN" sz="1710" i="1">
                                <a:latin typeface="Cambria Math" panose="02040503050406030204" pitchFamily="18" charset="0"/>
                              </a:rPr>
                            </m:ctrlPr>
                          </m:mPr>
                          <m:mr>
                            <m:e>
                              <m:r>
                                <m:rPr>
                                  <m:brk m:alnAt="7"/>
                                </m:rPr>
                                <a:rPr lang="en-US" altLang="zh-CN" sz="1710" i="1">
                                  <a:latin typeface="Cambria Math" panose="02040503050406030204" pitchFamily="18" charset="0"/>
                                </a:rPr>
                                <m:t>𝑨</m:t>
                              </m:r>
                              <m:r>
                                <a:rPr lang="zh-CN" altLang="en-US" sz="1710" i="1">
                                  <a:latin typeface="Cambria Math" panose="02040503050406030204" pitchFamily="18" charset="0"/>
                                </a:rPr>
                                <m:t>‘</m:t>
                              </m:r>
                            </m:e>
                          </m:mr>
                          <m:mr>
                            <m:e>
                              <m:r>
                                <a:rPr lang="en-US" altLang="zh-CN" sz="1710" i="1">
                                  <a:latin typeface="Cambria Math" panose="02040503050406030204" pitchFamily="18" charset="0"/>
                                </a:rPr>
                                <m:t>𝑰</m:t>
                              </m:r>
                              <m:r>
                                <a:rPr lang="zh-CN" altLang="en-US" sz="1710" i="1">
                                  <a:latin typeface="Cambria Math" panose="02040503050406030204" pitchFamily="18" charset="0"/>
                                </a:rPr>
                                <m:t>’</m:t>
                              </m:r>
                            </m:e>
                          </m:mr>
                        </m:m>
                      </m:e>
                    </m:d>
                    <m:r>
                      <a:rPr lang="en-US" altLang="zh-CN" sz="1710" b="1" i="1">
                        <a:latin typeface="Cambria Math" panose="02040503050406030204" pitchFamily="18" charset="0"/>
                      </a:rPr>
                      <m:t>𝒙</m:t>
                    </m:r>
                    <m:r>
                      <a:rPr lang="en-US" altLang="zh-CN" sz="1710" b="1" i="1">
                        <a:latin typeface="Cambria Math" panose="02040503050406030204" pitchFamily="18" charset="0"/>
                      </a:rPr>
                      <m:t>=</m:t>
                    </m:r>
                    <m:d>
                      <m:dPr>
                        <m:ctrlPr>
                          <a:rPr lang="en-US" altLang="zh-CN" sz="1710" i="1">
                            <a:latin typeface="Cambria Math" panose="02040503050406030204" pitchFamily="18" charset="0"/>
                          </a:rPr>
                        </m:ctrlPr>
                      </m:dPr>
                      <m:e>
                        <m:m>
                          <m:mPr>
                            <m:mcs>
                              <m:mc>
                                <m:mcPr>
                                  <m:count m:val="1"/>
                                  <m:mcJc m:val="center"/>
                                </m:mcPr>
                              </m:mc>
                            </m:mcs>
                            <m:ctrlPr>
                              <a:rPr lang="en-US" altLang="zh-CN" sz="1710" i="1">
                                <a:latin typeface="Cambria Math" panose="02040503050406030204" pitchFamily="18" charset="0"/>
                              </a:rPr>
                            </m:ctrlPr>
                          </m:mPr>
                          <m:mr>
                            <m:e>
                              <m:r>
                                <a:rPr lang="en-US" altLang="zh-CN" sz="1710" b="1" i="1">
                                  <a:latin typeface="Cambria Math" panose="02040503050406030204" pitchFamily="18" charset="0"/>
                                </a:rPr>
                                <m:t>𝟎</m:t>
                              </m:r>
                            </m:e>
                          </m:mr>
                          <m:mr>
                            <m:e>
                              <m:r>
                                <a:rPr lang="en-US" altLang="zh-CN" sz="1710" b="1" i="1">
                                  <a:latin typeface="Cambria Math" panose="02040503050406030204" pitchFamily="18" charset="0"/>
                                </a:rPr>
                                <m:t>𝒃</m:t>
                              </m:r>
                            </m:e>
                          </m:mr>
                        </m:m>
                      </m:e>
                    </m:d>
                  </m:oMath>
                </a14:m>
                <a:r>
                  <a:rPr lang="en-US" altLang="zh-CN" sz="1710" dirty="0"/>
                  <a:t>,</a:t>
                </a:r>
                <a:r>
                  <a:rPr lang="zh-CN" altLang="en-US" sz="1710" dirty="0"/>
                  <a:t>对</a:t>
                </a:r>
                <a14:m>
                  <m:oMath xmlns:m="http://schemas.openxmlformats.org/officeDocument/2006/math">
                    <m:r>
                      <a:rPr lang="en-US" altLang="zh-CN" sz="1710" b="1" i="1">
                        <a:latin typeface="Cambria Math" panose="02040503050406030204" pitchFamily="18" charset="0"/>
                      </a:rPr>
                      <m:t>𝒃</m:t>
                    </m:r>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𝒆</m:t>
                        </m:r>
                      </m:e>
                      <m:sub>
                        <m:r>
                          <a:rPr lang="en-US" altLang="zh-CN" sz="1710" b="1" i="1">
                            <a:latin typeface="Cambria Math" panose="02040503050406030204" pitchFamily="18" charset="0"/>
                          </a:rPr>
                          <m:t>𝒋</m:t>
                        </m:r>
                      </m:sub>
                    </m:sSub>
                    <m:r>
                      <a:rPr lang="en-US" altLang="zh-CN" sz="1710" b="1" i="1">
                        <a:latin typeface="Cambria Math" panose="02040503050406030204" pitchFamily="18" charset="0"/>
                      </a:rPr>
                      <m:t>,</m:t>
                    </m:r>
                    <m:r>
                      <a:rPr lang="en-US" altLang="zh-CN" sz="1710" b="1" i="1">
                        <a:latin typeface="Cambria Math" panose="02040503050406030204" pitchFamily="18" charset="0"/>
                      </a:rPr>
                      <m:t>𝒋</m:t>
                    </m:r>
                    <m:r>
                      <a:rPr lang="en-US" altLang="zh-CN" sz="1710" b="1" i="1">
                        <a:latin typeface="Cambria Math" panose="02040503050406030204" pitchFamily="18" charset="0"/>
                      </a:rPr>
                      <m:t>=</m:t>
                    </m:r>
                    <m:r>
                      <a:rPr lang="en-US" altLang="zh-CN" sz="1710" b="1" i="1">
                        <a:latin typeface="Cambria Math" panose="02040503050406030204" pitchFamily="18" charset="0"/>
                      </a:rPr>
                      <m:t>𝟏</m:t>
                    </m:r>
                    <m:r>
                      <a:rPr lang="en-US" altLang="zh-CN" sz="1710" b="1" i="1">
                        <a:latin typeface="Cambria Math" panose="02040503050406030204" pitchFamily="18" charset="0"/>
                      </a:rPr>
                      <m:t>,⋯,</m:t>
                    </m:r>
                    <m:r>
                      <a:rPr lang="en-US" altLang="zh-CN" sz="1710" b="1" i="1">
                        <a:latin typeface="Cambria Math" panose="02040503050406030204" pitchFamily="18" charset="0"/>
                      </a:rPr>
                      <m:t>𝒅𝒊𝒎𝑪</m:t>
                    </m:r>
                  </m:oMath>
                </a14:m>
                <a:r>
                  <a:rPr lang="zh-CN" altLang="en-US" sz="1710" dirty="0"/>
                  <a:t>的解所生成。</a:t>
                </a:r>
                <a:endParaRPr lang="en-US" altLang="zh-CN" sz="1710" dirty="0"/>
              </a:p>
              <a:p>
                <a:pPr lvl="1"/>
                <a:r>
                  <a:rPr lang="zh-CN" altLang="en-US" sz="1710" dirty="0"/>
                  <a:t>对于一般情况，则用数学归纳法来证明。若</a:t>
                </a:r>
                <a14:m>
                  <m:oMath xmlns:m="http://schemas.openxmlformats.org/officeDocument/2006/math">
                    <m:r>
                      <a:rPr lang="en-US" altLang="zh-CN" sz="1710" b="1" i="1">
                        <a:latin typeface="Cambria Math" panose="02040503050406030204" pitchFamily="18" charset="0"/>
                      </a:rPr>
                      <m:t>𝑪</m:t>
                    </m:r>
                  </m:oMath>
                </a14:m>
                <a:r>
                  <a:rPr lang="zh-CN" altLang="en-US" sz="1710" dirty="0"/>
                  <a:t>不是线性子空间，选择</a:t>
                </a:r>
                <a14:m>
                  <m:oMath xmlns:m="http://schemas.openxmlformats.org/officeDocument/2006/math">
                    <m:r>
                      <a:rPr lang="en-US" altLang="zh-CN" sz="1710" b="1" i="1">
                        <a:latin typeface="Cambria Math" panose="02040503050406030204" pitchFamily="18" charset="0"/>
                      </a:rPr>
                      <m:t>𝑨</m:t>
                    </m:r>
                  </m:oMath>
                </a14:m>
                <a:r>
                  <a:rPr lang="zh-CN" altLang="en-US" sz="1710" dirty="0"/>
                  <a:t>的一行</a:t>
                </a:r>
                <a14:m>
                  <m:oMath xmlns:m="http://schemas.openxmlformats.org/officeDocument/2006/math">
                    <m:r>
                      <a:rPr lang="en-US" altLang="zh-CN" sz="1710" b="1" i="1">
                        <a:latin typeface="Cambria Math" panose="02040503050406030204" pitchFamily="18" charset="0"/>
                      </a:rPr>
                      <m:t>𝒂</m:t>
                    </m:r>
                  </m:oMath>
                </a14:m>
                <a:r>
                  <a:rPr lang="zh-CN" altLang="en-US" sz="1710" dirty="0"/>
                  <a:t>和</a:t>
                </a:r>
                <a14:m>
                  <m:oMath xmlns:m="http://schemas.openxmlformats.org/officeDocument/2006/math">
                    <m:r>
                      <a:rPr lang="en-US" altLang="zh-CN" sz="1710" b="1" i="1" dirty="0">
                        <a:latin typeface="Cambria Math" panose="02040503050406030204" pitchFamily="18" charset="0"/>
                      </a:rPr>
                      <m:t>𝑨</m:t>
                    </m:r>
                  </m:oMath>
                </a14:m>
                <a:r>
                  <a:rPr lang="zh-CN" altLang="en-US" sz="1710" dirty="0"/>
                  <a:t>的子矩阵</a:t>
                </a:r>
                <a14:m>
                  <m:oMath xmlns:m="http://schemas.openxmlformats.org/officeDocument/2006/math">
                    <m:r>
                      <a:rPr lang="en-US" altLang="zh-CN" sz="1710" b="1" i="1">
                        <a:latin typeface="Cambria Math" panose="02040503050406030204" pitchFamily="18" charset="0"/>
                      </a:rPr>
                      <m:t>𝑨</m:t>
                    </m:r>
                    <m:r>
                      <a:rPr lang="en-US" altLang="zh-CN" sz="1710" b="1" i="1">
                        <a:latin typeface="Cambria Math" panose="02040503050406030204" pitchFamily="18" charset="0"/>
                      </a:rPr>
                      <m:t>′</m:t>
                    </m:r>
                  </m:oMath>
                </a14:m>
                <a:r>
                  <a:rPr lang="zh-CN" altLang="en-US" sz="1710" dirty="0"/>
                  <a:t>使得</a:t>
                </a:r>
                <a14:m>
                  <m:oMath xmlns:m="http://schemas.openxmlformats.org/officeDocument/2006/math">
                    <m:d>
                      <m:dPr>
                        <m:ctrlPr>
                          <a:rPr lang="en-US" altLang="zh-CN" sz="1710" i="1">
                            <a:latin typeface="Cambria Math" panose="02040503050406030204" pitchFamily="18" charset="0"/>
                          </a:rPr>
                        </m:ctrlPr>
                      </m:dPr>
                      <m:e>
                        <m:m>
                          <m:mPr>
                            <m:mcs>
                              <m:mc>
                                <m:mcPr>
                                  <m:count m:val="1"/>
                                  <m:mcJc m:val="center"/>
                                </m:mcPr>
                              </m:mc>
                            </m:mcs>
                            <m:ctrlPr>
                              <a:rPr lang="en-US" altLang="zh-CN" sz="1710" i="1">
                                <a:latin typeface="Cambria Math" panose="02040503050406030204" pitchFamily="18" charset="0"/>
                              </a:rPr>
                            </m:ctrlPr>
                          </m:mPr>
                          <m:mr>
                            <m:e>
                              <m:r>
                                <m:rPr>
                                  <m:brk m:alnAt="7"/>
                                </m:rPr>
                                <a:rPr lang="en-US" altLang="zh-CN" sz="1710" i="1">
                                  <a:latin typeface="Cambria Math" panose="02040503050406030204" pitchFamily="18" charset="0"/>
                                </a:rPr>
                                <m:t>𝑨</m:t>
                              </m:r>
                              <m:r>
                                <a:rPr lang="zh-CN" altLang="en-US" sz="1710" i="1">
                                  <a:latin typeface="Cambria Math" panose="02040503050406030204" pitchFamily="18" charset="0"/>
                                </a:rPr>
                                <m:t>‘</m:t>
                              </m:r>
                            </m:e>
                          </m:mr>
                          <m:mr>
                            <m:e>
                              <m:r>
                                <a:rPr lang="en-US" altLang="zh-CN" sz="1710" b="1" i="1">
                                  <a:latin typeface="Cambria Math" panose="02040503050406030204" pitchFamily="18" charset="0"/>
                                </a:rPr>
                                <m:t>𝒂</m:t>
                              </m:r>
                            </m:e>
                          </m:mr>
                        </m:m>
                      </m:e>
                    </m:d>
                  </m:oMath>
                </a14:m>
                <a:r>
                  <a:rPr lang="zh-CN" altLang="en-US" sz="1710" dirty="0"/>
                  <a:t>的行是线性无关的且</a:t>
                </a:r>
                <a14:m>
                  <m:oMath xmlns:m="http://schemas.openxmlformats.org/officeDocument/2006/math">
                    <m:d>
                      <m:dPr>
                        <m:begChr m:val="{"/>
                        <m:endChr m:val="}"/>
                        <m:ctrlPr>
                          <a:rPr lang="en-US" altLang="zh-CN" sz="1710" b="1" i="1">
                            <a:latin typeface="Cambria Math" panose="02040503050406030204" pitchFamily="18" charset="0"/>
                          </a:rPr>
                        </m:ctrlPr>
                      </m:dPr>
                      <m:e>
                        <m:r>
                          <a:rPr lang="en-US" altLang="zh-CN" sz="1710" b="1" i="1">
                            <a:latin typeface="Cambria Math" panose="02040503050406030204" pitchFamily="18" charset="0"/>
                          </a:rPr>
                          <m:t>𝒙</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𝑨</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𝟎</m:t>
                        </m:r>
                        <m:r>
                          <a:rPr lang="en-US" altLang="zh-CN" sz="1710" b="1" i="1">
                            <a:latin typeface="Cambria Math" panose="02040503050406030204" pitchFamily="18" charset="0"/>
                          </a:rPr>
                          <m:t>,</m:t>
                        </m:r>
                        <m:r>
                          <a:rPr lang="en-US" altLang="zh-CN" sz="1710" b="1" i="1">
                            <a:latin typeface="Cambria Math" panose="02040503050406030204" pitchFamily="18" charset="0"/>
                          </a:rPr>
                          <m:t>𝒂𝒙</m:t>
                        </m:r>
                        <m:r>
                          <a:rPr lang="en-US" altLang="zh-CN" sz="1710" b="1" i="1">
                            <a:latin typeface="Cambria Math" panose="02040503050406030204" pitchFamily="18" charset="0"/>
                          </a:rPr>
                          <m:t>≤</m:t>
                        </m:r>
                        <m:r>
                          <a:rPr lang="en-US" altLang="zh-CN" sz="1710" b="1" i="1">
                            <a:latin typeface="Cambria Math" panose="02040503050406030204" pitchFamily="18" charset="0"/>
                          </a:rPr>
                          <m:t>𝟎</m:t>
                        </m:r>
                      </m:e>
                    </m:d>
                    <m:r>
                      <a:rPr lang="en-US" altLang="zh-CN" sz="1710" b="1" i="1">
                        <a:latin typeface="Cambria Math" panose="02040503050406030204" pitchFamily="18" charset="0"/>
                      </a:rPr>
                      <m:t>⊆</m:t>
                    </m:r>
                    <m:r>
                      <a:rPr lang="en-US" altLang="zh-CN" sz="1710" b="1" i="1">
                        <a:latin typeface="Cambria Math" panose="02040503050406030204" pitchFamily="18" charset="0"/>
                      </a:rPr>
                      <m:t>𝑪</m:t>
                    </m:r>
                  </m:oMath>
                </a14:m>
                <a:r>
                  <a:rPr lang="en-US" altLang="zh-CN" sz="1710" dirty="0"/>
                  <a:t>,</a:t>
                </a:r>
                <a:r>
                  <a:rPr lang="zh-CN" altLang="en-US" sz="1710" dirty="0"/>
                  <a:t>由此可得，存在下标</a:t>
                </a:r>
                <a14:m>
                  <m:oMath xmlns:m="http://schemas.openxmlformats.org/officeDocument/2006/math">
                    <m:r>
                      <a:rPr lang="en-US" altLang="zh-CN" sz="1710" b="1" i="1">
                        <a:latin typeface="Cambria Math" panose="02040503050406030204" pitchFamily="18" charset="0"/>
                      </a:rPr>
                      <m:t>𝒔</m:t>
                    </m:r>
                    <m:r>
                      <a:rPr lang="en-US" altLang="zh-CN" sz="1710" b="1" i="1">
                        <a:latin typeface="Cambria Math" panose="02040503050406030204" pitchFamily="18" charset="0"/>
                      </a:rPr>
                      <m:t>∈{</m:t>
                    </m:r>
                    <m:r>
                      <a:rPr lang="en-US" altLang="zh-CN" sz="1710" b="1" i="1">
                        <a:latin typeface="Cambria Math" panose="02040503050406030204" pitchFamily="18" charset="0"/>
                      </a:rPr>
                      <m:t>𝟏</m:t>
                    </m:r>
                    <m:r>
                      <a:rPr lang="en-US" altLang="zh-CN" sz="1710" b="1" i="1">
                        <a:latin typeface="Cambria Math" panose="02040503050406030204" pitchFamily="18" charset="0"/>
                      </a:rPr>
                      <m:t>,⋯,</m:t>
                    </m:r>
                    <m:r>
                      <a:rPr lang="en-US" altLang="zh-CN" sz="1710" b="1" i="1">
                        <a:latin typeface="Cambria Math" panose="02040503050406030204" pitchFamily="18" charset="0"/>
                      </a:rPr>
                      <m:t>𝒕</m:t>
                    </m:r>
                    <m:r>
                      <a:rPr lang="en-US" altLang="zh-CN" sz="1710" b="1" i="1">
                        <a:latin typeface="Cambria Math" panose="02040503050406030204" pitchFamily="18" charset="0"/>
                      </a:rPr>
                      <m:t>}</m:t>
                    </m:r>
                  </m:oMath>
                </a14:m>
                <a:r>
                  <a:rPr lang="zh-CN" altLang="en-US" sz="1710" dirty="0"/>
                  <a:t>使得</a:t>
                </a:r>
                <a14:m>
                  <m:oMath xmlns:m="http://schemas.openxmlformats.org/officeDocument/2006/math">
                    <m:sSup>
                      <m:sSupPr>
                        <m:ctrlPr>
                          <a:rPr lang="en-US" altLang="zh-CN" sz="1710" b="1" i="1" dirty="0">
                            <a:latin typeface="Cambria Math" panose="02040503050406030204" pitchFamily="18" charset="0"/>
                          </a:rPr>
                        </m:ctrlPr>
                      </m:sSupPr>
                      <m:e>
                        <m:r>
                          <a:rPr lang="en-US" altLang="zh-CN" sz="1710" b="1" i="1" dirty="0">
                            <a:latin typeface="Cambria Math" panose="02040503050406030204" pitchFamily="18" charset="0"/>
                          </a:rPr>
                          <m:t>𝑨</m:t>
                        </m:r>
                      </m:e>
                      <m:sup>
                        <m:r>
                          <a:rPr lang="en-US" altLang="zh-CN" sz="1710" b="1" i="1" dirty="0">
                            <a:latin typeface="Cambria Math" panose="02040503050406030204" pitchFamily="18" charset="0"/>
                          </a:rPr>
                          <m:t>′</m:t>
                        </m:r>
                      </m:sup>
                    </m:sSup>
                    <m:sSub>
                      <m:sSubPr>
                        <m:ctrlPr>
                          <a:rPr lang="en-US" altLang="zh-CN" sz="1710" b="1" i="1" dirty="0">
                            <a:latin typeface="Cambria Math" panose="02040503050406030204" pitchFamily="18" charset="0"/>
                          </a:rPr>
                        </m:ctrlPr>
                      </m:sSubPr>
                      <m:e>
                        <m:r>
                          <a:rPr lang="en-US" altLang="zh-CN" sz="1710" b="1" i="1" dirty="0">
                            <a:latin typeface="Cambria Math" panose="02040503050406030204" pitchFamily="18" charset="0"/>
                          </a:rPr>
                          <m:t>𝒚</m:t>
                        </m:r>
                      </m:e>
                      <m:sub>
                        <m:r>
                          <a:rPr lang="en-US" altLang="zh-CN" sz="1710" b="1" i="1" dirty="0">
                            <a:latin typeface="Cambria Math" panose="02040503050406030204" pitchFamily="18" charset="0"/>
                          </a:rPr>
                          <m:t>𝒔</m:t>
                        </m:r>
                      </m:sub>
                    </m:sSub>
                    <m:r>
                      <a:rPr lang="en-US" altLang="zh-CN" sz="1710" b="1" i="1" dirty="0">
                        <a:latin typeface="Cambria Math" panose="02040503050406030204" pitchFamily="18" charset="0"/>
                      </a:rPr>
                      <m:t>=</m:t>
                    </m:r>
                    <m:r>
                      <a:rPr lang="en-US" altLang="zh-CN" sz="1710" b="1" i="1" dirty="0">
                        <a:latin typeface="Cambria Math" panose="02040503050406030204" pitchFamily="18" charset="0"/>
                      </a:rPr>
                      <m:t>𝟎</m:t>
                    </m:r>
                  </m:oMath>
                </a14:m>
                <a:r>
                  <a:rPr lang="zh-CN" altLang="en-US" sz="1710" dirty="0"/>
                  <a:t>且</a:t>
                </a:r>
                <a14:m>
                  <m:oMath xmlns:m="http://schemas.openxmlformats.org/officeDocument/2006/math">
                    <m:r>
                      <a:rPr lang="en-US" altLang="zh-CN" sz="1710" b="1" i="1" dirty="0">
                        <a:latin typeface="Cambria Math" panose="02040503050406030204" pitchFamily="18" charset="0"/>
                      </a:rPr>
                      <m:t>𝒂</m:t>
                    </m:r>
                    <m:sSub>
                      <m:sSubPr>
                        <m:ctrlPr>
                          <a:rPr lang="en-US" altLang="zh-CN" sz="1710" b="1" i="1" dirty="0">
                            <a:latin typeface="Cambria Math" panose="02040503050406030204" pitchFamily="18" charset="0"/>
                          </a:rPr>
                        </m:ctrlPr>
                      </m:sSubPr>
                      <m:e>
                        <m:r>
                          <a:rPr lang="en-US" altLang="zh-CN" sz="1710" b="1" i="1" dirty="0">
                            <a:latin typeface="Cambria Math" panose="02040503050406030204" pitchFamily="18" charset="0"/>
                          </a:rPr>
                          <m:t>𝒚</m:t>
                        </m:r>
                      </m:e>
                      <m:sub>
                        <m:r>
                          <a:rPr lang="en-US" altLang="zh-CN" sz="1710" b="1" i="1" dirty="0">
                            <a:latin typeface="Cambria Math" panose="02040503050406030204" pitchFamily="18" charset="0"/>
                          </a:rPr>
                          <m:t>𝒔</m:t>
                        </m:r>
                      </m:sub>
                    </m:sSub>
                    <m:r>
                      <a:rPr lang="en-US" altLang="zh-CN" sz="1710" b="1" i="1" dirty="0">
                        <a:latin typeface="Cambria Math" panose="02040503050406030204" pitchFamily="18" charset="0"/>
                      </a:rPr>
                      <m:t>=−</m:t>
                    </m:r>
                    <m:r>
                      <a:rPr lang="en-US" altLang="zh-CN" sz="1710" b="1" i="1" dirty="0">
                        <a:latin typeface="Cambria Math" panose="02040503050406030204" pitchFamily="18" charset="0"/>
                      </a:rPr>
                      <m:t>𝟏</m:t>
                    </m:r>
                    <m:r>
                      <a:rPr lang="zh-CN" altLang="en-US" sz="1710" i="1" dirty="0">
                        <a:latin typeface="Cambria Math" panose="02040503050406030204" pitchFamily="18" charset="0"/>
                      </a:rPr>
                      <m:t>。</m:t>
                    </m:r>
                  </m:oMath>
                </a14:m>
                <a:endParaRPr lang="en-US" altLang="zh-CN" sz="1710" dirty="0"/>
              </a:p>
              <a:p>
                <a:pPr lvl="1"/>
                <a:r>
                  <a:rPr lang="zh-CN" altLang="en-US" sz="1710" dirty="0"/>
                  <a:t>现任取</a:t>
                </a:r>
                <a14:m>
                  <m:oMath xmlns:m="http://schemas.openxmlformats.org/officeDocument/2006/math">
                    <m:r>
                      <a:rPr lang="en-US" altLang="zh-CN" sz="1710" b="1" i="1">
                        <a:latin typeface="Cambria Math" panose="02040503050406030204" pitchFamily="18" charset="0"/>
                      </a:rPr>
                      <m:t>𝒛</m:t>
                    </m:r>
                    <m:r>
                      <a:rPr lang="en-US" altLang="zh-CN" sz="1710" b="1" i="1">
                        <a:latin typeface="Cambria Math" panose="02040503050406030204" pitchFamily="18" charset="0"/>
                      </a:rPr>
                      <m:t>∈</m:t>
                    </m:r>
                    <m:r>
                      <a:rPr lang="en-US" altLang="zh-CN" sz="1710" b="1" i="1">
                        <a:latin typeface="Cambria Math" panose="02040503050406030204" pitchFamily="18" charset="0"/>
                      </a:rPr>
                      <m:t>𝑪</m:t>
                    </m:r>
                  </m:oMath>
                </a14:m>
                <a:r>
                  <a:rPr lang="en-US" altLang="zh-CN" sz="1710" dirty="0"/>
                  <a:t>,</a:t>
                </a:r>
                <a:r>
                  <a:rPr lang="zh-CN" altLang="en-US" sz="1710" dirty="0"/>
                  <a:t>令</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𝒎</m:t>
                        </m:r>
                      </m:sub>
                    </m:sSub>
                  </m:oMath>
                </a14:m>
                <a:r>
                  <a:rPr lang="zh-CN" altLang="en-US" sz="1710" dirty="0"/>
                  <a:t>是</a:t>
                </a:r>
                <a14:m>
                  <m:oMath xmlns:m="http://schemas.openxmlformats.org/officeDocument/2006/math">
                    <m:r>
                      <a:rPr lang="en-US" altLang="zh-CN" sz="1710" b="1" i="1" dirty="0">
                        <a:latin typeface="Cambria Math" panose="02040503050406030204" pitchFamily="18" charset="0"/>
                      </a:rPr>
                      <m:t>𝑨</m:t>
                    </m:r>
                  </m:oMath>
                </a14:m>
                <a:r>
                  <a:rPr lang="zh-CN" altLang="en-US" sz="1710" dirty="0"/>
                  <a:t>的行，且</a:t>
                </a:r>
                <a14:m>
                  <m:oMath xmlns:m="http://schemas.openxmlformats.org/officeDocument/2006/math">
                    <m:r>
                      <a:rPr lang="en-US" altLang="zh-CN" sz="1710" b="1" i="1">
                        <a:latin typeface="Cambria Math" panose="02040503050406030204" pitchFamily="18" charset="0"/>
                      </a:rPr>
                      <m:t>𝝁</m:t>
                    </m:r>
                    <m:r>
                      <a:rPr lang="en-US" altLang="zh-CN" sz="1710" b="1" i="1">
                        <a:latin typeface="Cambria Math" panose="02040503050406030204" pitchFamily="18" charset="0"/>
                      </a:rPr>
                      <m:t>≔</m:t>
                    </m:r>
                    <m:r>
                      <a:rPr lang="en-US" altLang="zh-CN" sz="1710" b="1" i="1">
                        <a:latin typeface="Cambria Math" panose="02040503050406030204" pitchFamily="18" charset="0"/>
                      </a:rPr>
                      <m:t>𝒎𝒊𝒏</m:t>
                    </m:r>
                    <m:r>
                      <a:rPr lang="en-US" altLang="zh-CN" sz="1710" b="1" i="1">
                        <a:latin typeface="Cambria Math" panose="02040503050406030204" pitchFamily="18" charset="0"/>
                      </a:rPr>
                      <m:t>{</m:t>
                    </m:r>
                    <m:f>
                      <m:fPr>
                        <m:ctrlPr>
                          <a:rPr lang="en-US" altLang="zh-CN" sz="1710" b="1" i="1">
                            <a:latin typeface="Cambria Math" panose="02040503050406030204" pitchFamily="18" charset="0"/>
                          </a:rPr>
                        </m:ctrlPr>
                      </m:fPr>
                      <m:num>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𝒊</m:t>
                            </m:r>
                          </m:sub>
                        </m:sSub>
                        <m:r>
                          <a:rPr lang="en-US" altLang="zh-CN" sz="1710" b="1" i="1">
                            <a:latin typeface="Cambria Math" panose="02040503050406030204" pitchFamily="18" charset="0"/>
                          </a:rPr>
                          <m:t>𝒛</m:t>
                        </m:r>
                      </m:num>
                      <m:den>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𝒊</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den>
                    </m:f>
                    <m:r>
                      <a:rPr lang="en-US" altLang="zh-CN" sz="1710" b="1" i="1">
                        <a:latin typeface="Cambria Math" panose="02040503050406030204" pitchFamily="18" charset="0"/>
                      </a:rPr>
                      <m:t>:</m:t>
                    </m:r>
                    <m:r>
                      <a:rPr lang="en-US" altLang="zh-CN" sz="1710" b="1" i="1">
                        <a:latin typeface="Cambria Math" panose="02040503050406030204" pitchFamily="18" charset="0"/>
                      </a:rPr>
                      <m:t>𝒊</m:t>
                    </m:r>
                    <m:r>
                      <a:rPr lang="en-US" altLang="zh-CN" sz="1710" b="1" i="1">
                        <a:latin typeface="Cambria Math" panose="02040503050406030204" pitchFamily="18" charset="0"/>
                      </a:rPr>
                      <m:t>=</m:t>
                    </m:r>
                    <m:r>
                      <a:rPr lang="en-US" altLang="zh-CN" sz="1710" b="1" i="1">
                        <a:latin typeface="Cambria Math" panose="02040503050406030204" pitchFamily="18" charset="0"/>
                      </a:rPr>
                      <m:t>𝟏</m:t>
                    </m:r>
                    <m:r>
                      <a:rPr lang="en-US" altLang="zh-CN" sz="1710" b="1" i="1">
                        <a:latin typeface="Cambria Math" panose="02040503050406030204" pitchFamily="18" charset="0"/>
                      </a:rPr>
                      <m:t>,⋯,</m:t>
                    </m:r>
                    <m:r>
                      <a:rPr lang="en-US" altLang="zh-CN" sz="1710" b="1" i="1">
                        <a:latin typeface="Cambria Math" panose="02040503050406030204" pitchFamily="18" charset="0"/>
                      </a:rPr>
                      <m:t>𝒎</m:t>
                    </m:r>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𝒊</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r>
                      <a:rPr lang="en-US" altLang="zh-CN" sz="1710" b="1" i="1">
                        <a:latin typeface="Cambria Math" panose="02040503050406030204" pitchFamily="18" charset="0"/>
                      </a:rPr>
                      <m:t>&lt;</m:t>
                    </m:r>
                    <m:r>
                      <a:rPr lang="en-US" altLang="zh-CN" sz="1710" b="1" i="1">
                        <a:latin typeface="Cambria Math" panose="02040503050406030204" pitchFamily="18" charset="0"/>
                      </a:rPr>
                      <m:t>𝟎</m:t>
                    </m:r>
                    <m:r>
                      <a:rPr lang="en-US" altLang="zh-CN" sz="1710" b="1" i="1">
                        <a:latin typeface="Cambria Math" panose="02040503050406030204" pitchFamily="18" charset="0"/>
                      </a:rPr>
                      <m:t>}</m:t>
                    </m:r>
                  </m:oMath>
                </a14:m>
                <a:r>
                  <a:rPr lang="zh-CN" altLang="en-US" sz="1710" dirty="0"/>
                  <a:t>，则有</a:t>
                </a:r>
                <a14:m>
                  <m:oMath xmlns:m="http://schemas.openxmlformats.org/officeDocument/2006/math">
                    <m:r>
                      <a:rPr lang="en-US" altLang="zh-CN" sz="1710" b="1" i="1">
                        <a:latin typeface="Cambria Math" panose="02040503050406030204" pitchFamily="18" charset="0"/>
                      </a:rPr>
                      <m:t>𝝁</m:t>
                    </m:r>
                    <m:r>
                      <a:rPr lang="en-US" altLang="zh-CN" sz="1710" b="1" i="1">
                        <a:latin typeface="Cambria Math" panose="02040503050406030204" pitchFamily="18" charset="0"/>
                      </a:rPr>
                      <m:t>≥</m:t>
                    </m:r>
                    <m:r>
                      <a:rPr lang="en-US" altLang="zh-CN" sz="1710" b="1" i="1">
                        <a:latin typeface="Cambria Math" panose="02040503050406030204" pitchFamily="18" charset="0"/>
                      </a:rPr>
                      <m:t>𝟎</m:t>
                    </m:r>
                  </m:oMath>
                </a14:m>
                <a:r>
                  <a:rPr lang="zh-CN" altLang="en-US" sz="1710" dirty="0"/>
                  <a:t>，令</a:t>
                </a:r>
                <a14:m>
                  <m:oMath xmlns:m="http://schemas.openxmlformats.org/officeDocument/2006/math">
                    <m:r>
                      <a:rPr lang="en-US" altLang="zh-CN" sz="1710" b="1" i="1">
                        <a:latin typeface="Cambria Math" panose="02040503050406030204" pitchFamily="18" charset="0"/>
                      </a:rPr>
                      <m:t>𝒌</m:t>
                    </m:r>
                  </m:oMath>
                </a14:m>
                <a:r>
                  <a:rPr lang="zh-CN" altLang="en-US" sz="1710" dirty="0"/>
                  <a:t>是取到最大值的一个下标，考虑</a:t>
                </a:r>
                <a14:m>
                  <m:oMath xmlns:m="http://schemas.openxmlformats.org/officeDocument/2006/math">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𝒛</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m:t>
                    </m:r>
                    <m:r>
                      <a:rPr lang="en-US" altLang="zh-CN" sz="1710" b="1" i="1">
                        <a:latin typeface="Cambria Math" panose="02040503050406030204" pitchFamily="18" charset="0"/>
                      </a:rPr>
                      <m:t>𝒛</m:t>
                    </m:r>
                    <m:r>
                      <a:rPr lang="en-US" altLang="zh-CN" sz="1710" b="1" i="1">
                        <a:latin typeface="Cambria Math" panose="02040503050406030204" pitchFamily="18" charset="0"/>
                      </a:rPr>
                      <m:t>−</m:t>
                    </m:r>
                    <m:r>
                      <a:rPr lang="en-US" altLang="zh-CN" sz="1710" b="1" i="1">
                        <a:latin typeface="Cambria Math" panose="02040503050406030204" pitchFamily="18" charset="0"/>
                      </a:rPr>
                      <m:t>𝝁</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oMath>
                </a14:m>
                <a:r>
                  <a:rPr lang="zh-CN" altLang="en-US" sz="1710" dirty="0"/>
                  <a:t>，由</a:t>
                </a:r>
                <a14:m>
                  <m:oMath xmlns:m="http://schemas.openxmlformats.org/officeDocument/2006/math">
                    <m:r>
                      <a:rPr lang="en-US" altLang="zh-CN" sz="1710" b="1" i="1">
                        <a:latin typeface="Cambria Math" panose="02040503050406030204" pitchFamily="18" charset="0"/>
                      </a:rPr>
                      <m:t>𝝁</m:t>
                    </m:r>
                  </m:oMath>
                </a14:m>
                <a:r>
                  <a:rPr lang="zh-CN" altLang="en-US" sz="1710" dirty="0"/>
                  <a:t>的定义，我们有</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𝒋</m:t>
                        </m:r>
                      </m:sub>
                    </m:sSub>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𝒛</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𝒋</m:t>
                        </m:r>
                      </m:sub>
                    </m:sSub>
                    <m:r>
                      <a:rPr lang="en-US" altLang="zh-CN" sz="1710" b="1" i="1">
                        <a:latin typeface="Cambria Math" panose="02040503050406030204" pitchFamily="18" charset="0"/>
                      </a:rPr>
                      <m:t>𝒛</m:t>
                    </m:r>
                    <m:r>
                      <a:rPr lang="en-US" altLang="zh-CN" sz="1710" b="1" i="1">
                        <a:latin typeface="Cambria Math" panose="02040503050406030204" pitchFamily="18" charset="0"/>
                      </a:rPr>
                      <m:t>−</m:t>
                    </m:r>
                    <m:f>
                      <m:fPr>
                        <m:ctrlPr>
                          <a:rPr lang="en-US" altLang="zh-CN" sz="1710" b="1" i="1">
                            <a:latin typeface="Cambria Math" panose="02040503050406030204" pitchFamily="18" charset="0"/>
                          </a:rPr>
                        </m:ctrlPr>
                      </m:fPr>
                      <m:num>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𝒌</m:t>
                            </m:r>
                          </m:sub>
                        </m:sSub>
                        <m:r>
                          <a:rPr lang="en-US" altLang="zh-CN" sz="1710" b="1" i="1">
                            <a:latin typeface="Cambria Math" panose="02040503050406030204" pitchFamily="18" charset="0"/>
                          </a:rPr>
                          <m:t>𝒛</m:t>
                        </m:r>
                      </m:num>
                      <m:den>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𝒌</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den>
                    </m:f>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𝒋</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r>
                      <a:rPr lang="en-US" altLang="zh-CN" sz="1710" b="1" i="1">
                        <a:latin typeface="Cambria Math" panose="02040503050406030204" pitchFamily="18" charset="0"/>
                      </a:rPr>
                      <m:t>(</m:t>
                    </m:r>
                    <m:r>
                      <a:rPr lang="en-US" altLang="zh-CN" sz="1710" b="1" i="1">
                        <a:latin typeface="Cambria Math" panose="02040503050406030204" pitchFamily="18" charset="0"/>
                      </a:rPr>
                      <m:t>𝒋</m:t>
                    </m:r>
                    <m:r>
                      <a:rPr lang="en-US" altLang="zh-CN" sz="1710" b="1" i="1">
                        <a:latin typeface="Cambria Math" panose="02040503050406030204" pitchFamily="18" charset="0"/>
                      </a:rPr>
                      <m:t>=</m:t>
                    </m:r>
                    <m:r>
                      <a:rPr lang="en-US" altLang="zh-CN" sz="1710" b="1" i="1">
                        <a:latin typeface="Cambria Math" panose="02040503050406030204" pitchFamily="18" charset="0"/>
                      </a:rPr>
                      <m:t>𝟏</m:t>
                    </m:r>
                    <m:r>
                      <a:rPr lang="en-US" altLang="zh-CN" sz="1710" b="1" i="1">
                        <a:latin typeface="Cambria Math" panose="02040503050406030204" pitchFamily="18" charset="0"/>
                      </a:rPr>
                      <m:t>,⋯,</m:t>
                    </m:r>
                    <m:r>
                      <a:rPr lang="en-US" altLang="zh-CN" sz="1710" b="1" i="1">
                        <a:latin typeface="Cambria Math" panose="02040503050406030204" pitchFamily="18" charset="0"/>
                      </a:rPr>
                      <m:t>𝒎</m:t>
                    </m:r>
                    <m:r>
                      <a:rPr lang="en-US" altLang="zh-CN" sz="1710" b="1" i="1">
                        <a:latin typeface="Cambria Math" panose="02040503050406030204" pitchFamily="18" charset="0"/>
                      </a:rPr>
                      <m:t>)</m:t>
                    </m:r>
                  </m:oMath>
                </a14:m>
                <a:r>
                  <a:rPr lang="zh-CN" altLang="en-US" sz="1710" dirty="0"/>
                  <a:t>，因此</a:t>
                </a:r>
                <a14:m>
                  <m:oMath xmlns:m="http://schemas.openxmlformats.org/officeDocument/2006/math">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𝒛</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𝑪</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m:t>
                    </m:r>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𝑪</m:t>
                    </m:r>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𝒌</m:t>
                        </m:r>
                      </m:sub>
                    </m:sSub>
                    <m:r>
                      <a:rPr lang="en-US" altLang="zh-CN" sz="1710" b="1" i="1">
                        <a:latin typeface="Cambria Math" panose="02040503050406030204" pitchFamily="18" charset="0"/>
                      </a:rPr>
                      <m:t>𝒙</m:t>
                    </m:r>
                    <m:r>
                      <a:rPr lang="en-US" altLang="zh-CN" sz="1710" b="1" i="1">
                        <a:latin typeface="Cambria Math" panose="02040503050406030204" pitchFamily="18" charset="0"/>
                      </a:rPr>
                      <m:t>=</m:t>
                    </m:r>
                    <m:r>
                      <a:rPr lang="en-US" altLang="zh-CN" sz="1710" b="1" i="1">
                        <a:latin typeface="Cambria Math" panose="02040503050406030204" pitchFamily="18" charset="0"/>
                      </a:rPr>
                      <m:t>𝟎</m:t>
                    </m:r>
                    <m:r>
                      <a:rPr lang="en-US" altLang="zh-CN" sz="1710" b="1" i="1">
                        <a:latin typeface="Cambria Math" panose="02040503050406030204" pitchFamily="18" charset="0"/>
                      </a:rPr>
                      <m:t>}</m:t>
                    </m:r>
                  </m:oMath>
                </a14:m>
                <a:r>
                  <a:rPr lang="en-US" altLang="zh-CN" sz="1710" dirty="0"/>
                  <a:t>,</a:t>
                </a:r>
                <a:r>
                  <a:rPr lang="zh-CN" altLang="en-US" sz="1710" dirty="0"/>
                  <a:t>因为</a:t>
                </a:r>
                <a14:m>
                  <m:oMath xmlns:m="http://schemas.openxmlformats.org/officeDocument/2006/math">
                    <m:r>
                      <a:rPr lang="en-US" altLang="zh-CN" sz="1710" b="1" i="1" dirty="0">
                        <a:latin typeface="Cambria Math" panose="02040503050406030204" pitchFamily="18" charset="0"/>
                      </a:rPr>
                      <m:t>𝑪</m:t>
                    </m:r>
                    <m:r>
                      <a:rPr lang="en-US" altLang="zh-CN" sz="1710" b="1" i="1" dirty="0">
                        <a:latin typeface="Cambria Math" panose="02040503050406030204" pitchFamily="18" charset="0"/>
                      </a:rPr>
                      <m:t>′</m:t>
                    </m:r>
                  </m:oMath>
                </a14:m>
                <a:r>
                  <a:rPr lang="zh-CN" altLang="en-US" sz="1710" dirty="0"/>
                  <a:t>是锥，它的维数比</a:t>
                </a:r>
                <a14:m>
                  <m:oMath xmlns:m="http://schemas.openxmlformats.org/officeDocument/2006/math">
                    <m:r>
                      <a:rPr lang="en-US" altLang="zh-CN" sz="1710" b="1" i="1">
                        <a:latin typeface="Cambria Math" panose="02040503050406030204" pitchFamily="18" charset="0"/>
                      </a:rPr>
                      <m:t>𝑪</m:t>
                    </m:r>
                  </m:oMath>
                </a14:m>
                <a:r>
                  <a:rPr lang="zh-CN" altLang="en-US" sz="1710" dirty="0"/>
                  <a:t>少</a:t>
                </a:r>
                <a:r>
                  <a:rPr lang="en-US" altLang="zh-CN" sz="1710" dirty="0"/>
                  <a:t>1</a:t>
                </a:r>
                <a:r>
                  <a:rPr lang="zh-CN" altLang="en-US" sz="1710" dirty="0"/>
                  <a:t>（由于</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𝒂</m:t>
                        </m:r>
                      </m:e>
                      <m:sub>
                        <m:r>
                          <a:rPr lang="en-US" altLang="zh-CN" sz="1710" b="1" i="1">
                            <a:latin typeface="Cambria Math" panose="02040503050406030204" pitchFamily="18" charset="0"/>
                          </a:rPr>
                          <m:t>𝒌</m:t>
                        </m:r>
                      </m:sub>
                    </m:sSub>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r>
                      <a:rPr lang="en-US" altLang="zh-CN" sz="1710" b="1" i="1">
                        <a:latin typeface="Cambria Math" panose="02040503050406030204" pitchFamily="18" charset="0"/>
                      </a:rPr>
                      <m:t>&lt;</m:t>
                    </m:r>
                    <m:r>
                      <a:rPr lang="en-US" altLang="zh-CN" sz="1710" b="1" i="1">
                        <a:latin typeface="Cambria Math" panose="02040503050406030204" pitchFamily="18" charset="0"/>
                      </a:rPr>
                      <m:t>𝟎</m:t>
                    </m:r>
                  </m:oMath>
                </a14:m>
                <a:r>
                  <a:rPr lang="zh-CN" altLang="en-US" sz="1710" dirty="0"/>
                  <a:t>和</a:t>
                </a:r>
                <a14:m>
                  <m:oMath xmlns:m="http://schemas.openxmlformats.org/officeDocument/2006/math">
                    <m:sSub>
                      <m:sSubPr>
                        <m:ctrlPr>
                          <a:rPr lang="en-US" altLang="zh-CN" sz="1710" b="1" i="1" dirty="0">
                            <a:latin typeface="Cambria Math" panose="02040503050406030204" pitchFamily="18" charset="0"/>
                          </a:rPr>
                        </m:ctrlPr>
                      </m:sSubPr>
                      <m:e>
                        <m:r>
                          <a:rPr lang="en-US" altLang="zh-CN" sz="1710" b="1" i="1" dirty="0">
                            <a:latin typeface="Cambria Math" panose="02040503050406030204" pitchFamily="18" charset="0"/>
                          </a:rPr>
                          <m:t>𝒚</m:t>
                        </m:r>
                      </m:e>
                      <m:sub>
                        <m:r>
                          <a:rPr lang="en-US" altLang="zh-CN" sz="1710" b="1" i="1" dirty="0">
                            <a:latin typeface="Cambria Math" panose="02040503050406030204" pitchFamily="18" charset="0"/>
                          </a:rPr>
                          <m:t>𝒔</m:t>
                        </m:r>
                      </m:sub>
                    </m:sSub>
                    <m:r>
                      <a:rPr lang="en-US" altLang="zh-CN" sz="1710" b="1" i="1" dirty="0">
                        <a:latin typeface="Cambria Math" panose="02040503050406030204" pitchFamily="18" charset="0"/>
                      </a:rPr>
                      <m:t>∈</m:t>
                    </m:r>
                    <m:r>
                      <a:rPr lang="en-US" altLang="zh-CN" sz="1710" b="1" i="1" dirty="0">
                        <a:latin typeface="Cambria Math" panose="02040503050406030204" pitchFamily="18" charset="0"/>
                      </a:rPr>
                      <m:t>𝑪</m:t>
                    </m:r>
                  </m:oMath>
                </a14:m>
                <a:r>
                  <a:rPr lang="zh-CN" altLang="en-US" sz="1710" dirty="0"/>
                  <a:t>）</a:t>
                </a:r>
                <a:r>
                  <a:rPr lang="en-US" altLang="zh-CN" sz="1710" dirty="0"/>
                  <a:t>,</a:t>
                </a:r>
                <a:r>
                  <a:rPr lang="zh-CN" altLang="en-US" sz="1710" dirty="0"/>
                  <a:t>由归纳法，</a:t>
                </a:r>
                <a14:m>
                  <m:oMath xmlns:m="http://schemas.openxmlformats.org/officeDocument/2006/math">
                    <m:r>
                      <a:rPr lang="en-US" altLang="zh-CN" sz="1710" b="1" i="1">
                        <a:latin typeface="Cambria Math" panose="02040503050406030204" pitchFamily="18" charset="0"/>
                      </a:rPr>
                      <m:t>𝑪</m:t>
                    </m:r>
                    <m:r>
                      <a:rPr lang="en-US" altLang="zh-CN" sz="1710" b="1" i="1">
                        <a:latin typeface="Cambria Math" panose="02040503050406030204" pitchFamily="18" charset="0"/>
                      </a:rPr>
                      <m:t>′</m:t>
                    </m:r>
                  </m:oMath>
                </a14:m>
                <a:r>
                  <a:rPr lang="zh-CN" altLang="en-US" sz="1710" dirty="0"/>
                  <a:t>是由</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𝒕</m:t>
                        </m:r>
                      </m:sub>
                    </m:sSub>
                  </m:oMath>
                </a14:m>
                <a:r>
                  <a:rPr lang="zh-CN" altLang="en-US" sz="1710" dirty="0"/>
                  <a:t>的子集所生成，故存在</a:t>
                </a:r>
                <a14:m>
                  <m:oMath xmlns:m="http://schemas.openxmlformats.org/officeDocument/2006/math">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𝟏</m:t>
                        </m:r>
                      </m:sub>
                    </m:sSub>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𝒕</m:t>
                        </m:r>
                      </m:sub>
                    </m:sSub>
                    <m:r>
                      <a:rPr lang="en-US" altLang="zh-CN" sz="1710" b="1" i="1">
                        <a:latin typeface="Cambria Math" panose="02040503050406030204" pitchFamily="18" charset="0"/>
                      </a:rPr>
                      <m:t>≥</m:t>
                    </m:r>
                    <m:r>
                      <a:rPr lang="en-US" altLang="zh-CN" sz="1710" b="1" i="1">
                        <a:latin typeface="Cambria Math" panose="02040503050406030204" pitchFamily="18" charset="0"/>
                      </a:rPr>
                      <m:t>𝟎</m:t>
                    </m:r>
                  </m:oMath>
                </a14:m>
                <a:r>
                  <a:rPr lang="zh-CN" altLang="en-US" sz="1710" dirty="0"/>
                  <a:t>使得</a:t>
                </a:r>
                <a14:m>
                  <m:oMath xmlns:m="http://schemas.openxmlformats.org/officeDocument/2006/math">
                    <m:sSup>
                      <m:sSupPr>
                        <m:ctrlPr>
                          <a:rPr lang="en-US" altLang="zh-CN" sz="1710" b="1" i="1" dirty="0">
                            <a:latin typeface="Cambria Math" panose="02040503050406030204" pitchFamily="18" charset="0"/>
                          </a:rPr>
                        </m:ctrlPr>
                      </m:sSupPr>
                      <m:e>
                        <m:r>
                          <a:rPr lang="en-US" altLang="zh-CN" sz="1710" b="1" i="1" dirty="0">
                            <a:latin typeface="Cambria Math" panose="02040503050406030204" pitchFamily="18" charset="0"/>
                          </a:rPr>
                          <m:t>𝒛</m:t>
                        </m:r>
                      </m:e>
                      <m:sup>
                        <m:r>
                          <a:rPr lang="en-US" altLang="zh-CN" sz="1710" b="1" i="1" dirty="0">
                            <a:latin typeface="Cambria Math" panose="02040503050406030204" pitchFamily="18" charset="0"/>
                          </a:rPr>
                          <m:t>′</m:t>
                        </m:r>
                      </m:sup>
                    </m:sSup>
                    <m:r>
                      <a:rPr lang="en-US" altLang="zh-CN" sz="1710" b="1" i="1" dirty="0">
                        <a:latin typeface="Cambria Math" panose="02040503050406030204" pitchFamily="18" charset="0"/>
                      </a:rPr>
                      <m:t>=</m:t>
                    </m:r>
                    <m:nary>
                      <m:naryPr>
                        <m:chr m:val="∑"/>
                        <m:ctrlPr>
                          <a:rPr lang="en-US" altLang="zh-CN" sz="1710" b="1" i="1" dirty="0">
                            <a:latin typeface="Cambria Math" panose="02040503050406030204" pitchFamily="18" charset="0"/>
                          </a:rPr>
                        </m:ctrlPr>
                      </m:naryPr>
                      <m:sub>
                        <m:r>
                          <a:rPr lang="en-US" altLang="zh-CN" sz="1710" b="1" i="1" dirty="0">
                            <a:latin typeface="Cambria Math" panose="02040503050406030204" pitchFamily="18" charset="0"/>
                          </a:rPr>
                          <m:t>𝒊</m:t>
                        </m:r>
                        <m:r>
                          <a:rPr lang="en-US" altLang="zh-CN" sz="1710" b="1" i="1" dirty="0">
                            <a:latin typeface="Cambria Math" panose="02040503050406030204" pitchFamily="18" charset="0"/>
                          </a:rPr>
                          <m:t>=</m:t>
                        </m:r>
                        <m:r>
                          <a:rPr lang="en-US" altLang="zh-CN" sz="1710" b="1" i="1" dirty="0">
                            <a:latin typeface="Cambria Math" panose="02040503050406030204" pitchFamily="18" charset="0"/>
                          </a:rPr>
                          <m:t>𝟏</m:t>
                        </m:r>
                      </m:sub>
                      <m:sup>
                        <m:r>
                          <a:rPr lang="en-US" altLang="zh-CN" sz="1710" b="1" i="1" dirty="0">
                            <a:latin typeface="Cambria Math" panose="02040503050406030204" pitchFamily="18" charset="0"/>
                          </a:rPr>
                          <m:t>𝒕</m:t>
                        </m:r>
                      </m:sup>
                      <m:e>
                        <m:sSub>
                          <m:sSubPr>
                            <m:ctrlPr>
                              <a:rPr lang="en-US" altLang="zh-CN" sz="1710" b="1" i="1" dirty="0">
                                <a:latin typeface="Cambria Math" panose="02040503050406030204" pitchFamily="18" charset="0"/>
                              </a:rPr>
                            </m:ctrlPr>
                          </m:sSubPr>
                          <m:e>
                            <m:r>
                              <a:rPr lang="en-US" altLang="zh-CN" sz="1710" b="1" i="1" dirty="0">
                                <a:latin typeface="Cambria Math" panose="02040503050406030204" pitchFamily="18" charset="0"/>
                              </a:rPr>
                              <m:t>𝝀</m:t>
                            </m:r>
                          </m:e>
                          <m:sub>
                            <m:r>
                              <a:rPr lang="en-US" altLang="zh-CN" sz="1710" b="1" i="1" dirty="0">
                                <a:latin typeface="Cambria Math" panose="02040503050406030204" pitchFamily="18" charset="0"/>
                              </a:rPr>
                              <m:t>𝒊</m:t>
                            </m:r>
                          </m:sub>
                        </m:sSub>
                        <m:sSub>
                          <m:sSubPr>
                            <m:ctrlPr>
                              <a:rPr lang="en-US" altLang="zh-CN" sz="1710" b="1" i="1" dirty="0">
                                <a:latin typeface="Cambria Math" panose="02040503050406030204" pitchFamily="18" charset="0"/>
                              </a:rPr>
                            </m:ctrlPr>
                          </m:sSubPr>
                          <m:e>
                            <m:r>
                              <a:rPr lang="en-US" altLang="zh-CN" sz="1710" b="1" i="1" dirty="0">
                                <a:latin typeface="Cambria Math" panose="02040503050406030204" pitchFamily="18" charset="0"/>
                              </a:rPr>
                              <m:t>𝒚</m:t>
                            </m:r>
                          </m:e>
                          <m:sub>
                            <m:r>
                              <a:rPr lang="en-US" altLang="zh-CN" sz="1710" b="1" i="1" dirty="0">
                                <a:latin typeface="Cambria Math" panose="02040503050406030204" pitchFamily="18" charset="0"/>
                              </a:rPr>
                              <m:t>𝒊</m:t>
                            </m:r>
                          </m:sub>
                        </m:sSub>
                      </m:e>
                    </m:nary>
                  </m:oMath>
                </a14:m>
                <a:r>
                  <a:rPr lang="zh-CN" altLang="en-US" sz="1710" dirty="0"/>
                  <a:t>，令</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𝒔</m:t>
                        </m:r>
                      </m:sub>
                      <m:sup>
                        <m:r>
                          <a:rPr lang="en-US" altLang="zh-CN" sz="1710" b="1" i="1">
                            <a:latin typeface="Cambria Math" panose="02040503050406030204" pitchFamily="18" charset="0"/>
                          </a:rPr>
                          <m:t>′</m:t>
                        </m:r>
                      </m:sup>
                    </m:sSubSup>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𝒔</m:t>
                        </m:r>
                      </m:sub>
                    </m:sSub>
                    <m:r>
                      <a:rPr lang="en-US" altLang="zh-CN" sz="1710" b="1" i="1">
                        <a:latin typeface="Cambria Math" panose="02040503050406030204" pitchFamily="18" charset="0"/>
                      </a:rPr>
                      <m:t>+</m:t>
                    </m:r>
                    <m:r>
                      <a:rPr lang="en-US" altLang="zh-CN" sz="1710" b="1" i="1">
                        <a:latin typeface="Cambria Math" panose="02040503050406030204" pitchFamily="18" charset="0"/>
                      </a:rPr>
                      <m:t>𝝁</m:t>
                    </m:r>
                  </m:oMath>
                </a14:m>
                <a:r>
                  <a:rPr lang="zh-CN" altLang="en-US" sz="1710" dirty="0"/>
                  <a:t>（注意到</a:t>
                </a:r>
                <a14:m>
                  <m:oMath xmlns:m="http://schemas.openxmlformats.org/officeDocument/2006/math">
                    <m:r>
                      <a:rPr lang="en-US" altLang="zh-CN" sz="1710" b="1" i="1">
                        <a:latin typeface="Cambria Math" panose="02040503050406030204" pitchFamily="18" charset="0"/>
                      </a:rPr>
                      <m:t>𝝁</m:t>
                    </m:r>
                    <m:r>
                      <a:rPr lang="en-US" altLang="zh-CN" sz="1710" b="1" i="1">
                        <a:latin typeface="Cambria Math" panose="02040503050406030204" pitchFamily="18" charset="0"/>
                      </a:rPr>
                      <m:t>≥</m:t>
                    </m:r>
                    <m:r>
                      <a:rPr lang="en-US" altLang="zh-CN" sz="1710" b="1" i="1">
                        <a:latin typeface="Cambria Math" panose="02040503050406030204" pitchFamily="18" charset="0"/>
                      </a:rPr>
                      <m:t>𝟎</m:t>
                    </m:r>
                  </m:oMath>
                </a14:m>
                <a:r>
                  <a:rPr lang="zh-CN" altLang="en-US" sz="1710" dirty="0"/>
                  <a:t>）和</a:t>
                </a:r>
                <a14:m>
                  <m:oMath xmlns:m="http://schemas.openxmlformats.org/officeDocument/2006/math">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𝒊</m:t>
                        </m:r>
                      </m:sub>
                      <m:sup>
                        <m:r>
                          <a:rPr lang="en-US" altLang="zh-CN" sz="1710" b="1" i="1">
                            <a:latin typeface="Cambria Math" panose="02040503050406030204" pitchFamily="18" charset="0"/>
                          </a:rPr>
                          <m:t>′</m:t>
                        </m:r>
                      </m:sup>
                    </m:sSubSup>
                    <m:r>
                      <a:rPr lang="en-US" altLang="zh-CN" sz="1710" b="1" i="1">
                        <a:latin typeface="Cambria Math" panose="02040503050406030204" pitchFamily="18" charset="0"/>
                      </a:rPr>
                      <m:t>≔</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𝒊</m:t>
                        </m:r>
                      </m:sub>
                    </m:sSub>
                  </m:oMath>
                </a14:m>
                <a:r>
                  <a:rPr lang="zh-CN" altLang="en-US" sz="1710" dirty="0"/>
                  <a:t>（</a:t>
                </a:r>
                <a14:m>
                  <m:oMath xmlns:m="http://schemas.openxmlformats.org/officeDocument/2006/math">
                    <m:r>
                      <a:rPr lang="en-US" altLang="zh-CN" sz="1710" b="1" i="1" dirty="0">
                        <a:latin typeface="Cambria Math" panose="02040503050406030204" pitchFamily="18" charset="0"/>
                      </a:rPr>
                      <m:t>𝒊</m:t>
                    </m:r>
                    <m:r>
                      <a:rPr lang="en-US" altLang="zh-CN" sz="1710" b="1" i="1" dirty="0">
                        <a:latin typeface="Cambria Math" panose="02040503050406030204" pitchFamily="18" charset="0"/>
                      </a:rPr>
                      <m:t>≠</m:t>
                    </m:r>
                    <m:r>
                      <a:rPr lang="en-US" altLang="zh-CN" sz="1710" b="1" i="1" dirty="0">
                        <a:latin typeface="Cambria Math" panose="02040503050406030204" pitchFamily="18" charset="0"/>
                      </a:rPr>
                      <m:t>𝒔</m:t>
                    </m:r>
                  </m:oMath>
                </a14:m>
                <a:r>
                  <a:rPr lang="zh-CN" altLang="en-US" sz="1710" dirty="0"/>
                  <a:t>）</a:t>
                </a:r>
                <a:r>
                  <a:rPr lang="en-US" altLang="zh-CN" sz="1710" dirty="0"/>
                  <a:t>,</a:t>
                </a:r>
                <a:r>
                  <a:rPr lang="zh-CN" altLang="en-US" sz="1710" dirty="0"/>
                  <a:t>得到</a:t>
                </a:r>
                <a14:m>
                  <m:oMath xmlns:m="http://schemas.openxmlformats.org/officeDocument/2006/math">
                    <m:r>
                      <a:rPr lang="en-US" altLang="zh-CN" sz="1710" b="1" i="1">
                        <a:latin typeface="Cambria Math" panose="02040503050406030204" pitchFamily="18" charset="0"/>
                      </a:rPr>
                      <m:t>𝒛</m:t>
                    </m:r>
                    <m:r>
                      <a:rPr lang="en-US" altLang="zh-CN" sz="1710" b="1" i="1">
                        <a:latin typeface="Cambria Math" panose="02040503050406030204" pitchFamily="18" charset="0"/>
                      </a:rPr>
                      <m:t>=</m:t>
                    </m:r>
                    <m:sSup>
                      <m:sSupPr>
                        <m:ctrlPr>
                          <a:rPr lang="en-US" altLang="zh-CN" sz="1710" b="1" i="1">
                            <a:latin typeface="Cambria Math" panose="02040503050406030204" pitchFamily="18" charset="0"/>
                          </a:rPr>
                        </m:ctrlPr>
                      </m:sSupPr>
                      <m:e>
                        <m:r>
                          <a:rPr lang="en-US" altLang="zh-CN" sz="1710" b="1" i="1">
                            <a:latin typeface="Cambria Math" panose="02040503050406030204" pitchFamily="18" charset="0"/>
                          </a:rPr>
                          <m:t>𝒛</m:t>
                        </m:r>
                      </m:e>
                      <m:sup>
                        <m:r>
                          <a:rPr lang="en-US" altLang="zh-CN" sz="1710" b="1" i="1">
                            <a:latin typeface="Cambria Math" panose="02040503050406030204" pitchFamily="18" charset="0"/>
                          </a:rPr>
                          <m:t>′</m:t>
                        </m:r>
                      </m:sup>
                    </m:sSup>
                    <m:r>
                      <a:rPr lang="en-US" altLang="zh-CN" sz="1710" b="1" i="1">
                        <a:latin typeface="Cambria Math" panose="02040503050406030204" pitchFamily="18" charset="0"/>
                      </a:rPr>
                      <m:t>+</m:t>
                    </m:r>
                    <m:r>
                      <a:rPr lang="en-US" altLang="zh-CN" sz="1710" b="1" i="1">
                        <a:latin typeface="Cambria Math" panose="02040503050406030204" pitchFamily="18" charset="0"/>
                      </a:rPr>
                      <m:t>𝝁</m:t>
                    </m:r>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𝒔</m:t>
                        </m:r>
                      </m:sub>
                    </m:sSub>
                    <m:r>
                      <a:rPr lang="en-US" altLang="zh-CN" sz="1710" b="1" i="1">
                        <a:latin typeface="Cambria Math" panose="02040503050406030204" pitchFamily="18" charset="0"/>
                      </a:rPr>
                      <m:t>=</m:t>
                    </m:r>
                    <m:nary>
                      <m:naryPr>
                        <m:chr m:val="∑"/>
                        <m:ctrlPr>
                          <a:rPr lang="en-US" altLang="zh-CN" sz="1710" b="1" i="1">
                            <a:latin typeface="Cambria Math" panose="02040503050406030204" pitchFamily="18" charset="0"/>
                          </a:rPr>
                        </m:ctrlPr>
                      </m:naryPr>
                      <m:sub>
                        <m:r>
                          <a:rPr lang="en-US" altLang="zh-CN" sz="1710" b="1" i="1">
                            <a:latin typeface="Cambria Math" panose="02040503050406030204" pitchFamily="18" charset="0"/>
                          </a:rPr>
                          <m:t>𝒊</m:t>
                        </m:r>
                        <m:r>
                          <a:rPr lang="en-US" altLang="zh-CN" sz="1710" b="1" i="1">
                            <a:latin typeface="Cambria Math" panose="02040503050406030204" pitchFamily="18" charset="0"/>
                          </a:rPr>
                          <m:t>=</m:t>
                        </m:r>
                        <m:r>
                          <a:rPr lang="en-US" altLang="zh-CN" sz="1710" b="1" i="1">
                            <a:latin typeface="Cambria Math" panose="02040503050406030204" pitchFamily="18" charset="0"/>
                          </a:rPr>
                          <m:t>𝟏</m:t>
                        </m:r>
                      </m:sub>
                      <m:sup>
                        <m:r>
                          <a:rPr lang="en-US" altLang="zh-CN" sz="1710" b="1" i="1">
                            <a:latin typeface="Cambria Math" panose="02040503050406030204" pitchFamily="18" charset="0"/>
                          </a:rPr>
                          <m:t>𝒕</m:t>
                        </m:r>
                      </m:sup>
                      <m:e>
                        <m:sSubSup>
                          <m:sSubSupPr>
                            <m:ctrlPr>
                              <a:rPr lang="en-US" altLang="zh-CN" sz="1710" b="1" i="1">
                                <a:latin typeface="Cambria Math" panose="02040503050406030204" pitchFamily="18" charset="0"/>
                              </a:rPr>
                            </m:ctrlPr>
                          </m:sSubSupPr>
                          <m:e>
                            <m:r>
                              <a:rPr lang="en-US" altLang="zh-CN" sz="1710" b="1" i="1">
                                <a:latin typeface="Cambria Math" panose="02040503050406030204" pitchFamily="18" charset="0"/>
                              </a:rPr>
                              <m:t>𝝀</m:t>
                            </m:r>
                          </m:e>
                          <m:sub>
                            <m:r>
                              <a:rPr lang="en-US" altLang="zh-CN" sz="1710" b="1" i="1">
                                <a:latin typeface="Cambria Math" panose="02040503050406030204" pitchFamily="18" charset="0"/>
                              </a:rPr>
                              <m:t>𝒊</m:t>
                            </m:r>
                          </m:sub>
                          <m:sup>
                            <m:r>
                              <a:rPr lang="en-US" altLang="zh-CN" sz="1710" b="1" i="1">
                                <a:latin typeface="Cambria Math" panose="02040503050406030204" pitchFamily="18" charset="0"/>
                              </a:rPr>
                              <m:t>′</m:t>
                            </m:r>
                          </m:sup>
                        </m:sSubSup>
                        <m:sSub>
                          <m:sSubPr>
                            <m:ctrlPr>
                              <a:rPr lang="en-US" altLang="zh-CN" sz="1710" b="1" i="1">
                                <a:latin typeface="Cambria Math" panose="02040503050406030204" pitchFamily="18" charset="0"/>
                              </a:rPr>
                            </m:ctrlPr>
                          </m:sSubPr>
                          <m:e>
                            <m:r>
                              <a:rPr lang="en-US" altLang="zh-CN" sz="1710" b="1" i="1">
                                <a:latin typeface="Cambria Math" panose="02040503050406030204" pitchFamily="18" charset="0"/>
                              </a:rPr>
                              <m:t>𝒚</m:t>
                            </m:r>
                          </m:e>
                          <m:sub>
                            <m:r>
                              <a:rPr lang="en-US" altLang="zh-CN" sz="1710" b="1" i="1">
                                <a:latin typeface="Cambria Math" panose="02040503050406030204" pitchFamily="18" charset="0"/>
                              </a:rPr>
                              <m:t>𝒊</m:t>
                            </m:r>
                          </m:sub>
                        </m:sSub>
                      </m:e>
                    </m:nary>
                  </m:oMath>
                </a14:m>
                <a:endParaRPr lang="en-US" altLang="zh-CN" sz="1710" dirty="0"/>
              </a:p>
              <a:p>
                <a:r>
                  <a:rPr lang="zh-CN" altLang="en-US" sz="2090" dirty="0"/>
                  <a:t>任何多面锥都是有限生成的。</a:t>
                </a:r>
                <a:endParaRPr lang="en-US" altLang="zh-CN" sz="2090" dirty="0"/>
              </a:p>
              <a:p>
                <a:endParaRPr lang="en-US" altLang="zh-CN" sz="1900" dirty="0"/>
              </a:p>
              <a:p>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210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多元函数的导数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多元函数的导数与极值</a:t>
                </a:r>
                <a:endParaRPr lang="en-US" altLang="zh-CN" dirty="0"/>
              </a:p>
              <a:p>
                <a:pPr lvl="1"/>
                <a:r>
                  <a:rPr lang="zh-CN" altLang="en-US" dirty="0"/>
                  <a:t>已知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e>
                    </m:nary>
                  </m:oMath>
                </a14:m>
                <a:r>
                  <a:rPr lang="en-US" altLang="zh-CN" dirty="0"/>
                  <a:t>,</a:t>
                </a:r>
                <a14:m>
                  <m:oMath xmlns:m="http://schemas.openxmlformats.org/officeDocument/2006/math">
                    <m:r>
                      <a:rPr lang="en-US" altLang="zh-CN" b="1" i="1" dirty="0" smtClean="0">
                        <a:latin typeface="Cambria Math"/>
                      </a:rPr>
                      <m:t>𝒃</m:t>
                    </m:r>
                    <m:r>
                      <a:rPr lang="en-US" altLang="zh-CN" b="1" i="1" dirty="0" smtClean="0">
                        <a:latin typeface="Cambria Math"/>
                      </a:rPr>
                      <m:t>=</m:t>
                    </m:r>
                    <m:sSup>
                      <m:sSupPr>
                        <m:ctrlPr>
                          <a:rPr lang="en-US" altLang="zh-CN" b="1" i="1" dirty="0" smtClean="0">
                            <a:latin typeface="Cambria Math" panose="02040503050406030204" pitchFamily="18" charset="0"/>
                          </a:rPr>
                        </m:ctrlPr>
                      </m:sSupPr>
                      <m:e>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𝟐</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𝒏</m:t>
                                </m:r>
                              </m:sub>
                            </m:sSub>
                          </m:e>
                        </m:d>
                      </m:e>
                      <m:sup>
                        <m:r>
                          <a:rPr lang="en-US" altLang="zh-CN" b="1" i="1" dirty="0" smtClean="0">
                            <a:latin typeface="Cambria Math"/>
                          </a:rPr>
                          <m:t>𝑻</m:t>
                        </m:r>
                      </m:sup>
                    </m:sSup>
                  </m:oMath>
                </a14:m>
                <a:r>
                  <a:rPr lang="en-US" altLang="zh-CN" dirty="0"/>
                  <a:t>,</a:t>
                </a:r>
                <a14:m>
                  <m:oMath xmlns:m="http://schemas.openxmlformats.org/officeDocument/2006/math">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oMath>
                </a14:m>
                <a:r>
                  <a:rPr lang="en-US" altLang="zh-CN" i="1" dirty="0"/>
                  <a:t>=?</a:t>
                </a:r>
              </a:p>
              <a:p>
                <a:pPr lvl="1"/>
                <a14:m>
                  <m:oMath xmlns:m="http://schemas.openxmlformats.org/officeDocument/2006/math">
                    <m:r>
                      <m:rPr>
                        <m:sty m:val="p"/>
                      </m:rPr>
                      <a:rPr lang="en-US" altLang="zh-CN" i="1" dirty="0">
                        <a:latin typeface="Cambria Math"/>
                      </a:rPr>
                      <m:t>A</m:t>
                    </m:r>
                  </m:oMath>
                </a14:m>
                <a:r>
                  <a:rPr lang="zh-CN" altLang="en-US" dirty="0"/>
                  <a:t>为对称方阵，</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i="0" dirty="0">
                        <a:latin typeface="Cambria Math"/>
                      </a:rPr>
                      <m:t>)</m:t>
                    </m:r>
                  </m:oMath>
                </a14:m>
                <a:r>
                  <a:rPr lang="en-US" altLang="zh-CN" dirty="0"/>
                  <a:t>=?</a:t>
                </a:r>
              </a:p>
              <a:p>
                <a:pPr lvl="1"/>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r>
                      <a:rPr lang="en-US" altLang="zh-CN" b="1" i="0" smtClean="0">
                        <a:latin typeface="Cambria Math"/>
                      </a:rPr>
                      <m:t>+</m:t>
                    </m:r>
                    <m:r>
                      <a:rPr lang="en-US" altLang="zh-CN" b="1" i="0" smtClean="0">
                        <a:latin typeface="Cambria Math"/>
                      </a:rPr>
                      <m:t>𝐂</m:t>
                    </m:r>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𝑨</m:t>
                        </m:r>
                      </m:e>
                      <m:sup>
                        <m:r>
                          <a:rPr lang="en-US" altLang="zh-CN" b="1" i="1" dirty="0" smtClean="0">
                            <a:latin typeface="Cambria Math"/>
                          </a:rPr>
                          <m:t>𝑻</m:t>
                        </m:r>
                      </m:sup>
                    </m:sSup>
                    <m:r>
                      <a:rPr lang="en-US" altLang="zh-CN" b="1" i="1" dirty="0" smtClean="0">
                        <a:latin typeface="Cambria Math"/>
                      </a:rPr>
                      <m:t>=</m:t>
                    </m:r>
                    <m:r>
                      <a:rPr lang="en-US" altLang="zh-CN" b="1" i="1" dirty="0" smtClean="0">
                        <a:latin typeface="Cambria Math"/>
                      </a:rPr>
                      <m:t>𝑨</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dirty="0">
                        <a:latin typeface="Cambria Math"/>
                      </a:rPr>
                      <m:t>)</m:t>
                    </m:r>
                  </m:oMath>
                </a14:m>
                <a:r>
                  <a:rPr lang="en-US" altLang="zh-CN" dirty="0"/>
                  <a:t>=?</a:t>
                </a:r>
              </a:p>
              <a:p>
                <a:r>
                  <a:rPr lang="zh-CN" altLang="en-US" dirty="0"/>
                  <a:t>多元函数的二阶导数与</a:t>
                </a:r>
                <a:r>
                  <a:rPr lang="en-US" altLang="zh-CN" sz="3040" dirty="0"/>
                  <a:t>Hessian</a:t>
                </a:r>
                <a:r>
                  <a:rPr lang="zh-CN" altLang="en-US" sz="3040" dirty="0"/>
                  <a:t>矩阵</a:t>
                </a:r>
                <a14:m>
                  <m:oMath xmlns:m="http://schemas.openxmlformats.org/officeDocument/2006/math">
                    <m:r>
                      <a:rPr lang="en-US" altLang="zh-CN" sz="3040" b="1" i="1">
                        <a:latin typeface="Cambria Math"/>
                      </a:rPr>
                      <m:t>𝑯</m:t>
                    </m:r>
                  </m:oMath>
                </a14:m>
                <a:endParaRPr lang="en-US" altLang="zh-CN" dirty="0"/>
              </a:p>
              <a:p>
                <a:pPr lvl="1"/>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𝟏</m:t>
                        </m:r>
                      </m:num>
                      <m:den>
                        <m:r>
                          <a:rPr lang="en-US" altLang="zh-CN" i="1">
                            <a:latin typeface="Cambria Math"/>
                          </a:rPr>
                          <m:t>𝟐</m:t>
                        </m:r>
                      </m:den>
                    </m:f>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𝑻</m:t>
                        </m:r>
                      </m:sup>
                    </m:sSup>
                    <m:r>
                      <a:rPr lang="en-US" altLang="zh-CN" i="1">
                        <a:latin typeface="Cambria Math"/>
                      </a:rPr>
                      <m:t>𝑨𝒙</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𝒃</m:t>
                        </m:r>
                      </m:e>
                      <m:sup>
                        <m:r>
                          <a:rPr lang="en-US" altLang="zh-CN" i="1">
                            <a:latin typeface="Cambria Math"/>
                          </a:rPr>
                          <m:t>𝑻</m:t>
                        </m:r>
                      </m:sup>
                    </m:sSup>
                    <m:r>
                      <a:rPr lang="en-US" altLang="zh-CN" i="1">
                        <a:latin typeface="Cambria Math"/>
                      </a:rPr>
                      <m:t>𝒙</m:t>
                    </m:r>
                    <m:r>
                      <a:rPr lang="en-US" altLang="zh-CN">
                        <a:latin typeface="Cambria Math"/>
                      </a:rPr>
                      <m:t>+</m:t>
                    </m:r>
                    <m:r>
                      <a:rPr lang="en-US" altLang="zh-CN">
                        <a:latin typeface="Cambria Math"/>
                      </a:rPr>
                      <m:t>𝐂</m:t>
                    </m:r>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𝑨</m:t>
                        </m:r>
                      </m:e>
                      <m:sup>
                        <m:r>
                          <a:rPr lang="en-US" altLang="zh-CN" i="1" dirty="0">
                            <a:latin typeface="Cambria Math"/>
                          </a:rPr>
                          <m:t>𝑻</m:t>
                        </m:r>
                      </m:sup>
                    </m:sSup>
                    <m:r>
                      <a:rPr lang="en-US" altLang="zh-CN" i="1" dirty="0">
                        <a:latin typeface="Cambria Math"/>
                      </a:rPr>
                      <m:t>=</m:t>
                    </m:r>
                    <m:r>
                      <a:rPr lang="en-US" altLang="zh-CN" i="1" dirty="0">
                        <a:latin typeface="Cambria Math"/>
                      </a:rPr>
                      <m:t>𝑨</m:t>
                    </m:r>
                  </m:oMath>
                </a14:m>
                <a:r>
                  <a:rPr lang="en-US" altLang="zh-CN" dirty="0"/>
                  <a:t>, </a:t>
                </a:r>
                <a14:m>
                  <m:oMath xmlns:m="http://schemas.openxmlformats.org/officeDocument/2006/math">
                    <m:r>
                      <a:rPr lang="en-US" altLang="zh-CN" b="1" i="0" dirty="0" smtClean="0">
                        <a:latin typeface="Cambria Math"/>
                      </a:rPr>
                      <m:t>𝐇</m:t>
                    </m:r>
                    <m:r>
                      <a:rPr lang="en-US" altLang="zh-CN" b="1" i="0" dirty="0" smtClean="0">
                        <a:latin typeface="Cambria Math"/>
                      </a:rPr>
                      <m:t>(</m:t>
                    </m:r>
                    <m:r>
                      <a:rPr lang="en-US" altLang="zh-CN" i="1" dirty="0">
                        <a:latin typeface="Cambria Math"/>
                      </a:rPr>
                      <m:t>𝒙</m:t>
                    </m:r>
                    <m:r>
                      <a:rPr lang="en-US" altLang="zh-CN" dirty="0">
                        <a:latin typeface="Cambria Math"/>
                      </a:rPr>
                      <m:t>)</m:t>
                    </m:r>
                  </m:oMath>
                </a14:m>
                <a:r>
                  <a:rPr lang="en-US" altLang="zh-CN" dirty="0"/>
                  <a:t>=?</a:t>
                </a:r>
              </a:p>
              <a:p>
                <a:pPr lvl="1"/>
                <a:r>
                  <a:rPr lang="zh-CN" altLang="en-US" dirty="0"/>
                  <a:t>若</a:t>
                </a:r>
                <a14:m>
                  <m:oMath xmlns:m="http://schemas.openxmlformats.org/officeDocument/2006/math">
                    <m:r>
                      <a:rPr lang="en-US" altLang="zh-CN" b="1" i="1" smtClean="0">
                        <a:latin typeface="Cambria Math"/>
                      </a:rPr>
                      <m:t>𝒖</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二阶可导，记</a:t>
                </a:r>
                <a14:m>
                  <m:oMath xmlns:m="http://schemas.openxmlformats.org/officeDocument/2006/math">
                    <m:r>
                      <a:rPr lang="en-US" altLang="zh-CN" b="1" i="1" smtClean="0">
                        <a:latin typeface="Cambria Math"/>
                      </a:rPr>
                      <m:t>𝝋</m:t>
                    </m:r>
                    <m:d>
                      <m:dPr>
                        <m:ctrlPr>
                          <a:rPr lang="en-US" altLang="zh-CN" b="1" i="1" smtClean="0">
                            <a:latin typeface="Cambria Math" panose="02040503050406030204" pitchFamily="18" charset="0"/>
                          </a:rPr>
                        </m:ctrlPr>
                      </m:dPr>
                      <m:e>
                        <m:r>
                          <a:rPr lang="en-US" altLang="zh-CN" b="1" i="1" smtClean="0">
                            <a:latin typeface="Cambria Math"/>
                          </a:rPr>
                          <m:t>𝒕</m:t>
                        </m:r>
                      </m:e>
                    </m:d>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𝒕</m:t>
                    </m:r>
                    <m:r>
                      <a:rPr lang="en-US" altLang="zh-CN" b="1" i="0" smtClean="0">
                        <a:latin typeface="Cambria Math"/>
                      </a:rPr>
                      <m:t>𝚫</m:t>
                    </m:r>
                    <m:r>
                      <a:rPr lang="en-US" altLang="zh-CN" b="1" i="0" smtClean="0">
                        <a:latin typeface="Cambria Math"/>
                      </a:rPr>
                      <m:t>𝐱</m:t>
                    </m:r>
                    <m:r>
                      <a:rPr lang="en-US" altLang="zh-CN" b="1" i="0" smtClean="0">
                        <a:latin typeface="Cambria Math"/>
                      </a:rPr>
                      <m:t>)</m:t>
                    </m:r>
                  </m:oMath>
                </a14:m>
                <a:r>
                  <a:rPr lang="en-US" altLang="zh-CN" dirty="0"/>
                  <a:t>,</a:t>
                </a:r>
                <a:r>
                  <a:rPr lang="zh-CN" altLang="en-US" dirty="0"/>
                  <a:t>则</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oMath>
                </a14:m>
                <a:endParaRPr lang="en-US" altLang="zh-CN" b="1" dirty="0"/>
              </a:p>
              <a:p>
                <a:pPr lvl="1"/>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86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TextBox 3"/>
              <p:cNvSpPr txBox="1"/>
              <p:nvPr/>
            </p:nvSpPr>
            <p:spPr>
              <a:xfrm rot="10800000">
                <a:off x="7949612" y="2952598"/>
                <a:ext cx="2462873" cy="355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710" b="1" i="1">
                          <a:solidFill>
                            <a:srgbClr val="FF0000"/>
                          </a:solidFill>
                          <a:latin typeface="Cambria Math"/>
                        </a:rPr>
                        <m:t>𝒃</m:t>
                      </m:r>
                      <m:r>
                        <a:rPr lang="en-US" altLang="zh-CN" sz="1710" b="1" i="1">
                          <a:solidFill>
                            <a:srgbClr val="FF0000"/>
                          </a:solidFill>
                          <a:latin typeface="Cambria Math"/>
                        </a:rPr>
                        <m:t>,</m:t>
                      </m:r>
                      <m:r>
                        <a:rPr lang="en-US" altLang="zh-CN" sz="1710" b="1" i="1">
                          <a:solidFill>
                            <a:srgbClr val="FF0000"/>
                          </a:solidFill>
                          <a:latin typeface="Cambria Math"/>
                        </a:rPr>
                        <m:t>𝟐</m:t>
                      </m:r>
                      <m:r>
                        <a:rPr lang="en-US" altLang="zh-CN" sz="1710" b="1" i="1">
                          <a:solidFill>
                            <a:srgbClr val="FF0000"/>
                          </a:solidFill>
                          <a:latin typeface="Cambria Math"/>
                        </a:rPr>
                        <m:t>𝑨𝒙</m:t>
                      </m:r>
                      <m:r>
                        <a:rPr lang="en-US" altLang="zh-CN" sz="1710" b="1" i="1">
                          <a:solidFill>
                            <a:srgbClr val="FF0000"/>
                          </a:solidFill>
                          <a:latin typeface="Cambria Math"/>
                        </a:rPr>
                        <m:t>,</m:t>
                      </m:r>
                      <m:r>
                        <a:rPr lang="en-US" altLang="zh-CN" sz="1710" b="1" i="1">
                          <a:solidFill>
                            <a:srgbClr val="FF0000"/>
                          </a:solidFill>
                          <a:latin typeface="Cambria Math"/>
                        </a:rPr>
                        <m:t>𝑨𝒙</m:t>
                      </m:r>
                      <m:r>
                        <a:rPr lang="en-US" altLang="zh-CN" sz="1710" b="1" i="1">
                          <a:solidFill>
                            <a:srgbClr val="FF0000"/>
                          </a:solidFill>
                          <a:latin typeface="Cambria Math"/>
                        </a:rPr>
                        <m:t>+</m:t>
                      </m:r>
                      <m:r>
                        <a:rPr lang="en-US" altLang="zh-CN" sz="1710" b="1" i="1">
                          <a:solidFill>
                            <a:srgbClr val="FF0000"/>
                          </a:solidFill>
                          <a:latin typeface="Cambria Math"/>
                        </a:rPr>
                        <m:t>𝒃</m:t>
                      </m:r>
                    </m:oMath>
                  </m:oMathPara>
                </a14:m>
                <a:endParaRPr lang="zh-CN" altLang="en-US" sz="1710"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rot="10800000">
                <a:off x="7949612" y="2952598"/>
                <a:ext cx="2462873" cy="3554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0800000">
                <a:off x="3653096" y="5794160"/>
                <a:ext cx="5416739" cy="360163"/>
              </a:xfrm>
              <a:prstGeom prst="rect">
                <a:avLst/>
              </a:prstGeom>
              <a:noFill/>
            </p:spPr>
            <p:txBody>
              <a:bodyPr wrap="none" rtlCol="0">
                <a:spAutoFit/>
              </a:bodyPr>
              <a:lstStyle/>
              <a:p>
                <a14:m>
                  <m:oMath xmlns:m="http://schemas.openxmlformats.org/officeDocument/2006/math">
                    <m:sSup>
                      <m:sSupPr>
                        <m:ctrlPr>
                          <a:rPr lang="en-US" altLang="zh-CN" sz="1710" b="1" i="1">
                            <a:solidFill>
                              <a:srgbClr val="FF0000"/>
                            </a:solidFill>
                            <a:latin typeface="Cambria Math" panose="02040503050406030204" pitchFamily="18" charset="0"/>
                          </a:rPr>
                        </m:ctrlPr>
                      </m:sSupPr>
                      <m:e>
                        <m:r>
                          <a:rPr lang="en-US" altLang="zh-CN" sz="1710" b="1" i="1">
                            <a:solidFill>
                              <a:srgbClr val="FF0000"/>
                            </a:solidFill>
                            <a:latin typeface="Cambria Math"/>
                          </a:rPr>
                          <m:t>𝝋</m:t>
                        </m:r>
                      </m:e>
                      <m:sup>
                        <m:r>
                          <a:rPr lang="en-US" altLang="zh-CN" sz="1710" b="1" i="1">
                            <a:solidFill>
                              <a:srgbClr val="FF0000"/>
                            </a:solidFill>
                            <a:latin typeface="Cambria Math"/>
                          </a:rPr>
                          <m:t>′</m:t>
                        </m:r>
                      </m:sup>
                    </m:sSup>
                    <m:d>
                      <m:dPr>
                        <m:ctrlPr>
                          <a:rPr lang="en-US" altLang="zh-CN" sz="1710" b="1" i="1">
                            <a:solidFill>
                              <a:srgbClr val="FF0000"/>
                            </a:solidFill>
                            <a:latin typeface="Cambria Math" panose="02040503050406030204" pitchFamily="18" charset="0"/>
                          </a:rPr>
                        </m:ctrlPr>
                      </m:dPr>
                      <m:e>
                        <m:r>
                          <a:rPr lang="en-US" altLang="zh-CN" sz="1710" b="1" i="1">
                            <a:solidFill>
                              <a:srgbClr val="FF0000"/>
                            </a:solidFill>
                            <a:latin typeface="Cambria Math"/>
                          </a:rPr>
                          <m:t>𝒕</m:t>
                        </m:r>
                      </m:e>
                    </m:d>
                    <m:r>
                      <a:rPr lang="en-US" altLang="zh-CN" sz="1710" b="1" i="1">
                        <a:solidFill>
                          <a:srgbClr val="FF0000"/>
                        </a:solidFill>
                        <a:latin typeface="Cambria Math"/>
                      </a:rPr>
                      <m:t>=</m:t>
                    </m:r>
                    <m:r>
                      <a:rPr lang="en-US" altLang="zh-CN" sz="1710" b="1" i="1">
                        <a:solidFill>
                          <a:srgbClr val="FF0000"/>
                        </a:solidFill>
                        <a:latin typeface="Cambria Math"/>
                      </a:rPr>
                      <m:t>𝜵</m:t>
                    </m:r>
                    <m:r>
                      <a:rPr lang="en-US" altLang="zh-CN" sz="1710" b="1" i="1">
                        <a:solidFill>
                          <a:srgbClr val="FF0000"/>
                        </a:solidFill>
                        <a:latin typeface="Cambria Math"/>
                      </a:rPr>
                      <m:t>𝒇</m:t>
                    </m:r>
                    <m:sSup>
                      <m:sSupPr>
                        <m:ctrlPr>
                          <a:rPr lang="en-US" altLang="zh-CN" sz="1710" b="1" i="1">
                            <a:solidFill>
                              <a:srgbClr val="FF0000"/>
                            </a:solidFill>
                            <a:latin typeface="Cambria Math" panose="02040503050406030204" pitchFamily="18" charset="0"/>
                          </a:rPr>
                        </m:ctrlPr>
                      </m:sSupPr>
                      <m:e>
                        <m:d>
                          <m:dPr>
                            <m:ctrlPr>
                              <a:rPr lang="en-US" altLang="zh-CN" sz="1710" b="1" i="1">
                                <a:solidFill>
                                  <a:srgbClr val="FF0000"/>
                                </a:solidFill>
                                <a:latin typeface="Cambria Math" panose="02040503050406030204" pitchFamily="18" charset="0"/>
                              </a:rPr>
                            </m:ctrlPr>
                          </m:dPr>
                          <m:e>
                            <m:r>
                              <a:rPr lang="en-US" altLang="zh-CN" sz="1710" b="1" i="1">
                                <a:solidFill>
                                  <a:srgbClr val="FF0000"/>
                                </a:solidFill>
                                <a:latin typeface="Cambria Math"/>
                              </a:rPr>
                              <m:t>𝒙</m:t>
                            </m:r>
                            <m:r>
                              <a:rPr lang="en-US" altLang="zh-CN" sz="1710" b="1" i="1">
                                <a:solidFill>
                                  <a:srgbClr val="FF0000"/>
                                </a:solidFill>
                                <a:latin typeface="Cambria Math"/>
                              </a:rPr>
                              <m:t>+</m:t>
                            </m:r>
                            <m:r>
                              <a:rPr lang="en-US" altLang="zh-CN" sz="1710" b="1" i="1">
                                <a:solidFill>
                                  <a:srgbClr val="FF0000"/>
                                </a:solidFill>
                                <a:latin typeface="Cambria Math"/>
                              </a:rPr>
                              <m:t>𝒕</m:t>
                            </m:r>
                            <m:r>
                              <a:rPr lang="en-US" altLang="zh-CN" sz="1710" b="1" i="1">
                                <a:solidFill>
                                  <a:srgbClr val="FF0000"/>
                                </a:solidFill>
                                <a:latin typeface="Cambria Math"/>
                              </a:rPr>
                              <m:t>𝜟</m:t>
                            </m:r>
                            <m:r>
                              <a:rPr lang="en-US" altLang="zh-CN" sz="1710" b="1" i="1">
                                <a:solidFill>
                                  <a:srgbClr val="FF0000"/>
                                </a:solidFill>
                                <a:latin typeface="Cambria Math"/>
                              </a:rPr>
                              <m:t>𝒙</m:t>
                            </m:r>
                          </m:e>
                        </m:d>
                      </m:e>
                      <m:sup>
                        <m:r>
                          <a:rPr lang="en-US" altLang="zh-CN" sz="1710" b="1" i="1">
                            <a:solidFill>
                              <a:srgbClr val="FF0000"/>
                            </a:solidFill>
                            <a:latin typeface="Cambria Math"/>
                          </a:rPr>
                          <m:t>𝑻</m:t>
                        </m:r>
                      </m:sup>
                    </m:sSup>
                    <m:r>
                      <a:rPr lang="en-US" altLang="zh-CN" sz="1710" b="1" i="1">
                        <a:solidFill>
                          <a:srgbClr val="FF0000"/>
                        </a:solidFill>
                        <a:latin typeface="Cambria Math"/>
                      </a:rPr>
                      <m:t>𝜟</m:t>
                    </m:r>
                    <m:r>
                      <a:rPr lang="en-US" altLang="zh-CN" sz="1710" b="1" i="1">
                        <a:solidFill>
                          <a:srgbClr val="FF0000"/>
                        </a:solidFill>
                        <a:latin typeface="Cambria Math"/>
                      </a:rPr>
                      <m:t>𝒙</m:t>
                    </m:r>
                  </m:oMath>
                </a14:m>
                <a:r>
                  <a:rPr lang="en-US" altLang="zh-CN" sz="1710" i="1" dirty="0">
                    <a:solidFill>
                      <a:srgbClr val="FF0000"/>
                    </a:solidFill>
                  </a:rPr>
                  <a:t>,</a:t>
                </a:r>
                <a14:m>
                  <m:oMath xmlns:m="http://schemas.openxmlformats.org/officeDocument/2006/math">
                    <m:sSup>
                      <m:sSupPr>
                        <m:ctrlPr>
                          <a:rPr lang="en-US" altLang="zh-CN" sz="1710" b="1" i="1">
                            <a:solidFill>
                              <a:srgbClr val="FF0000"/>
                            </a:solidFill>
                            <a:latin typeface="Cambria Math" panose="02040503050406030204" pitchFamily="18" charset="0"/>
                          </a:rPr>
                        </m:ctrlPr>
                      </m:sSupPr>
                      <m:e>
                        <m:r>
                          <a:rPr lang="en-US" altLang="zh-CN" sz="1710" b="1" i="1">
                            <a:solidFill>
                              <a:srgbClr val="FF0000"/>
                            </a:solidFill>
                            <a:latin typeface="Cambria Math"/>
                          </a:rPr>
                          <m:t>𝝋</m:t>
                        </m:r>
                      </m:e>
                      <m:sup>
                        <m:r>
                          <a:rPr lang="en-US" altLang="zh-CN" sz="1710" b="1" i="1">
                            <a:solidFill>
                              <a:srgbClr val="FF0000"/>
                            </a:solidFill>
                            <a:latin typeface="Cambria Math"/>
                          </a:rPr>
                          <m:t>′′</m:t>
                        </m:r>
                      </m:sup>
                    </m:sSup>
                    <m:d>
                      <m:dPr>
                        <m:ctrlPr>
                          <a:rPr lang="en-US" altLang="zh-CN" sz="1710" b="1" i="1">
                            <a:solidFill>
                              <a:srgbClr val="FF0000"/>
                            </a:solidFill>
                            <a:latin typeface="Cambria Math" panose="02040503050406030204" pitchFamily="18" charset="0"/>
                          </a:rPr>
                        </m:ctrlPr>
                      </m:dPr>
                      <m:e>
                        <m:r>
                          <a:rPr lang="en-US" altLang="zh-CN" sz="1710" b="1" i="1">
                            <a:solidFill>
                              <a:srgbClr val="FF0000"/>
                            </a:solidFill>
                            <a:latin typeface="Cambria Math"/>
                          </a:rPr>
                          <m:t>𝒕</m:t>
                        </m:r>
                      </m:e>
                    </m:d>
                    <m:r>
                      <a:rPr lang="en-US" altLang="zh-CN" sz="1710" b="1" i="1">
                        <a:solidFill>
                          <a:srgbClr val="FF0000"/>
                        </a:solidFill>
                        <a:latin typeface="Cambria Math"/>
                      </a:rPr>
                      <m:t>=</m:t>
                    </m:r>
                    <m:sSup>
                      <m:sSupPr>
                        <m:ctrlPr>
                          <a:rPr lang="en-US" altLang="zh-CN" sz="1710" b="1" i="1">
                            <a:solidFill>
                              <a:srgbClr val="FF0000"/>
                            </a:solidFill>
                            <a:latin typeface="Cambria Math" panose="02040503050406030204" pitchFamily="18" charset="0"/>
                          </a:rPr>
                        </m:ctrlPr>
                      </m:sSupPr>
                      <m:e>
                        <m:d>
                          <m:dPr>
                            <m:ctrlPr>
                              <a:rPr lang="en-US" altLang="zh-CN" sz="1710" b="1" i="1">
                                <a:solidFill>
                                  <a:srgbClr val="FF0000"/>
                                </a:solidFill>
                                <a:latin typeface="Cambria Math" panose="02040503050406030204" pitchFamily="18" charset="0"/>
                              </a:rPr>
                            </m:ctrlPr>
                          </m:dPr>
                          <m:e>
                            <m:r>
                              <a:rPr lang="en-US" altLang="zh-CN" sz="1710" b="1" i="1">
                                <a:solidFill>
                                  <a:srgbClr val="FF0000"/>
                                </a:solidFill>
                                <a:latin typeface="Cambria Math"/>
                              </a:rPr>
                              <m:t>𝜟</m:t>
                            </m:r>
                            <m:r>
                              <a:rPr lang="en-US" altLang="zh-CN" sz="1710" b="1" i="1">
                                <a:solidFill>
                                  <a:srgbClr val="FF0000"/>
                                </a:solidFill>
                                <a:latin typeface="Cambria Math"/>
                              </a:rPr>
                              <m:t>𝒙</m:t>
                            </m:r>
                          </m:e>
                        </m:d>
                      </m:e>
                      <m:sup>
                        <m:r>
                          <a:rPr lang="en-US" altLang="zh-CN" sz="1710" b="1" i="1">
                            <a:solidFill>
                              <a:srgbClr val="FF0000"/>
                            </a:solidFill>
                            <a:latin typeface="Cambria Math"/>
                          </a:rPr>
                          <m:t>𝑻</m:t>
                        </m:r>
                      </m:sup>
                    </m:sSup>
                    <m:r>
                      <a:rPr lang="en-US" altLang="zh-CN" sz="1710" b="1" i="1">
                        <a:solidFill>
                          <a:srgbClr val="FF0000"/>
                        </a:solidFill>
                        <a:latin typeface="Cambria Math"/>
                      </a:rPr>
                      <m:t>𝑯</m:t>
                    </m:r>
                    <m:d>
                      <m:dPr>
                        <m:ctrlPr>
                          <a:rPr lang="en-US" altLang="zh-CN" sz="1710" b="1" i="1">
                            <a:solidFill>
                              <a:srgbClr val="FF0000"/>
                            </a:solidFill>
                            <a:latin typeface="Cambria Math" panose="02040503050406030204" pitchFamily="18" charset="0"/>
                          </a:rPr>
                        </m:ctrlPr>
                      </m:dPr>
                      <m:e>
                        <m:r>
                          <a:rPr lang="en-US" altLang="zh-CN" sz="1710" b="1" i="1">
                            <a:solidFill>
                              <a:srgbClr val="FF0000"/>
                            </a:solidFill>
                            <a:latin typeface="Cambria Math"/>
                          </a:rPr>
                          <m:t>𝒙</m:t>
                        </m:r>
                        <m:r>
                          <a:rPr lang="en-US" altLang="zh-CN" sz="1710" b="1" i="1">
                            <a:solidFill>
                              <a:srgbClr val="FF0000"/>
                            </a:solidFill>
                            <a:latin typeface="Cambria Math"/>
                          </a:rPr>
                          <m:t>+</m:t>
                        </m:r>
                        <m:r>
                          <a:rPr lang="en-US" altLang="zh-CN" sz="1710" b="1" i="1">
                            <a:solidFill>
                              <a:srgbClr val="FF0000"/>
                            </a:solidFill>
                            <a:latin typeface="Cambria Math"/>
                          </a:rPr>
                          <m:t>𝒕</m:t>
                        </m:r>
                        <m:r>
                          <a:rPr lang="en-US" altLang="zh-CN" sz="1710" b="1" i="1">
                            <a:solidFill>
                              <a:srgbClr val="FF0000"/>
                            </a:solidFill>
                            <a:latin typeface="Cambria Math"/>
                          </a:rPr>
                          <m:t>𝜟</m:t>
                        </m:r>
                        <m:r>
                          <a:rPr lang="en-US" altLang="zh-CN" sz="1710" b="1" i="1">
                            <a:solidFill>
                              <a:srgbClr val="FF0000"/>
                            </a:solidFill>
                            <a:latin typeface="Cambria Math"/>
                          </a:rPr>
                          <m:t>𝒙</m:t>
                        </m:r>
                      </m:e>
                    </m:d>
                    <m:r>
                      <a:rPr lang="en-US" altLang="zh-CN" sz="1710" b="1" i="1">
                        <a:solidFill>
                          <a:srgbClr val="FF0000"/>
                        </a:solidFill>
                        <a:latin typeface="Cambria Math"/>
                      </a:rPr>
                      <m:t>𝜟</m:t>
                    </m:r>
                    <m:r>
                      <a:rPr lang="en-US" altLang="zh-CN" sz="1710" b="1" i="1">
                        <a:solidFill>
                          <a:srgbClr val="FF0000"/>
                        </a:solidFill>
                        <a:latin typeface="Cambria Math"/>
                      </a:rPr>
                      <m:t>𝒙</m:t>
                    </m:r>
                  </m:oMath>
                </a14:m>
                <a:endParaRPr lang="zh-CN" altLang="en-US" sz="1710" i="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rot="10800000">
                <a:off x="3653096" y="5794160"/>
                <a:ext cx="5416739" cy="360163"/>
              </a:xfrm>
              <a:prstGeom prst="rect">
                <a:avLst/>
              </a:prstGeom>
              <a:blipFill>
                <a:blip r:embed="rId7"/>
                <a:stretch>
                  <a:fillRect t="-21667" b="-5000"/>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多元函数的泰勒展开</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lnSpcReduction="10000"/>
              </a:bodyPr>
              <a:lstStyle/>
              <a:p>
                <a:r>
                  <a:rPr lang="zh-CN" altLang="en-US" sz="2280" dirty="0"/>
                  <a:t>多元函数的泰勒展开（</a:t>
                </a:r>
                <a:r>
                  <a:rPr lang="en-US" altLang="zh-CN" sz="2280" dirty="0"/>
                  <a:t>Taylor Expansion)</a:t>
                </a:r>
              </a:p>
              <a:p>
                <a:pPr lvl="1"/>
                <a14:m>
                  <m:oMath xmlns:m="http://schemas.openxmlformats.org/officeDocument/2006/math">
                    <m:r>
                      <a:rPr lang="en-US" altLang="zh-CN" sz="1900" b="1" i="1">
                        <a:latin typeface="Cambria Math"/>
                      </a:rPr>
                      <m:t>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r>
                          <a:rPr lang="en-US" altLang="zh-CN" sz="1900" b="1" i="1">
                            <a:latin typeface="Cambria Math"/>
                          </a:rPr>
                          <m:t>+</m:t>
                        </m:r>
                        <m:r>
                          <a:rPr lang="en-US" altLang="zh-CN" sz="1900" b="1">
                            <a:latin typeface="Cambria Math"/>
                          </a:rPr>
                          <m:t>𝚫</m:t>
                        </m:r>
                        <m:r>
                          <a:rPr lang="en-US" altLang="zh-CN" sz="1900" b="1" i="1">
                            <a:latin typeface="Cambria Math"/>
                          </a:rPr>
                          <m:t>𝒙</m:t>
                        </m:r>
                      </m:e>
                    </m:d>
                    <m:r>
                      <a:rPr lang="en-US" altLang="zh-CN" sz="1900" b="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r>
                      <a:rPr lang="en-US" altLang="zh-CN" sz="1900" b="1" i="1">
                        <a:latin typeface="Cambria Math"/>
                      </a:rPr>
                      <m:t>+</m:t>
                    </m:r>
                    <m:r>
                      <a:rPr lang="en-US" altLang="zh-CN" sz="1900" b="1" i="1">
                        <a:latin typeface="Cambria Math"/>
                      </a:rPr>
                      <m:t>𝜵</m:t>
                    </m:r>
                    <m:r>
                      <a:rPr lang="en-US" altLang="zh-CN" sz="1900" b="1" i="1">
                        <a:latin typeface="Cambria Math"/>
                      </a:rPr>
                      <m:t>𝒇</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e>
                      <m:sup>
                        <m:r>
                          <a:rPr lang="en-US" altLang="zh-CN" sz="1900" b="1" i="1">
                            <a:latin typeface="Cambria Math"/>
                          </a:rPr>
                          <m:t>𝑻</m:t>
                        </m:r>
                      </m:sup>
                    </m:sSup>
                    <m:r>
                      <a:rPr lang="en-US" altLang="zh-CN" sz="1900" b="1" i="1">
                        <a:latin typeface="Cambria Math"/>
                      </a:rPr>
                      <m:t>𝜟</m:t>
                    </m:r>
                    <m:r>
                      <a:rPr lang="en-US" altLang="zh-CN" sz="1900" b="1" i="1">
                        <a:latin typeface="Cambria Math"/>
                      </a:rPr>
                      <m:t>𝒙</m:t>
                    </m:r>
                    <m:r>
                      <a:rPr lang="en-US" altLang="zh-CN" sz="1900" b="1" i="1">
                        <a:latin typeface="Cambria Math"/>
                      </a:rPr>
                      <m:t>+</m:t>
                    </m:r>
                    <m:f>
                      <m:fPr>
                        <m:ctrlPr>
                          <a:rPr lang="en-US" altLang="zh-CN" sz="1900" b="1" i="1">
                            <a:latin typeface="Cambria Math" panose="02040503050406030204" pitchFamily="18" charset="0"/>
                          </a:rPr>
                        </m:ctrlPr>
                      </m:fPr>
                      <m:num>
                        <m:r>
                          <a:rPr lang="en-US" altLang="zh-CN" sz="1900" b="1" i="1">
                            <a:latin typeface="Cambria Math"/>
                          </a:rPr>
                          <m:t>𝟏</m:t>
                        </m:r>
                      </m:num>
                      <m:den>
                        <m:r>
                          <a:rPr lang="en-US" altLang="zh-CN" sz="1900" b="1" i="1">
                            <a:latin typeface="Cambria Math"/>
                          </a:rPr>
                          <m:t>𝟐</m:t>
                        </m:r>
                      </m:den>
                    </m:f>
                    <m:r>
                      <a:rPr lang="en-US" altLang="zh-CN" sz="1900" b="1" i="1">
                        <a:latin typeface="Cambria Math"/>
                      </a:rPr>
                      <m:t>𝜟</m:t>
                    </m:r>
                    <m:sSup>
                      <m:sSupPr>
                        <m:ctrlPr>
                          <a:rPr lang="en-US" altLang="zh-CN" sz="1900" b="1" i="1">
                            <a:latin typeface="Cambria Math" panose="02040503050406030204" pitchFamily="18" charset="0"/>
                          </a:rPr>
                        </m:ctrlPr>
                      </m:sSupPr>
                      <m:e>
                        <m:r>
                          <a:rPr lang="en-US" altLang="zh-CN" sz="1900" b="1" i="1">
                            <a:latin typeface="Cambria Math"/>
                          </a:rPr>
                          <m:t>𝒙</m:t>
                        </m:r>
                      </m:e>
                      <m:sup>
                        <m:r>
                          <a:rPr lang="en-US" altLang="zh-CN" sz="1900" b="1" i="1">
                            <a:latin typeface="Cambria Math"/>
                          </a:rPr>
                          <m:t>𝑻</m:t>
                        </m:r>
                      </m:sup>
                    </m:sSup>
                    <m:sSup>
                      <m:sSupPr>
                        <m:ctrlPr>
                          <a:rPr lang="en-US" altLang="zh-CN" sz="1900" b="1" i="1">
                            <a:latin typeface="Cambria Math" panose="02040503050406030204" pitchFamily="18" charset="0"/>
                          </a:rPr>
                        </m:ctrlPr>
                      </m:sSupPr>
                      <m:e>
                        <m:r>
                          <a:rPr lang="en-US" altLang="zh-CN" sz="1900" b="1" i="1">
                            <a:latin typeface="Cambria Math"/>
                          </a:rPr>
                          <m:t>𝜵</m:t>
                        </m:r>
                      </m:e>
                      <m:sup>
                        <m:r>
                          <a:rPr lang="en-US" altLang="zh-CN" sz="1900" b="1" i="1">
                            <a:latin typeface="Cambria Math"/>
                          </a:rPr>
                          <m:t>𝟐</m:t>
                        </m:r>
                      </m:sup>
                    </m:sSup>
                    <m:r>
                      <a:rPr lang="en-US" altLang="zh-CN" sz="1900" b="1" i="1">
                        <a:latin typeface="Cambria Math"/>
                      </a:rPr>
                      <m:t>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r>
                      <a:rPr lang="en-US" altLang="zh-CN" sz="1900" b="1" i="1">
                        <a:latin typeface="Cambria Math"/>
                      </a:rPr>
                      <m:t>𝜟</m:t>
                    </m:r>
                    <m:r>
                      <a:rPr lang="en-US" altLang="zh-CN" sz="1900" b="1" i="1">
                        <a:latin typeface="Cambria Math"/>
                      </a:rPr>
                      <m:t>𝒙</m:t>
                    </m:r>
                    <m:r>
                      <a:rPr lang="en-US" altLang="zh-CN" sz="1900" b="1" i="1">
                        <a:latin typeface="Cambria Math"/>
                      </a:rPr>
                      <m:t>+</m:t>
                    </m:r>
                    <m:r>
                      <a:rPr lang="en-US" altLang="zh-CN" sz="1900" b="1" i="1">
                        <a:latin typeface="Cambria Math"/>
                      </a:rPr>
                      <m:t>𝑶</m:t>
                    </m:r>
                    <m:r>
                      <a:rPr lang="en-US" altLang="zh-CN" sz="1900" b="1" i="1">
                        <a:latin typeface="Cambria Math"/>
                      </a:rPr>
                      <m:t>(</m:t>
                    </m:r>
                    <m:sSup>
                      <m:sSupPr>
                        <m:ctrlPr>
                          <a:rPr lang="en-US" altLang="zh-CN" sz="1900" b="1" i="1">
                            <a:latin typeface="Cambria Math" panose="02040503050406030204" pitchFamily="18" charset="0"/>
                          </a:rPr>
                        </m:ctrlPr>
                      </m:sSupPr>
                      <m:e>
                        <m:d>
                          <m:dPr>
                            <m:begChr m:val="|"/>
                            <m:endChr m:val="|"/>
                            <m:ctrlPr>
                              <a:rPr lang="en-US" altLang="zh-CN" sz="1900" b="1" i="1">
                                <a:latin typeface="Cambria Math" panose="02040503050406030204" pitchFamily="18" charset="0"/>
                              </a:rPr>
                            </m:ctrlPr>
                          </m:dPr>
                          <m:e>
                            <m:d>
                              <m:dPr>
                                <m:begChr m:val="|"/>
                                <m:endChr m:val="|"/>
                                <m:ctrlPr>
                                  <a:rPr lang="en-US" altLang="zh-CN" sz="1900" b="1" i="1">
                                    <a:latin typeface="Cambria Math" panose="02040503050406030204" pitchFamily="18" charset="0"/>
                                  </a:rPr>
                                </m:ctrlPr>
                              </m:dPr>
                              <m:e>
                                <m:r>
                                  <a:rPr lang="en-US" altLang="zh-CN" sz="1900" b="1" i="1">
                                    <a:latin typeface="Cambria Math"/>
                                  </a:rPr>
                                  <m:t>𝜟</m:t>
                                </m:r>
                                <m:r>
                                  <a:rPr lang="en-US" altLang="zh-CN" sz="1900" b="1" i="1">
                                    <a:latin typeface="Cambria Math"/>
                                  </a:rPr>
                                  <m:t>𝒙</m:t>
                                </m:r>
                              </m:e>
                            </m:d>
                          </m:e>
                        </m:d>
                      </m:e>
                      <m:sup>
                        <m:r>
                          <a:rPr lang="en-US" altLang="zh-CN" sz="1900" b="1" i="1">
                            <a:latin typeface="Cambria Math"/>
                          </a:rPr>
                          <m:t>𝟐</m:t>
                        </m:r>
                      </m:sup>
                    </m:sSup>
                    <m:r>
                      <a:rPr lang="en-US" altLang="zh-CN" sz="1900" b="1">
                        <a:latin typeface="Cambria Math"/>
                      </a:rPr>
                      <m:t>)</m:t>
                    </m:r>
                  </m:oMath>
                </a14:m>
                <a:endParaRPr lang="en-US" altLang="zh-CN" sz="1900" i="1" dirty="0"/>
              </a:p>
              <a:p>
                <a:pPr lvl="1"/>
                <a:r>
                  <a:rPr lang="zh-CN" altLang="en-US" sz="1900" dirty="0"/>
                  <a:t>函数在</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oMath>
                </a14:m>
                <a:r>
                  <a:rPr lang="zh-CN" altLang="en-US" sz="1900" dirty="0"/>
                  <a:t>点的线性逼近</a:t>
                </a:r>
                <a14:m>
                  <m:oMath xmlns:m="http://schemas.openxmlformats.org/officeDocument/2006/math">
                    <m:r>
                      <a:rPr lang="en-US" altLang="zh-CN" sz="1900" i="1" dirty="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r>
                          <a:rPr lang="en-US" altLang="zh-CN" sz="1900" i="1">
                            <a:latin typeface="Cambria Math"/>
                          </a:rPr>
                          <m:t>+</m:t>
                        </m:r>
                        <m:r>
                          <a:rPr lang="en-US" altLang="zh-CN" sz="1900">
                            <a:latin typeface="Cambria Math"/>
                          </a:rPr>
                          <m:t>𝚫</m:t>
                        </m:r>
                        <m:r>
                          <a:rPr lang="en-US" altLang="zh-CN" sz="1900" i="1">
                            <a:latin typeface="Cambria Math"/>
                          </a:rPr>
                          <m:t>𝒙</m:t>
                        </m:r>
                      </m:e>
                    </m:d>
                    <m:r>
                      <a:rPr lang="en-US" altLang="zh-CN" sz="1900" b="1"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r>
                      <a:rPr lang="en-US" altLang="zh-CN" sz="1900" i="1">
                        <a:latin typeface="Cambria Math"/>
                      </a:rPr>
                      <m:t>+</m:t>
                    </m:r>
                    <m:r>
                      <a:rPr lang="en-US" altLang="zh-CN" sz="1900" i="1">
                        <a:latin typeface="Cambria Math"/>
                      </a:rPr>
                      <m:t>𝜵</m:t>
                    </m:r>
                    <m:r>
                      <a:rPr lang="en-US" altLang="zh-CN" sz="1900" i="1">
                        <a:latin typeface="Cambria Math"/>
                      </a:rPr>
                      <m:t>𝒇</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e>
                      <m:sup>
                        <m:r>
                          <a:rPr lang="en-US" altLang="zh-CN" sz="1900" i="1">
                            <a:latin typeface="Cambria Math"/>
                          </a:rPr>
                          <m:t>𝑻</m:t>
                        </m:r>
                      </m:sup>
                    </m:sSup>
                    <m:r>
                      <a:rPr lang="en-US" altLang="zh-CN" sz="1900" i="1">
                        <a:latin typeface="Cambria Math"/>
                      </a:rPr>
                      <m:t>𝜟</m:t>
                    </m:r>
                    <m:r>
                      <a:rPr lang="en-US" altLang="zh-CN" sz="1900" i="1">
                        <a:latin typeface="Cambria Math"/>
                      </a:rPr>
                      <m:t>𝒙</m:t>
                    </m:r>
                  </m:oMath>
                </a14:m>
                <a:endParaRPr lang="en-US" altLang="zh-CN" sz="1900" i="1" dirty="0"/>
              </a:p>
              <a:p>
                <a:pPr lvl="1"/>
                <a:r>
                  <a:rPr lang="zh-CN" altLang="en-US" sz="1900" dirty="0"/>
                  <a:t>函数在</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oMath>
                </a14:m>
                <a:r>
                  <a:rPr lang="zh-CN" altLang="en-US" sz="1900" dirty="0"/>
                  <a:t>点的二次逼近</a:t>
                </a:r>
                <a14:m>
                  <m:oMath xmlns:m="http://schemas.openxmlformats.org/officeDocument/2006/math">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r>
                          <a:rPr lang="en-US" altLang="zh-CN" sz="1900" i="1">
                            <a:latin typeface="Cambria Math"/>
                          </a:rPr>
                          <m:t>+</m:t>
                        </m:r>
                        <m:r>
                          <a:rPr lang="en-US" altLang="zh-CN" sz="1900">
                            <a:latin typeface="Cambria Math"/>
                          </a:rPr>
                          <m:t>𝚫</m:t>
                        </m:r>
                        <m:r>
                          <a:rPr lang="en-US" altLang="zh-CN" sz="1900" i="1">
                            <a:latin typeface="Cambria Math"/>
                          </a:rPr>
                          <m:t>𝒙</m:t>
                        </m:r>
                      </m:e>
                    </m:d>
                    <m:r>
                      <a:rPr lang="en-US" altLang="zh-CN" sz="1900" b="1"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r>
                      <a:rPr lang="en-US" altLang="zh-CN" sz="1900" i="1">
                        <a:latin typeface="Cambria Math"/>
                      </a:rPr>
                      <m:t>+</m:t>
                    </m:r>
                    <m:r>
                      <a:rPr lang="en-US" altLang="zh-CN" sz="1900" i="1">
                        <a:latin typeface="Cambria Math"/>
                      </a:rPr>
                      <m:t>𝜵</m:t>
                    </m:r>
                    <m:r>
                      <a:rPr lang="en-US" altLang="zh-CN" sz="1900" i="1">
                        <a:latin typeface="Cambria Math"/>
                      </a:rPr>
                      <m:t>𝒇</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e>
                      <m:sup>
                        <m:r>
                          <a:rPr lang="en-US" altLang="zh-CN" sz="1900" i="1">
                            <a:latin typeface="Cambria Math"/>
                          </a:rPr>
                          <m:t>𝑻</m:t>
                        </m:r>
                      </m:sup>
                    </m:sSup>
                    <m:r>
                      <a:rPr lang="en-US" altLang="zh-CN" sz="1900" i="1">
                        <a:latin typeface="Cambria Math"/>
                      </a:rPr>
                      <m:t>𝜟</m:t>
                    </m:r>
                    <m:r>
                      <a:rPr lang="en-US" altLang="zh-CN" sz="1900" i="1">
                        <a:latin typeface="Cambria Math"/>
                      </a:rPr>
                      <m:t>𝒙</m:t>
                    </m:r>
                    <m:r>
                      <a:rPr lang="en-US" altLang="zh-CN" sz="1900" i="1">
                        <a:latin typeface="Cambria Math"/>
                      </a:rPr>
                      <m:t>+</m:t>
                    </m:r>
                    <m:f>
                      <m:fPr>
                        <m:ctrlPr>
                          <a:rPr lang="en-US" altLang="zh-CN" sz="1900" i="1">
                            <a:latin typeface="Cambria Math" panose="02040503050406030204" pitchFamily="18" charset="0"/>
                          </a:rPr>
                        </m:ctrlPr>
                      </m:fPr>
                      <m:num>
                        <m:r>
                          <a:rPr lang="en-US" altLang="zh-CN" sz="1900" i="1">
                            <a:latin typeface="Cambria Math"/>
                          </a:rPr>
                          <m:t>𝟏</m:t>
                        </m:r>
                      </m:num>
                      <m:den>
                        <m:r>
                          <a:rPr lang="en-US" altLang="zh-CN" sz="1900" i="1">
                            <a:latin typeface="Cambria Math"/>
                          </a:rPr>
                          <m:t>𝟐</m:t>
                        </m:r>
                      </m:den>
                    </m:f>
                    <m:r>
                      <a:rPr lang="en-US" altLang="zh-CN" sz="1900" i="1">
                        <a:latin typeface="Cambria Math"/>
                      </a:rPr>
                      <m:t>𝜟</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𝑻</m:t>
                        </m:r>
                      </m:sup>
                    </m:sSup>
                    <m:sSup>
                      <m:sSupPr>
                        <m:ctrlPr>
                          <a:rPr lang="en-US" altLang="zh-CN" sz="1900" i="1">
                            <a:latin typeface="Cambria Math" panose="02040503050406030204" pitchFamily="18" charset="0"/>
                          </a:rPr>
                        </m:ctrlPr>
                      </m:sSupPr>
                      <m:e>
                        <m:r>
                          <a:rPr lang="en-US" altLang="zh-CN" sz="1900" i="1">
                            <a:latin typeface="Cambria Math"/>
                          </a:rPr>
                          <m:t>𝜵</m:t>
                        </m:r>
                      </m:e>
                      <m:sup>
                        <m:r>
                          <a:rPr lang="en-US" altLang="zh-CN" sz="1900" i="1">
                            <a:latin typeface="Cambria Math"/>
                          </a:rPr>
                          <m:t>𝟐</m:t>
                        </m:r>
                      </m:sup>
                    </m:sSup>
                    <m:r>
                      <a:rPr lang="en-US" altLang="zh-CN" sz="1900" i="1">
                        <a:latin typeface="Cambria Math"/>
                      </a:rPr>
                      <m:t>𝒇</m:t>
                    </m:r>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𝒙</m:t>
                            </m:r>
                          </m:e>
                          <m:sub>
                            <m:r>
                              <a:rPr lang="en-US" altLang="zh-CN" sz="1900" i="1">
                                <a:latin typeface="Cambria Math"/>
                              </a:rPr>
                              <m:t>𝟎</m:t>
                            </m:r>
                          </m:sub>
                        </m:sSub>
                      </m:e>
                    </m:d>
                    <m:r>
                      <a:rPr lang="en-US" altLang="zh-CN" sz="1900" i="1">
                        <a:latin typeface="Cambria Math"/>
                      </a:rPr>
                      <m:t>𝜟</m:t>
                    </m:r>
                    <m:r>
                      <a:rPr lang="en-US" altLang="zh-CN" sz="1900" i="1">
                        <a:latin typeface="Cambria Math"/>
                      </a:rPr>
                      <m:t>𝒙</m:t>
                    </m:r>
                  </m:oMath>
                </a14:m>
                <a:endParaRPr lang="en-US" altLang="zh-CN" sz="1900" i="1" dirty="0"/>
              </a:p>
              <a:p>
                <a:r>
                  <a:rPr lang="en-US" altLang="zh-CN" sz="2280" dirty="0"/>
                  <a:t>(</a:t>
                </a:r>
                <a:r>
                  <a:rPr lang="zh-CN" altLang="en-US" sz="2280" dirty="0">
                    <a:solidFill>
                      <a:srgbClr val="FF0000"/>
                    </a:solidFill>
                  </a:rPr>
                  <a:t>一阶必要条件</a:t>
                </a:r>
                <a:r>
                  <a:rPr lang="en-US" altLang="zh-CN" sz="2280" dirty="0"/>
                  <a:t>)</a:t>
                </a:r>
                <a:r>
                  <a:rPr lang="zh-CN" altLang="en-US" sz="2280" dirty="0"/>
                  <a:t>多元函数</a:t>
                </a:r>
                <a14:m>
                  <m:oMath xmlns:m="http://schemas.openxmlformats.org/officeDocument/2006/math">
                    <m:r>
                      <a:rPr lang="en-US" altLang="zh-CN" sz="2280" b="1" i="1">
                        <a:latin typeface="Cambria Math"/>
                      </a:rPr>
                      <m:t>𝒇</m:t>
                    </m:r>
                    <m:r>
                      <a:rPr lang="en-US" altLang="zh-CN" sz="2280" b="1" i="1">
                        <a:latin typeface="Cambria Math"/>
                      </a:rPr>
                      <m:t>(</m:t>
                    </m:r>
                    <m:r>
                      <a:rPr lang="en-US" altLang="zh-CN" sz="2280" b="1" i="1">
                        <a:latin typeface="Cambria Math"/>
                      </a:rPr>
                      <m:t>𝒙</m:t>
                    </m:r>
                    <m:r>
                      <a:rPr lang="en-US" altLang="zh-CN" sz="2280" b="1" i="1">
                        <a:latin typeface="Cambria Math"/>
                      </a:rPr>
                      <m:t>)</m:t>
                    </m:r>
                  </m:oMath>
                </a14:m>
                <a:r>
                  <a:rPr lang="zh-CN" altLang="en-US" sz="2280" dirty="0"/>
                  <a:t>在</a:t>
                </a:r>
                <a14:m>
                  <m:oMath xmlns:m="http://schemas.openxmlformats.org/officeDocument/2006/math">
                    <m:sSup>
                      <m:sSupPr>
                        <m:ctrlPr>
                          <a:rPr lang="en-US" altLang="zh-CN" sz="2280" b="1" i="1" dirty="0">
                            <a:latin typeface="Cambria Math" panose="02040503050406030204" pitchFamily="18" charset="0"/>
                          </a:rPr>
                        </m:ctrlPr>
                      </m:sSupPr>
                      <m:e>
                        <m:r>
                          <a:rPr lang="en-US" altLang="zh-CN" sz="2280" b="1" i="1" dirty="0">
                            <a:latin typeface="Cambria Math"/>
                          </a:rPr>
                          <m:t>𝒙</m:t>
                        </m:r>
                      </m:e>
                      <m:sup>
                        <m:r>
                          <a:rPr lang="en-US" altLang="zh-CN" sz="2280" b="1" i="1" dirty="0">
                            <a:latin typeface="Cambria Math"/>
                          </a:rPr>
                          <m:t>∗</m:t>
                        </m:r>
                      </m:sup>
                    </m:sSup>
                  </m:oMath>
                </a14:m>
                <a:r>
                  <a:rPr lang="zh-CN" altLang="en-US" sz="2280" dirty="0"/>
                  <a:t>点可微，则</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oMath>
                </a14:m>
                <a:r>
                  <a:rPr lang="zh-CN" altLang="en-US" sz="2280" dirty="0"/>
                  <a:t>是</a:t>
                </a:r>
                <a14:m>
                  <m:oMath xmlns:m="http://schemas.openxmlformats.org/officeDocument/2006/math">
                    <m:r>
                      <a:rPr lang="en-US" altLang="zh-CN" sz="2280" b="1" i="1" dirty="0">
                        <a:latin typeface="Cambria Math"/>
                      </a:rPr>
                      <m:t>𝒇</m:t>
                    </m:r>
                    <m:r>
                      <a:rPr lang="en-US" altLang="zh-CN" sz="2280" b="1" i="1" dirty="0">
                        <a:latin typeface="Cambria Math"/>
                      </a:rPr>
                      <m:t>(</m:t>
                    </m:r>
                    <m:r>
                      <a:rPr lang="en-US" altLang="zh-CN" sz="2280" b="1" i="1" dirty="0">
                        <a:latin typeface="Cambria Math"/>
                      </a:rPr>
                      <m:t>𝒙</m:t>
                    </m:r>
                    <m:r>
                      <a:rPr lang="en-US" altLang="zh-CN" sz="2280" b="1" i="1" dirty="0">
                        <a:latin typeface="Cambria Math"/>
                      </a:rPr>
                      <m:t>)</m:t>
                    </m:r>
                  </m:oMath>
                </a14:m>
                <a:r>
                  <a:rPr lang="zh-CN" altLang="en-US" sz="2280" dirty="0"/>
                  <a:t>的局部极值点</a:t>
                </a:r>
                <a14:m>
                  <m:oMath xmlns:m="http://schemas.openxmlformats.org/officeDocument/2006/math">
                    <m:r>
                      <a:rPr lang="en-US" altLang="zh-CN" sz="2280" b="1" i="1">
                        <a:latin typeface="Cambria Math"/>
                      </a:rPr>
                      <m:t>⇒</m:t>
                    </m:r>
                    <m:r>
                      <a:rPr lang="en-US" altLang="zh-CN" sz="2280" b="1" i="1">
                        <a:latin typeface="Cambria Math"/>
                      </a:rPr>
                      <m:t>𝜵</m:t>
                    </m:r>
                    <m:r>
                      <a:rPr lang="en-US" altLang="zh-CN" sz="2280" b="1" i="1">
                        <a:latin typeface="Cambria Math"/>
                      </a:rPr>
                      <m:t>𝒇</m:t>
                    </m:r>
                    <m:d>
                      <m:dPr>
                        <m:ctrlPr>
                          <a:rPr lang="en-US" altLang="zh-CN" sz="2280" b="1" i="1">
                            <a:latin typeface="Cambria Math" panose="02040503050406030204" pitchFamily="18" charset="0"/>
                          </a:rPr>
                        </m:ctrlPr>
                      </m:dPr>
                      <m:e>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e>
                    </m:d>
                    <m:r>
                      <a:rPr lang="en-US" altLang="zh-CN" sz="2280" b="1">
                        <a:latin typeface="Cambria Math"/>
                      </a:rPr>
                      <m:t>=</m:t>
                    </m:r>
                    <m:r>
                      <a:rPr lang="en-US" altLang="zh-CN" sz="2280" b="1">
                        <a:latin typeface="Cambria Math"/>
                      </a:rPr>
                      <m:t>𝟎</m:t>
                    </m:r>
                  </m:oMath>
                </a14:m>
                <a:endParaRPr lang="en-US" altLang="zh-CN" sz="2280" dirty="0"/>
              </a:p>
              <a:p>
                <a:pPr lvl="1"/>
                <a:r>
                  <a:rPr lang="zh-CN" altLang="en-US" sz="1900" dirty="0"/>
                  <a:t>证明：任取</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sup>
                    </m:sSup>
                  </m:oMath>
                </a14:m>
                <a:r>
                  <a:rPr lang="en-US" altLang="zh-CN" sz="1900" dirty="0"/>
                  <a:t>,</a:t>
                </a:r>
                <a:r>
                  <a:rPr lang="zh-CN" altLang="en-US" sz="1900" dirty="0"/>
                  <a:t>在</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oMath>
                </a14:m>
                <a:r>
                  <a:rPr lang="zh-CN" altLang="en-US" sz="1900" dirty="0"/>
                  <a:t>点进行泰勒展开，</a:t>
                </a:r>
                <a14:m>
                  <m:oMath xmlns:m="http://schemas.openxmlformats.org/officeDocument/2006/math">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r>
                          <a:rPr lang="en-US" altLang="zh-CN" sz="1900" b="1" i="1">
                            <a:latin typeface="Cambria Math" panose="02040503050406030204" pitchFamily="18" charset="0"/>
                          </a:rPr>
                          <m:t>+</m:t>
                        </m:r>
                        <m:r>
                          <a:rPr lang="en-US" altLang="zh-CN" sz="1900" b="1" i="1">
                            <a:latin typeface="Cambria Math" panose="02040503050406030204" pitchFamily="18" charset="0"/>
                          </a:rPr>
                          <m:t>𝒕𝒙</m:t>
                        </m:r>
                      </m:e>
                    </m:d>
                    <m:r>
                      <a:rPr lang="en-US" altLang="zh-CN" sz="1900" b="1" i="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e>
                    </m:d>
                    <m:r>
                      <a:rPr lang="en-US" altLang="zh-CN" sz="1900" b="1" i="1">
                        <a:latin typeface="Cambria Math" panose="02040503050406030204" pitchFamily="18" charset="0"/>
                      </a:rPr>
                      <m:t>+</m:t>
                    </m:r>
                    <m:r>
                      <a:rPr lang="en-US" altLang="zh-CN" sz="1900" b="1" i="1">
                        <a:latin typeface="Cambria Math" panose="02040503050406030204" pitchFamily="18" charset="0"/>
                      </a:rPr>
                      <m:t>𝒕</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𝑻</m:t>
                        </m:r>
                      </m:sup>
                    </m:sSup>
                    <m:r>
                      <a:rPr lang="en-US" altLang="zh-CN" sz="1900" b="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e>
                    </m:d>
                    <m:r>
                      <a:rPr lang="en-US" altLang="zh-CN" sz="1900" b="1" i="1">
                        <a:latin typeface="Cambria Math" panose="02040503050406030204" pitchFamily="18" charset="0"/>
                      </a:rPr>
                      <m:t>+</m:t>
                    </m:r>
                    <m:r>
                      <a:rPr lang="en-US" altLang="zh-CN" sz="1900" b="1" i="1">
                        <a:latin typeface="Cambria Math" panose="02040503050406030204" pitchFamily="18" charset="0"/>
                      </a:rPr>
                      <m:t>𝒐</m:t>
                    </m:r>
                    <m:r>
                      <a:rPr lang="en-US" altLang="zh-CN" sz="1900" b="1" i="1">
                        <a:latin typeface="Cambria Math" panose="02040503050406030204" pitchFamily="18" charset="0"/>
                      </a:rPr>
                      <m:t>(</m:t>
                    </m:r>
                    <m:r>
                      <a:rPr lang="en-US" altLang="zh-CN" sz="1900" b="1" i="1">
                        <a:latin typeface="Cambria Math" panose="02040503050406030204" pitchFamily="18" charset="0"/>
                      </a:rPr>
                      <m:t>𝒕</m:t>
                    </m:r>
                    <m:r>
                      <a:rPr lang="en-US" altLang="zh-CN" sz="1900" b="1" i="1">
                        <a:latin typeface="Cambria Math" panose="02040503050406030204" pitchFamily="18" charset="0"/>
                      </a:rPr>
                      <m:t>)</m:t>
                    </m:r>
                  </m:oMath>
                </a14:m>
                <a:r>
                  <a:rPr lang="en-US" altLang="zh-CN" sz="1900" dirty="0"/>
                  <a:t>,</a:t>
                </a:r>
                <a:r>
                  <a:rPr lang="zh-CN" altLang="en-US" sz="1900" dirty="0"/>
                  <a:t>写成导数定义形式，左右分别在</a:t>
                </a:r>
                <a14:m>
                  <m:oMath xmlns:m="http://schemas.openxmlformats.org/officeDocument/2006/math">
                    <m:r>
                      <a:rPr lang="en-US" altLang="zh-CN" sz="1900" b="1" i="1">
                        <a:latin typeface="Cambria Math" panose="02040503050406030204" pitchFamily="18" charset="0"/>
                      </a:rPr>
                      <m:t>𝒕</m:t>
                    </m:r>
                  </m:oMath>
                </a14:m>
                <a:r>
                  <a:rPr lang="zh-CN" altLang="en-US" sz="1900" dirty="0"/>
                  <a:t>取</a:t>
                </a:r>
                <a:r>
                  <a:rPr lang="en-US" altLang="zh-CN" sz="1900" dirty="0"/>
                  <a:t>0</a:t>
                </a:r>
                <a:r>
                  <a:rPr lang="zh-CN" altLang="en-US" sz="1900" dirty="0"/>
                  <a:t>处的左右极限即可得证</a:t>
                </a:r>
                <a:r>
                  <a:rPr lang="en-US" altLang="zh-CN" sz="1900" dirty="0"/>
                  <a:t>.</a:t>
                </a:r>
              </a:p>
              <a:p>
                <a:r>
                  <a:rPr lang="en-US" altLang="zh-CN" sz="2280" dirty="0"/>
                  <a:t>(</a:t>
                </a:r>
                <a:r>
                  <a:rPr lang="zh-CN" altLang="en-US" sz="2280" dirty="0">
                    <a:solidFill>
                      <a:srgbClr val="FF0000"/>
                    </a:solidFill>
                  </a:rPr>
                  <a:t>二阶必要条件</a:t>
                </a:r>
                <a:r>
                  <a:rPr lang="en-US" altLang="zh-CN" sz="2280" dirty="0"/>
                  <a:t>)</a:t>
                </a:r>
                <a:r>
                  <a:rPr lang="zh-CN" altLang="en-US" sz="2280" dirty="0"/>
                  <a:t>多元函数</a:t>
                </a:r>
                <a14:m>
                  <m:oMath xmlns:m="http://schemas.openxmlformats.org/officeDocument/2006/math">
                    <m:r>
                      <a:rPr lang="en-US" altLang="zh-CN" sz="2280" i="1">
                        <a:latin typeface="Cambria Math"/>
                      </a:rPr>
                      <m:t>𝒇</m:t>
                    </m:r>
                    <m:r>
                      <a:rPr lang="en-US" altLang="zh-CN" sz="2280" i="1">
                        <a:latin typeface="Cambria Math"/>
                      </a:rPr>
                      <m:t>(</m:t>
                    </m:r>
                    <m:r>
                      <a:rPr lang="en-US" altLang="zh-CN" sz="2280" i="1">
                        <a:latin typeface="Cambria Math"/>
                      </a:rPr>
                      <m:t>𝒙</m:t>
                    </m:r>
                    <m:r>
                      <a:rPr lang="en-US" altLang="zh-CN" sz="2280" i="1">
                        <a:latin typeface="Cambria Math"/>
                      </a:rPr>
                      <m:t>)</m:t>
                    </m:r>
                  </m:oMath>
                </a14:m>
                <a:r>
                  <a:rPr lang="zh-CN" altLang="en-US" sz="2280" dirty="0"/>
                  <a:t>在</a:t>
                </a:r>
                <a14:m>
                  <m:oMath xmlns:m="http://schemas.openxmlformats.org/officeDocument/2006/math">
                    <m:sSup>
                      <m:sSupPr>
                        <m:ctrlPr>
                          <a:rPr lang="en-US" altLang="zh-CN" sz="2280" i="1" dirty="0">
                            <a:latin typeface="Cambria Math" panose="02040503050406030204" pitchFamily="18" charset="0"/>
                          </a:rPr>
                        </m:ctrlPr>
                      </m:sSupPr>
                      <m:e>
                        <m:r>
                          <a:rPr lang="en-US" altLang="zh-CN" sz="2280" i="1" dirty="0">
                            <a:latin typeface="Cambria Math"/>
                          </a:rPr>
                          <m:t>𝒙</m:t>
                        </m:r>
                      </m:e>
                      <m:sup>
                        <m:r>
                          <a:rPr lang="en-US" altLang="zh-CN" sz="2280" i="1" dirty="0">
                            <a:latin typeface="Cambria Math"/>
                          </a:rPr>
                          <m:t>∗</m:t>
                        </m:r>
                      </m:sup>
                    </m:sSup>
                  </m:oMath>
                </a14:m>
                <a:r>
                  <a:rPr lang="zh-CN" altLang="en-US" sz="2280" dirty="0"/>
                  <a:t>点二次可微，则</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m:t>
                        </m:r>
                      </m:sup>
                    </m:sSup>
                  </m:oMath>
                </a14:m>
                <a:r>
                  <a:rPr lang="zh-CN" altLang="en-US" sz="2280" dirty="0"/>
                  <a:t>是</a:t>
                </a:r>
                <a14:m>
                  <m:oMath xmlns:m="http://schemas.openxmlformats.org/officeDocument/2006/math">
                    <m:r>
                      <a:rPr lang="en-US" altLang="zh-CN" sz="2280" i="1" dirty="0">
                        <a:latin typeface="Cambria Math"/>
                      </a:rPr>
                      <m:t>𝒇</m:t>
                    </m:r>
                    <m:r>
                      <a:rPr lang="en-US" altLang="zh-CN" sz="2280" i="1" dirty="0">
                        <a:latin typeface="Cambria Math"/>
                      </a:rPr>
                      <m:t>(</m:t>
                    </m:r>
                    <m:r>
                      <a:rPr lang="en-US" altLang="zh-CN" sz="2280" i="1" dirty="0">
                        <a:latin typeface="Cambria Math"/>
                      </a:rPr>
                      <m:t>𝒙</m:t>
                    </m:r>
                    <m:r>
                      <a:rPr lang="en-US" altLang="zh-CN" sz="2280" i="1" dirty="0">
                        <a:latin typeface="Cambria Math"/>
                      </a:rPr>
                      <m:t>)</m:t>
                    </m:r>
                  </m:oMath>
                </a14:m>
                <a:r>
                  <a:rPr lang="zh-CN" altLang="en-US" sz="2280" dirty="0"/>
                  <a:t>的局部极小点</a:t>
                </a:r>
                <a14:m>
                  <m:oMath xmlns:m="http://schemas.openxmlformats.org/officeDocument/2006/math">
                    <m:r>
                      <a:rPr lang="en-US" altLang="zh-CN" sz="2280" i="1">
                        <a:latin typeface="Cambria Math"/>
                      </a:rPr>
                      <m:t>⇒</m:t>
                    </m:r>
                    <m:r>
                      <a:rPr lang="en-US" altLang="zh-CN" sz="2280" i="1">
                        <a:latin typeface="Cambria Math"/>
                      </a:rPr>
                      <m:t>𝜵</m:t>
                    </m:r>
                    <m:r>
                      <a:rPr lang="en-US" altLang="zh-CN" sz="2280" i="1">
                        <a:latin typeface="Cambria Math"/>
                      </a:rPr>
                      <m:t>𝒇</m:t>
                    </m:r>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m:t>
                            </m:r>
                          </m:sup>
                        </m:sSup>
                      </m:e>
                    </m:d>
                    <m:r>
                      <a:rPr lang="en-US" altLang="zh-CN" sz="2280">
                        <a:latin typeface="Cambria Math"/>
                      </a:rPr>
                      <m:t>=</m:t>
                    </m:r>
                    <m:r>
                      <a:rPr lang="en-US" altLang="zh-CN" sz="2280">
                        <a:latin typeface="Cambria Math"/>
                      </a:rPr>
                      <m:t>𝟎</m:t>
                    </m:r>
                  </m:oMath>
                </a14:m>
                <a:r>
                  <a:rPr lang="zh-CN" altLang="en-US" sz="2280" dirty="0"/>
                  <a:t>，且</a:t>
                </a:r>
                <a14:m>
                  <m:oMath xmlns:m="http://schemas.openxmlformats.org/officeDocument/2006/math">
                    <m:sSup>
                      <m:sSupPr>
                        <m:ctrlPr>
                          <a:rPr lang="en-US" altLang="zh-CN" sz="2280" b="1" i="1">
                            <a:latin typeface="Cambria Math" panose="02040503050406030204" pitchFamily="18" charset="0"/>
                          </a:rPr>
                        </m:ctrlPr>
                      </m:sSupPr>
                      <m:e>
                        <m:r>
                          <a:rPr lang="en-US" altLang="zh-CN" sz="2280" b="1" i="1">
                            <a:latin typeface="Cambria Math"/>
                          </a:rPr>
                          <m:t>𝜵</m:t>
                        </m:r>
                      </m:e>
                      <m:sup>
                        <m:r>
                          <a:rPr lang="en-US" altLang="zh-CN" sz="2280" b="1" i="1">
                            <a:latin typeface="Cambria Math"/>
                          </a:rPr>
                          <m:t>𝟐</m:t>
                        </m:r>
                      </m:sup>
                    </m:sSup>
                    <m:r>
                      <a:rPr lang="en-US" altLang="zh-CN" sz="2280" b="1" i="1">
                        <a:latin typeface="Cambria Math"/>
                      </a:rPr>
                      <m:t>𝒇</m:t>
                    </m:r>
                    <m:r>
                      <a:rPr lang="en-US" altLang="zh-CN" sz="2280" b="1" i="1">
                        <a:latin typeface="Cambria Math"/>
                      </a:rPr>
                      <m:t>(</m:t>
                    </m:r>
                    <m:sSup>
                      <m:sSupPr>
                        <m:ctrlPr>
                          <a:rPr lang="en-US" altLang="zh-CN" sz="2280" b="1" i="1">
                            <a:latin typeface="Cambria Math" panose="02040503050406030204" pitchFamily="18" charset="0"/>
                          </a:rPr>
                        </m:ctrlPr>
                      </m:sSupPr>
                      <m:e>
                        <m:r>
                          <a:rPr lang="en-US" altLang="zh-CN" sz="2280" b="1" i="1">
                            <a:latin typeface="Cambria Math"/>
                          </a:rPr>
                          <m:t>𝒙</m:t>
                        </m:r>
                      </m:e>
                      <m:sup>
                        <m:r>
                          <a:rPr lang="en-US" altLang="zh-CN" sz="2280" b="1" i="1">
                            <a:latin typeface="Cambria Math"/>
                          </a:rPr>
                          <m:t>∗</m:t>
                        </m:r>
                      </m:sup>
                    </m:sSup>
                    <m:r>
                      <a:rPr lang="en-US" altLang="zh-CN" sz="2280" b="1" i="1">
                        <a:latin typeface="Cambria Math"/>
                      </a:rPr>
                      <m:t>)</m:t>
                    </m:r>
                  </m:oMath>
                </a14:m>
                <a:r>
                  <a:rPr lang="zh-CN" altLang="en-US" sz="2280" dirty="0"/>
                  <a:t>半正定</a:t>
                </a:r>
                <a:endParaRPr lang="en-US" altLang="zh-CN" sz="2280" dirty="0"/>
              </a:p>
              <a:p>
                <a:pPr lvl="1"/>
                <a:r>
                  <a:rPr lang="zh-CN" altLang="en-US" sz="2000" dirty="0"/>
                  <a:t>证明，反证法，假设不成立，则存在负特征值，设对应的特征向量为</a:t>
                </a:r>
                <a14:m>
                  <m:oMath xmlns:m="http://schemas.openxmlformats.org/officeDocument/2006/math">
                    <m:r>
                      <a:rPr lang="en-US" altLang="zh-CN" sz="2000" b="1" i="1">
                        <a:latin typeface="Cambria Math" panose="02040503050406030204" pitchFamily="18" charset="0"/>
                      </a:rPr>
                      <m:t>𝒑</m:t>
                    </m:r>
                  </m:oMath>
                </a14:m>
                <a:r>
                  <a:rPr lang="en-US" altLang="zh-CN" sz="2000" dirty="0"/>
                  <a:t>,</a:t>
                </a:r>
                <a:r>
                  <a:rPr lang="zh-CN" altLang="en-US" sz="2000" dirty="0"/>
                  <a:t>将</a:t>
                </a:r>
                <a14:m>
                  <m:oMath xmlns:m="http://schemas.openxmlformats.org/officeDocument/2006/math">
                    <m:r>
                      <a:rPr lang="en-US" altLang="zh-CN" sz="2000" b="1" i="1">
                        <a:latin typeface="Cambria Math"/>
                      </a:rPr>
                      <m:t>𝒇</m:t>
                    </m:r>
                    <m:r>
                      <a:rPr lang="en-US" altLang="zh-CN" sz="2000" b="1" i="1">
                        <a:latin typeface="Cambria Math"/>
                      </a:rPr>
                      <m:t>(</m:t>
                    </m:r>
                    <m:r>
                      <a:rPr lang="en-US" altLang="zh-CN" sz="2000" b="1" i="1">
                        <a:latin typeface="Cambria Math"/>
                      </a:rPr>
                      <m:t>𝒙</m:t>
                    </m:r>
                    <m:r>
                      <a:rPr lang="en-US" altLang="zh-CN" sz="2000" b="1" i="1">
                        <a:latin typeface="Cambria Math"/>
                      </a:rPr>
                      <m:t>)</m:t>
                    </m:r>
                  </m:oMath>
                </a14:m>
                <a:r>
                  <a:rPr lang="zh-CN" altLang="en-US" sz="2000" dirty="0"/>
                  <a:t>在</a:t>
                </a:r>
                <a14:m>
                  <m:oMath xmlns:m="http://schemas.openxmlformats.org/officeDocument/2006/math">
                    <m:sSup>
                      <m:sSupPr>
                        <m:ctrlPr>
                          <a:rPr lang="en-US" altLang="zh-CN" sz="2000" b="1" i="1" dirty="0">
                            <a:latin typeface="Cambria Math" panose="02040503050406030204" pitchFamily="18" charset="0"/>
                          </a:rPr>
                        </m:ctrlPr>
                      </m:sSupPr>
                      <m:e>
                        <m:r>
                          <a:rPr lang="en-US" altLang="zh-CN" sz="2000" b="1" i="1" dirty="0">
                            <a:latin typeface="Cambria Math"/>
                          </a:rPr>
                          <m:t>𝒙</m:t>
                        </m:r>
                      </m:e>
                      <m:sup>
                        <m:r>
                          <a:rPr lang="en-US" altLang="zh-CN" sz="2000" b="1" i="1" dirty="0">
                            <a:latin typeface="Cambria Math"/>
                          </a:rPr>
                          <m:t>∗</m:t>
                        </m:r>
                      </m:sup>
                    </m:sSup>
                    <m:r>
                      <a:rPr lang="en-US" altLang="zh-CN" sz="2000" b="1" i="1" dirty="0">
                        <a:latin typeface="Cambria Math"/>
                      </a:rPr>
                      <m:t>+</m:t>
                    </m:r>
                    <m:r>
                      <a:rPr lang="en-US" altLang="zh-CN" sz="2000" b="1" i="1" dirty="0">
                        <a:latin typeface="Cambria Math"/>
                      </a:rPr>
                      <m:t>𝒑</m:t>
                    </m:r>
                  </m:oMath>
                </a14:m>
                <a:r>
                  <a:rPr lang="zh-CN" altLang="en-US" sz="2000" dirty="0"/>
                  <a:t>点做泰勒展开，然后直接可证</a:t>
                </a:r>
                <a:r>
                  <a:rPr lang="en-US" altLang="zh-CN" sz="2000" dirty="0"/>
                  <a:t>.</a:t>
                </a:r>
                <a14:m>
                  <m:oMath xmlns:m="http://schemas.openxmlformats.org/officeDocument/2006/math">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𝒑</m:t>
                            </m:r>
                          </m:e>
                        </m:d>
                        <m:r>
                          <a:rPr lang="en-US" altLang="zh-CN" sz="2000" b="1" i="1">
                            <a:latin typeface="Cambria Math" panose="02040503050406030204" pitchFamily="18" charset="0"/>
                          </a:rPr>
                          <m:t>−</m:t>
                        </m:r>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e>
                        </m:d>
                      </m:num>
                      <m:den>
                        <m:r>
                          <m:rPr>
                            <m:lit/>
                          </m:rPr>
                          <a:rPr lang="en-US" altLang="zh-CN" sz="2000" b="1" i="1">
                            <a:latin typeface="Cambria Math" panose="02040503050406030204" pitchFamily="18" charset="0"/>
                          </a:rPr>
                          <m:t>||</m:t>
                        </m:r>
                        <m:r>
                          <a:rPr lang="en-US" altLang="zh-CN" sz="2000" b="1" i="1">
                            <a:latin typeface="Cambria Math" panose="02040503050406030204" pitchFamily="18" charset="0"/>
                          </a:rPr>
                          <m:t>𝒑</m:t>
                        </m:r>
                        <m:r>
                          <m:rPr>
                            <m:lit/>
                          </m:rP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m:rPr>
                                <m:lit/>
                              </m:rPr>
                              <a:rPr lang="en-US" altLang="zh-CN" sz="2000" b="1" i="1">
                                <a:latin typeface="Cambria Math" panose="02040503050406030204" pitchFamily="18" charset="0"/>
                              </a:rPr>
                              <m:t>|</m:t>
                            </m:r>
                          </m:e>
                          <m:sup>
                            <m:r>
                              <a:rPr lang="en-US" altLang="zh-CN" sz="2000" b="1" i="1">
                                <a:latin typeface="Cambria Math" panose="02040503050406030204" pitchFamily="18" charset="0"/>
                              </a:rPr>
                              <m:t>𝟐</m:t>
                            </m:r>
                          </m:sup>
                        </m:sSup>
                      </m:den>
                    </m:f>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f>
                      <m:fPr>
                        <m:ctrlPr>
                          <a:rPr lang="en-US" altLang="zh-CN" sz="2000" b="1" i="1">
                            <a:latin typeface="Cambria Math" panose="02040503050406030204" pitchFamily="18" charset="0"/>
                          </a:rPr>
                        </m:ctrlPr>
                      </m:fPr>
                      <m:num>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𝒑</m:t>
                            </m:r>
                          </m:e>
                          <m:sup>
                            <m:r>
                              <a:rPr lang="en-US" altLang="zh-CN" sz="2000" b="1" i="1">
                                <a:latin typeface="Cambria Math" panose="02040503050406030204" pitchFamily="18" charset="0"/>
                              </a:rPr>
                              <m:t>𝑻</m:t>
                            </m:r>
                          </m:sup>
                        </m:sSup>
                      </m:num>
                      <m:den>
                        <m:r>
                          <m:rPr>
                            <m:lit/>
                          </m:rPr>
                          <a:rPr lang="en-US" altLang="zh-CN" sz="2000" b="1" i="1">
                            <a:latin typeface="Cambria Math" panose="02040503050406030204" pitchFamily="18" charset="0"/>
                          </a:rPr>
                          <m:t>||</m:t>
                        </m:r>
                        <m:r>
                          <a:rPr lang="en-US" altLang="zh-CN" sz="2000" b="1" i="1">
                            <a:latin typeface="Cambria Math" panose="02040503050406030204" pitchFamily="18" charset="0"/>
                          </a:rPr>
                          <m:t>𝒑</m:t>
                        </m:r>
                        <m:r>
                          <m:rPr>
                            <m:lit/>
                          </m:rPr>
                          <a:rPr lang="en-US" altLang="zh-CN" sz="2000" b="1" i="1">
                            <a:latin typeface="Cambria Math" panose="02040503050406030204" pitchFamily="18" charset="0"/>
                          </a:rPr>
                          <m:t>||</m:t>
                        </m:r>
                      </m:den>
                    </m:f>
                    <m:sSup>
                      <m:sSupPr>
                        <m:ctrlPr>
                          <a:rPr lang="en-US" altLang="zh-CN" sz="2000" b="1" i="1">
                            <a:latin typeface="Cambria Math" panose="02040503050406030204" pitchFamily="18" charset="0"/>
                          </a:rPr>
                        </m:ctrlPr>
                      </m:sSupPr>
                      <m:e>
                        <m:r>
                          <a:rPr lang="en-US" altLang="zh-CN" sz="2000" b="1">
                            <a:latin typeface="Cambria Math" panose="02040503050406030204" pitchFamily="18" charset="0"/>
                          </a:rPr>
                          <m:t>𝛁</m:t>
                        </m:r>
                      </m:e>
                      <m:sup>
                        <m:r>
                          <a:rPr lang="en-US" altLang="zh-CN" sz="2000" b="1">
                            <a:latin typeface="Cambria Math" panose="02040503050406030204" pitchFamily="18" charset="0"/>
                          </a:rPr>
                          <m:t>𝟐</m:t>
                        </m:r>
                      </m:sup>
                    </m:sSup>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e>
                    </m:d>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𝒑</m:t>
                            </m:r>
                          </m:e>
                          <m:sup>
                            <m:r>
                              <a:rPr lang="en-US" altLang="zh-CN" sz="2000" i="1">
                                <a:latin typeface="Cambria Math" panose="02040503050406030204" pitchFamily="18" charset="0"/>
                              </a:rPr>
                              <m:t>𝑻</m:t>
                            </m:r>
                          </m:sup>
                        </m:sSup>
                      </m:num>
                      <m:den>
                        <m:r>
                          <m:rPr>
                            <m:lit/>
                          </m:rPr>
                          <a:rPr lang="en-US" altLang="zh-CN" sz="2000" i="1">
                            <a:latin typeface="Cambria Math" panose="02040503050406030204" pitchFamily="18" charset="0"/>
                          </a:rPr>
                          <m:t>||</m:t>
                        </m:r>
                        <m:r>
                          <a:rPr lang="en-US" altLang="zh-CN" sz="2000" i="1">
                            <a:latin typeface="Cambria Math" panose="02040503050406030204" pitchFamily="18" charset="0"/>
                          </a:rPr>
                          <m:t>𝒑</m:t>
                        </m:r>
                        <m:r>
                          <m:rPr>
                            <m:lit/>
                          </m:rPr>
                          <a:rPr lang="en-US" altLang="zh-CN" sz="2000" i="1">
                            <a:latin typeface="Cambria Math" panose="02040503050406030204" pitchFamily="18" charset="0"/>
                          </a:rPr>
                          <m:t>||</m:t>
                        </m:r>
                      </m:den>
                    </m:f>
                    <m:r>
                      <a:rPr lang="en-US" altLang="zh-CN" sz="2000" b="1" i="1">
                        <a:latin typeface="Cambria Math" panose="02040503050406030204" pitchFamily="18" charset="0"/>
                      </a:rPr>
                      <m:t>+</m:t>
                    </m:r>
                    <m:r>
                      <a:rPr lang="en-US" altLang="zh-CN" sz="2000" b="1" i="1">
                        <a:latin typeface="Cambria Math" panose="02040503050406030204" pitchFamily="18" charset="0"/>
                      </a:rPr>
                      <m:t>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𝟏</m:t>
                        </m:r>
                      </m:e>
                    </m:d>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𝝀</m:t>
                        </m:r>
                      </m:e>
                      <m:sub>
                        <m:r>
                          <a:rPr lang="en-US" altLang="zh-CN" sz="2000" b="1" i="1">
                            <a:latin typeface="Cambria Math" panose="02040503050406030204" pitchFamily="18" charset="0"/>
                          </a:rPr>
                          <m:t>−</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𝟏</m:t>
                        </m:r>
                      </m:e>
                    </m:d>
                    <m:r>
                      <a:rPr lang="en-US" altLang="zh-CN" sz="2000" b="1" i="1">
                        <a:latin typeface="Cambria Math" panose="02040503050406030204" pitchFamily="18" charset="0"/>
                      </a:rPr>
                      <m:t>&lt;</m:t>
                    </m:r>
                    <m:r>
                      <a:rPr lang="en-US" altLang="zh-CN" sz="2000" b="1" i="1">
                        <a:latin typeface="Cambria Math" panose="02040503050406030204" pitchFamily="18" charset="0"/>
                      </a:rPr>
                      <m:t>𝟎</m:t>
                    </m:r>
                  </m:oMath>
                </a14:m>
                <a:r>
                  <a:rPr lang="zh-CN" altLang="en-US" sz="2000" dirty="0"/>
                  <a:t>与</a:t>
                </a:r>
                <a14:m>
                  <m:oMath xmlns:m="http://schemas.openxmlformats.org/officeDocument/2006/math">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rPr>
                          <m:t>𝒙</m:t>
                        </m:r>
                      </m:e>
                      <m:sup>
                        <m:r>
                          <a:rPr lang="en-US" altLang="zh-CN" sz="2000" b="1" i="1" dirty="0">
                            <a:latin typeface="Cambria Math" panose="02040503050406030204" pitchFamily="18" charset="0"/>
                          </a:rPr>
                          <m:t>∗</m:t>
                        </m:r>
                      </m:sup>
                    </m:sSup>
                  </m:oMath>
                </a14:m>
                <a:r>
                  <a:rPr lang="zh-CN" altLang="en-US" sz="2000" dirty="0"/>
                  <a:t>局部最优矛盾</a:t>
                </a:r>
                <a:endParaRPr lang="en-US" altLang="zh-CN" sz="2000" dirty="0"/>
              </a:p>
              <a:p>
                <a:endParaRPr lang="en-US" altLang="zh-CN" sz="2280" dirty="0"/>
              </a:p>
              <a:p>
                <a:pPr lvl="1"/>
                <a:endParaRPr lang="zh-CN" altLang="en-US" sz="19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a:blip r:embed="rId3"/>
                <a:stretch>
                  <a:fillRect l="-696" t="-1623" b="-162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a:t>
                </a:r>
                <a:r>
                  <a:rPr lang="zh-CN" altLang="en-US" dirty="0">
                    <a:solidFill>
                      <a:srgbClr val="FF0000"/>
                    </a:solidFill>
                  </a:rPr>
                  <a:t>二阶充分条件</a:t>
                </a:r>
                <a:r>
                  <a:rPr lang="en-US" altLang="zh-CN" dirty="0">
                    <a:solidFill>
                      <a:srgbClr val="FF0000"/>
                    </a:solidFill>
                  </a:rPr>
                  <a:t>1</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点二次可微，则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r>
                          <m:rPr>
                            <m:nor/>
                          </m:rPr>
                          <a:rPr lang="zh-CN" altLang="en-US" dirty="0"/>
                          <m:t>，且</m:t>
                        </m:r>
                        <m:sSup>
                          <m:sSupPr>
                            <m:ctrlPr>
                              <a:rPr lang="en-US" altLang="zh-CN" i="1">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r>
                          <m:rPr>
                            <m:nor/>
                          </m:rPr>
                          <a:rPr lang="zh-CN" altLang="en-US" dirty="0"/>
                          <m:t>正定</m:t>
                        </m:r>
                        <m:r>
                          <a:rPr lang="en-US" altLang="zh-CN" i="1">
                            <a:latin typeface="Cambria Math"/>
                          </a:rPr>
                          <m:t>⇒</m:t>
                        </m:r>
                        <m:r>
                          <m:rPr>
                            <m:nor/>
                          </m:rPr>
                          <a:rPr lang="zh-CN" altLang="en-US" dirty="0"/>
                          <m:t> </m:t>
                        </m:r>
                        <m:r>
                          <a:rPr lang="en-US" altLang="zh-CN" i="1">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严格局部极小点</a:t>
                </a:r>
                <a:endParaRPr lang="en-US" altLang="zh-CN" dirty="0">
                  <a:solidFill>
                    <a:srgbClr val="FF0000"/>
                  </a:solidFill>
                </a:endParaRPr>
              </a:p>
              <a:p>
                <a:pPr lvl="1"/>
                <a:r>
                  <a:rPr lang="zh-CN" altLang="en-US" dirty="0">
                    <a:solidFill>
                      <a:srgbClr val="FF0000"/>
                    </a:solidFill>
                  </a:rPr>
                  <a:t>证明：</a:t>
                </a:r>
                <a14:m>
                  <m:oMath xmlns:m="http://schemas.openxmlformats.org/officeDocument/2006/math">
                    <m:f>
                      <m:fPr>
                        <m:ctrlPr>
                          <a:rPr lang="en-US" altLang="zh-CN" sz="2660" i="1">
                            <a:latin typeface="Cambria Math" panose="02040503050406030204" pitchFamily="18" charset="0"/>
                          </a:rPr>
                        </m:ctrlPr>
                      </m:fPr>
                      <m:num>
                        <m:r>
                          <a:rPr lang="en-US" altLang="zh-CN" sz="2660" i="1">
                            <a:latin typeface="Cambria Math" panose="02040503050406030204" pitchFamily="18" charset="0"/>
                          </a:rPr>
                          <m:t>𝒇</m:t>
                        </m:r>
                        <m:d>
                          <m:dPr>
                            <m:ctrlPr>
                              <a:rPr lang="en-US" altLang="zh-CN" sz="2660" i="1">
                                <a:latin typeface="Cambria Math" panose="02040503050406030204" pitchFamily="18" charset="0"/>
                              </a:rPr>
                            </m:ctrlPr>
                          </m:dPr>
                          <m:e>
                            <m:r>
                              <a:rPr lang="en-US" altLang="zh-CN" sz="2660" i="1">
                                <a:latin typeface="Cambria Math" panose="02040503050406030204" pitchFamily="18" charset="0"/>
                              </a:rPr>
                              <m:t>𝒙</m:t>
                            </m:r>
                            <m:r>
                              <a:rPr lang="en-US" altLang="zh-CN" sz="2660" i="1">
                                <a:latin typeface="Cambria Math" panose="02040503050406030204" pitchFamily="18" charset="0"/>
                              </a:rPr>
                              <m:t>∗+</m:t>
                            </m:r>
                            <m:r>
                              <a:rPr lang="en-US" altLang="zh-CN" sz="2660" i="1">
                                <a:latin typeface="Cambria Math" panose="02040503050406030204" pitchFamily="18" charset="0"/>
                              </a:rPr>
                              <m:t>𝒑</m:t>
                            </m:r>
                          </m:e>
                        </m:d>
                        <m:r>
                          <a:rPr lang="en-US" altLang="zh-CN" sz="2660" i="1">
                            <a:latin typeface="Cambria Math" panose="02040503050406030204" pitchFamily="18" charset="0"/>
                          </a:rPr>
                          <m:t>−</m:t>
                        </m:r>
                        <m:r>
                          <a:rPr lang="en-US" altLang="zh-CN" sz="2660" i="1">
                            <a:latin typeface="Cambria Math" panose="02040503050406030204" pitchFamily="18" charset="0"/>
                          </a:rPr>
                          <m:t>𝒇</m:t>
                        </m:r>
                        <m:d>
                          <m:dPr>
                            <m:ctrlPr>
                              <a:rPr lang="en-US" altLang="zh-CN" sz="2660" i="1">
                                <a:latin typeface="Cambria Math" panose="02040503050406030204" pitchFamily="18" charset="0"/>
                              </a:rPr>
                            </m:ctrlPr>
                          </m:dPr>
                          <m:e>
                            <m:sSup>
                              <m:sSupPr>
                                <m:ctrlPr>
                                  <a:rPr lang="en-US" altLang="zh-CN" sz="2660" i="1">
                                    <a:latin typeface="Cambria Math" panose="02040503050406030204" pitchFamily="18" charset="0"/>
                                  </a:rPr>
                                </m:ctrlPr>
                              </m:sSupPr>
                              <m:e>
                                <m:r>
                                  <a:rPr lang="en-US" altLang="zh-CN" sz="2660" i="1">
                                    <a:latin typeface="Cambria Math" panose="02040503050406030204" pitchFamily="18" charset="0"/>
                                  </a:rPr>
                                  <m:t>𝒙</m:t>
                                </m:r>
                              </m:e>
                              <m:sup>
                                <m:r>
                                  <a:rPr lang="en-US" altLang="zh-CN" sz="2660" i="1">
                                    <a:latin typeface="Cambria Math" panose="02040503050406030204" pitchFamily="18" charset="0"/>
                                  </a:rPr>
                                  <m:t>∗</m:t>
                                </m:r>
                              </m:sup>
                            </m:sSup>
                          </m:e>
                        </m:d>
                      </m:num>
                      <m:den>
                        <m:r>
                          <m:rPr>
                            <m:lit/>
                          </m:rPr>
                          <a:rPr lang="en-US" altLang="zh-CN" sz="2660" i="1">
                            <a:latin typeface="Cambria Math" panose="02040503050406030204" pitchFamily="18" charset="0"/>
                          </a:rPr>
                          <m:t>||</m:t>
                        </m:r>
                        <m:r>
                          <a:rPr lang="en-US" altLang="zh-CN" sz="2660" i="1">
                            <a:latin typeface="Cambria Math" panose="02040503050406030204" pitchFamily="18" charset="0"/>
                          </a:rPr>
                          <m:t>𝒑</m:t>
                        </m:r>
                        <m:r>
                          <m:rPr>
                            <m:lit/>
                          </m:rPr>
                          <a:rPr lang="en-US" altLang="zh-CN" sz="2660" i="1">
                            <a:latin typeface="Cambria Math" panose="02040503050406030204" pitchFamily="18" charset="0"/>
                          </a:rPr>
                          <m:t>|</m:t>
                        </m:r>
                        <m:sSup>
                          <m:sSupPr>
                            <m:ctrlPr>
                              <a:rPr lang="en-US" altLang="zh-CN" sz="2660" i="1">
                                <a:latin typeface="Cambria Math" panose="02040503050406030204" pitchFamily="18" charset="0"/>
                              </a:rPr>
                            </m:ctrlPr>
                          </m:sSupPr>
                          <m:e>
                            <m:r>
                              <m:rPr>
                                <m:lit/>
                              </m:rPr>
                              <a:rPr lang="en-US" altLang="zh-CN" sz="2660" i="1">
                                <a:latin typeface="Cambria Math" panose="02040503050406030204" pitchFamily="18" charset="0"/>
                              </a:rPr>
                              <m:t>|</m:t>
                            </m:r>
                          </m:e>
                          <m:sup>
                            <m:r>
                              <a:rPr lang="en-US" altLang="zh-CN" sz="2660" i="1">
                                <a:latin typeface="Cambria Math" panose="02040503050406030204" pitchFamily="18" charset="0"/>
                              </a:rPr>
                              <m:t>𝟐</m:t>
                            </m:r>
                          </m:sup>
                        </m:sSup>
                      </m:den>
                    </m:f>
                    <m:r>
                      <a:rPr lang="en-US" altLang="zh-CN" sz="2660" i="1">
                        <a:latin typeface="Cambria Math" panose="02040503050406030204" pitchFamily="18" charset="0"/>
                      </a:rPr>
                      <m:t>=</m:t>
                    </m:r>
                    <m:f>
                      <m:fPr>
                        <m:ctrlPr>
                          <a:rPr lang="en-US" altLang="zh-CN" sz="2660" i="1">
                            <a:latin typeface="Cambria Math" panose="02040503050406030204" pitchFamily="18" charset="0"/>
                          </a:rPr>
                        </m:ctrlPr>
                      </m:fPr>
                      <m:num>
                        <m:r>
                          <a:rPr lang="en-US" altLang="zh-CN" sz="2660" i="1">
                            <a:latin typeface="Cambria Math" panose="02040503050406030204" pitchFamily="18" charset="0"/>
                          </a:rPr>
                          <m:t>𝟏</m:t>
                        </m:r>
                      </m:num>
                      <m:den>
                        <m:r>
                          <a:rPr lang="en-US" altLang="zh-CN" sz="2660" i="1">
                            <a:latin typeface="Cambria Math" panose="02040503050406030204" pitchFamily="18" charset="0"/>
                          </a:rPr>
                          <m:t>𝟐</m:t>
                        </m:r>
                      </m:den>
                    </m:f>
                    <m:f>
                      <m:fPr>
                        <m:ctrlPr>
                          <a:rPr lang="en-US" altLang="zh-CN" sz="2660" i="1">
                            <a:latin typeface="Cambria Math" panose="02040503050406030204" pitchFamily="18" charset="0"/>
                          </a:rPr>
                        </m:ctrlPr>
                      </m:fPr>
                      <m:num>
                        <m:sSup>
                          <m:sSupPr>
                            <m:ctrlPr>
                              <a:rPr lang="en-US" altLang="zh-CN" sz="2660" i="1">
                                <a:latin typeface="Cambria Math" panose="02040503050406030204" pitchFamily="18" charset="0"/>
                              </a:rPr>
                            </m:ctrlPr>
                          </m:sSupPr>
                          <m:e>
                            <m:r>
                              <a:rPr lang="en-US" altLang="zh-CN" sz="2660" i="1">
                                <a:latin typeface="Cambria Math" panose="02040503050406030204" pitchFamily="18" charset="0"/>
                              </a:rPr>
                              <m:t>𝒑</m:t>
                            </m:r>
                          </m:e>
                          <m:sup>
                            <m:r>
                              <a:rPr lang="en-US" altLang="zh-CN" sz="2660" i="1">
                                <a:latin typeface="Cambria Math" panose="02040503050406030204" pitchFamily="18" charset="0"/>
                              </a:rPr>
                              <m:t>𝑻</m:t>
                            </m:r>
                          </m:sup>
                        </m:sSup>
                      </m:num>
                      <m:den>
                        <m:r>
                          <m:rPr>
                            <m:lit/>
                          </m:rPr>
                          <a:rPr lang="en-US" altLang="zh-CN" sz="2660" i="1">
                            <a:latin typeface="Cambria Math" panose="02040503050406030204" pitchFamily="18" charset="0"/>
                          </a:rPr>
                          <m:t>||</m:t>
                        </m:r>
                        <m:r>
                          <a:rPr lang="en-US" altLang="zh-CN" sz="2660" i="1">
                            <a:latin typeface="Cambria Math" panose="02040503050406030204" pitchFamily="18" charset="0"/>
                          </a:rPr>
                          <m:t>𝒑</m:t>
                        </m:r>
                        <m:r>
                          <m:rPr>
                            <m:lit/>
                          </m:rPr>
                          <a:rPr lang="en-US" altLang="zh-CN" sz="2660" i="1">
                            <a:latin typeface="Cambria Math" panose="02040503050406030204" pitchFamily="18" charset="0"/>
                          </a:rPr>
                          <m:t>||</m:t>
                        </m:r>
                      </m:den>
                    </m:f>
                    <m:sSup>
                      <m:sSupPr>
                        <m:ctrlPr>
                          <a:rPr lang="en-US" altLang="zh-CN" sz="2660" i="1">
                            <a:latin typeface="Cambria Math" panose="02040503050406030204" pitchFamily="18" charset="0"/>
                          </a:rPr>
                        </m:ctrlPr>
                      </m:sSupPr>
                      <m:e>
                        <m:r>
                          <a:rPr lang="en-US" altLang="zh-CN" sz="2660">
                            <a:latin typeface="Cambria Math" panose="02040503050406030204" pitchFamily="18" charset="0"/>
                          </a:rPr>
                          <m:t>𝛁</m:t>
                        </m:r>
                      </m:e>
                      <m:sup>
                        <m:r>
                          <a:rPr lang="en-US" altLang="zh-CN" sz="2660">
                            <a:latin typeface="Cambria Math" panose="02040503050406030204" pitchFamily="18" charset="0"/>
                          </a:rPr>
                          <m:t>𝟐</m:t>
                        </m:r>
                      </m:sup>
                    </m:sSup>
                    <m:r>
                      <a:rPr lang="en-US" altLang="zh-CN" sz="2660" i="1">
                        <a:latin typeface="Cambria Math" panose="02040503050406030204" pitchFamily="18" charset="0"/>
                      </a:rPr>
                      <m:t>𝒇</m:t>
                    </m:r>
                    <m:d>
                      <m:dPr>
                        <m:ctrlPr>
                          <a:rPr lang="en-US" altLang="zh-CN" sz="2660" i="1">
                            <a:latin typeface="Cambria Math" panose="02040503050406030204" pitchFamily="18" charset="0"/>
                          </a:rPr>
                        </m:ctrlPr>
                      </m:dPr>
                      <m:e>
                        <m:sSup>
                          <m:sSupPr>
                            <m:ctrlPr>
                              <a:rPr lang="en-US" altLang="zh-CN" sz="2660" i="1">
                                <a:latin typeface="Cambria Math" panose="02040503050406030204" pitchFamily="18" charset="0"/>
                              </a:rPr>
                            </m:ctrlPr>
                          </m:sSupPr>
                          <m:e>
                            <m:r>
                              <a:rPr lang="en-US" altLang="zh-CN" sz="2660" i="1">
                                <a:latin typeface="Cambria Math" panose="02040503050406030204" pitchFamily="18" charset="0"/>
                              </a:rPr>
                              <m:t>𝒙</m:t>
                            </m:r>
                          </m:e>
                          <m:sup>
                            <m:r>
                              <a:rPr lang="en-US" altLang="zh-CN" sz="2660" i="1">
                                <a:latin typeface="Cambria Math" panose="02040503050406030204" pitchFamily="18" charset="0"/>
                              </a:rPr>
                              <m:t>∗</m:t>
                            </m:r>
                          </m:sup>
                        </m:sSup>
                      </m:e>
                    </m:d>
                    <m:f>
                      <m:fPr>
                        <m:ctrlPr>
                          <a:rPr lang="en-US" altLang="zh-CN" sz="2660" i="1">
                            <a:latin typeface="Cambria Math" panose="02040503050406030204" pitchFamily="18" charset="0"/>
                          </a:rPr>
                        </m:ctrlPr>
                      </m:fPr>
                      <m:num>
                        <m:sSup>
                          <m:sSupPr>
                            <m:ctrlPr>
                              <a:rPr lang="en-US" altLang="zh-CN" sz="2660" i="1">
                                <a:latin typeface="Cambria Math" panose="02040503050406030204" pitchFamily="18" charset="0"/>
                              </a:rPr>
                            </m:ctrlPr>
                          </m:sSupPr>
                          <m:e>
                            <m:r>
                              <a:rPr lang="en-US" altLang="zh-CN" sz="2660" i="1">
                                <a:latin typeface="Cambria Math" panose="02040503050406030204" pitchFamily="18" charset="0"/>
                              </a:rPr>
                              <m:t>𝒑</m:t>
                            </m:r>
                          </m:e>
                          <m:sup>
                            <m:r>
                              <a:rPr lang="en-US" altLang="zh-CN" sz="2660" i="1">
                                <a:latin typeface="Cambria Math" panose="02040503050406030204" pitchFamily="18" charset="0"/>
                              </a:rPr>
                              <m:t>𝑻</m:t>
                            </m:r>
                          </m:sup>
                        </m:sSup>
                      </m:num>
                      <m:den>
                        <m:r>
                          <m:rPr>
                            <m:lit/>
                          </m:rPr>
                          <a:rPr lang="en-US" altLang="zh-CN" sz="2660" i="1">
                            <a:latin typeface="Cambria Math" panose="02040503050406030204" pitchFamily="18" charset="0"/>
                          </a:rPr>
                          <m:t>||</m:t>
                        </m:r>
                        <m:r>
                          <a:rPr lang="en-US" altLang="zh-CN" sz="2660" i="1">
                            <a:latin typeface="Cambria Math" panose="02040503050406030204" pitchFamily="18" charset="0"/>
                          </a:rPr>
                          <m:t>𝒑</m:t>
                        </m:r>
                        <m:r>
                          <m:rPr>
                            <m:lit/>
                          </m:rPr>
                          <a:rPr lang="en-US" altLang="zh-CN" sz="2660" i="1">
                            <a:latin typeface="Cambria Math" panose="02040503050406030204" pitchFamily="18" charset="0"/>
                          </a:rPr>
                          <m:t>||</m:t>
                        </m:r>
                      </m:den>
                    </m:f>
                    <m:r>
                      <a:rPr lang="en-US" altLang="zh-CN" sz="2660" i="1">
                        <a:latin typeface="Cambria Math" panose="02040503050406030204" pitchFamily="18" charset="0"/>
                      </a:rPr>
                      <m:t>+</m:t>
                    </m:r>
                    <m:r>
                      <a:rPr lang="en-US" altLang="zh-CN" sz="2660" i="1">
                        <a:latin typeface="Cambria Math" panose="02040503050406030204" pitchFamily="18" charset="0"/>
                      </a:rPr>
                      <m:t>𝒐</m:t>
                    </m:r>
                    <m:d>
                      <m:dPr>
                        <m:ctrlPr>
                          <a:rPr lang="en-US" altLang="zh-CN" sz="2660" i="1">
                            <a:latin typeface="Cambria Math" panose="02040503050406030204" pitchFamily="18" charset="0"/>
                          </a:rPr>
                        </m:ctrlPr>
                      </m:dPr>
                      <m:e>
                        <m:r>
                          <a:rPr lang="en-US" altLang="zh-CN" sz="2660" i="1">
                            <a:latin typeface="Cambria Math" panose="02040503050406030204" pitchFamily="18" charset="0"/>
                          </a:rPr>
                          <m:t>𝟏</m:t>
                        </m:r>
                      </m:e>
                    </m:d>
                    <m:r>
                      <a:rPr lang="en-US" altLang="zh-CN" sz="2660" b="1" i="1">
                        <a:latin typeface="Cambria Math" panose="02040503050406030204" pitchFamily="18" charset="0"/>
                      </a:rPr>
                      <m:t>≥</m:t>
                    </m:r>
                    <m:f>
                      <m:fPr>
                        <m:ctrlPr>
                          <a:rPr lang="en-US" altLang="zh-CN" sz="2660" i="1">
                            <a:latin typeface="Cambria Math" panose="02040503050406030204" pitchFamily="18" charset="0"/>
                          </a:rPr>
                        </m:ctrlPr>
                      </m:fPr>
                      <m:num>
                        <m:r>
                          <a:rPr lang="en-US" altLang="zh-CN" sz="2660" i="1">
                            <a:latin typeface="Cambria Math" panose="02040503050406030204" pitchFamily="18" charset="0"/>
                          </a:rPr>
                          <m:t>𝟏</m:t>
                        </m:r>
                      </m:num>
                      <m:den>
                        <m:r>
                          <a:rPr lang="en-US" altLang="zh-CN" sz="2660" i="1">
                            <a:latin typeface="Cambria Math" panose="02040503050406030204" pitchFamily="18" charset="0"/>
                          </a:rPr>
                          <m:t>𝟐</m:t>
                        </m:r>
                      </m:den>
                    </m:f>
                    <m:sSub>
                      <m:sSubPr>
                        <m:ctrlPr>
                          <a:rPr lang="en-US" altLang="zh-CN" sz="2660" i="1">
                            <a:latin typeface="Cambria Math" panose="02040503050406030204" pitchFamily="18" charset="0"/>
                          </a:rPr>
                        </m:ctrlPr>
                      </m:sSubPr>
                      <m:e>
                        <m:r>
                          <a:rPr lang="en-US" altLang="zh-CN" sz="2660" i="1">
                            <a:latin typeface="Cambria Math" panose="02040503050406030204" pitchFamily="18" charset="0"/>
                          </a:rPr>
                          <m:t>𝝀</m:t>
                        </m:r>
                      </m:e>
                      <m:sub>
                        <m:r>
                          <a:rPr lang="en-US" altLang="zh-CN" sz="2660" b="1" i="1">
                            <a:latin typeface="Cambria Math" panose="02040503050406030204" pitchFamily="18" charset="0"/>
                          </a:rPr>
                          <m:t>𝒎𝒊𝒏</m:t>
                        </m:r>
                      </m:sub>
                    </m:sSub>
                    <m:r>
                      <a:rPr lang="en-US" altLang="zh-CN" sz="2660" i="1">
                        <a:latin typeface="Cambria Math" panose="02040503050406030204" pitchFamily="18" charset="0"/>
                      </a:rPr>
                      <m:t>+</m:t>
                    </m:r>
                    <m:r>
                      <a:rPr lang="en-US" altLang="zh-CN" sz="2660" i="1">
                        <a:latin typeface="Cambria Math" panose="02040503050406030204" pitchFamily="18" charset="0"/>
                      </a:rPr>
                      <m:t>𝒐</m:t>
                    </m:r>
                    <m:d>
                      <m:dPr>
                        <m:ctrlPr>
                          <a:rPr lang="en-US" altLang="zh-CN" sz="2660" i="1">
                            <a:latin typeface="Cambria Math" panose="02040503050406030204" pitchFamily="18" charset="0"/>
                          </a:rPr>
                        </m:ctrlPr>
                      </m:dPr>
                      <m:e>
                        <m:r>
                          <a:rPr lang="en-US" altLang="zh-CN" sz="2660" i="1">
                            <a:latin typeface="Cambria Math" panose="02040503050406030204" pitchFamily="18" charset="0"/>
                          </a:rPr>
                          <m:t>𝟏</m:t>
                        </m:r>
                      </m:e>
                    </m:d>
                    <m:r>
                      <a:rPr lang="en-US" altLang="zh-CN" sz="2660" b="1" i="1">
                        <a:latin typeface="Cambria Math" panose="02040503050406030204" pitchFamily="18" charset="0"/>
                      </a:rPr>
                      <m:t>&gt;</m:t>
                    </m:r>
                    <m:r>
                      <a:rPr lang="en-US" altLang="zh-CN" sz="2660" b="1" i="1">
                        <a:latin typeface="Cambria Math" panose="02040503050406030204" pitchFamily="18" charset="0"/>
                      </a:rPr>
                      <m:t>𝟎</m:t>
                    </m:r>
                  </m:oMath>
                </a14:m>
                <a:endParaRPr lang="en-US" altLang="zh-CN" dirty="0">
                  <a:solidFill>
                    <a:srgbClr val="FF0000"/>
                  </a:solidFill>
                </a:endParaRPr>
              </a:p>
              <a:p>
                <a:r>
                  <a:rPr lang="en-US" altLang="zh-CN" dirty="0"/>
                  <a:t>(</a:t>
                </a:r>
                <a:r>
                  <a:rPr lang="zh-CN" altLang="en-US" dirty="0">
                    <a:solidFill>
                      <a:srgbClr val="FF0000"/>
                    </a:solidFill>
                  </a:rPr>
                  <a:t>二阶充分条件</a:t>
                </a:r>
                <a:r>
                  <a:rPr lang="en-US" altLang="zh-CN" dirty="0">
                    <a:solidFill>
                      <a:srgbClr val="FF0000"/>
                    </a:solidFill>
                  </a:rPr>
                  <a:t>2</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点的一个邻域内二次可微</a:t>
                </a:r>
                <a:r>
                  <a:rPr lang="en-US" altLang="zh-CN" dirty="0"/>
                  <a:t>, </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oMath>
                </a14:m>
                <a:r>
                  <a:rPr lang="en-US" altLang="zh-CN" dirty="0"/>
                  <a:t>0,</a:t>
                </a:r>
                <a:r>
                  <a:rPr lang="zh-CN" altLang="en-US" dirty="0"/>
                  <a:t>且对该邻域内的任意点</a:t>
                </a:r>
                <a14:m>
                  <m:oMath xmlns:m="http://schemas.openxmlformats.org/officeDocument/2006/math">
                    <m:r>
                      <a:rPr lang="en-US" altLang="zh-CN" b="1" i="1" smtClean="0">
                        <a:latin typeface="Cambria Math"/>
                      </a:rPr>
                      <m:t>𝒙</m:t>
                    </m:r>
                  </m:oMath>
                </a14:m>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zh-CN" altLang="en-US" i="1">
                        <a:latin typeface="Cambria Math"/>
                      </a:rPr>
                      <m:t>半</m:t>
                    </m:r>
                    <m:r>
                      <m:rPr>
                        <m:nor/>
                      </m:rPr>
                      <a:rPr lang="zh-CN" altLang="en-US" dirty="0"/>
                      <m:t>正定</m:t>
                    </m:r>
                  </m:oMath>
                </a14:m>
                <a:r>
                  <a:rPr lang="en-US" altLang="zh-CN" dirty="0"/>
                  <a:t> </a:t>
                </a:r>
                <a14:m>
                  <m:oMath xmlns:m="http://schemas.openxmlformats.org/officeDocument/2006/math">
                    <m:r>
                      <a:rPr lang="en-US" altLang="zh-CN" b="1" i="1" dirty="0" smtClean="0">
                        <a:latin typeface="Cambria Math"/>
                      </a:rPr>
                      <m:t>⇒</m:t>
                    </m:r>
                    <m:sSup>
                      <m:sSupPr>
                        <m:ctrlPr>
                          <a:rPr lang="en-US" altLang="zh-CN" i="1">
                            <a:latin typeface="Cambria Math" panose="02040503050406030204" pitchFamily="18" charset="0"/>
                          </a:rPr>
                        </m:ctrlPr>
                      </m:sSupPr>
                      <m:e>
                        <m:r>
                          <a:rPr lang="en-US" altLang="zh-CN" i="1" smtClean="0">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局部极小点</a:t>
                </a:r>
                <a:endParaRPr lang="en-US" altLang="zh-CN" dirty="0">
                  <a:solidFill>
                    <a:srgbClr val="FF0000"/>
                  </a:solidFill>
                </a:endParaRPr>
              </a:p>
              <a:p>
                <a:pPr lvl="1"/>
                <a:r>
                  <a:rPr lang="zh-CN" altLang="en-US" dirty="0">
                    <a:solidFill>
                      <a:srgbClr val="FF0000"/>
                    </a:solidFill>
                  </a:rPr>
                  <a:t>注意半正定性，特征值最小可为</a:t>
                </a:r>
                <a:r>
                  <a:rPr lang="en-US" altLang="zh-CN" dirty="0">
                    <a:solidFill>
                      <a:srgbClr val="FF0000"/>
                    </a:solidFill>
                  </a:rPr>
                  <a:t>0.</a:t>
                </a:r>
              </a:p>
              <a:p>
                <a:r>
                  <a:rPr lang="zh-CN" altLang="en-US" dirty="0">
                    <a:solidFill>
                      <a:srgbClr val="FF0000"/>
                    </a:solidFill>
                  </a:rPr>
                  <a:t>注意这两个充分条件的区别</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735" b="-217"/>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solidFill>
                      <a:srgbClr val="FF0000"/>
                    </a:solidFill>
                  </a:rPr>
                  <a:t>定理</a:t>
                </a:r>
                <a:r>
                  <a:rPr lang="en-US" altLang="zh-CN" dirty="0"/>
                  <a:t>:</a:t>
                </a:r>
                <a:r>
                  <a:rPr lang="zh-CN" altLang="en-US" dirty="0"/>
                  <a:t>设实值函数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𝟏</m:t>
                        </m:r>
                      </m:sup>
                    </m:sSup>
                  </m:oMath>
                </a14:m>
                <a:r>
                  <a:rPr lang="en-US" altLang="zh-CN" dirty="0"/>
                  <a:t>,</a:t>
                </a:r>
                <a14:m>
                  <m:oMath xmlns:m="http://schemas.openxmlformats.org/officeDocument/2006/math">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处可微</a:t>
                </a:r>
                <a:r>
                  <a:rPr lang="en-US" altLang="zh-CN" dirty="0"/>
                  <a:t>.</a:t>
                </a:r>
                <a:r>
                  <a:rPr lang="zh-CN" altLang="en-US" dirty="0"/>
                  <a:t>若存在向量</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，使</a:t>
                </a:r>
                <a14:m>
                  <m:oMath xmlns:m="http://schemas.openxmlformats.org/officeDocument/2006/math">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e>
                      <m:sup>
                        <m:r>
                          <a:rPr lang="en-US" altLang="zh-CN" b="1" i="1" smtClean="0">
                            <a:latin typeface="Cambria Math"/>
                          </a:rPr>
                          <m:t>𝑻</m:t>
                        </m:r>
                      </m:sup>
                    </m:sSup>
                    <m:r>
                      <a:rPr lang="en-US" altLang="zh-CN" b="1" i="1" smtClean="0">
                        <a:latin typeface="Cambria Math"/>
                      </a:rPr>
                      <m:t>𝒑</m:t>
                    </m:r>
                    <m:r>
                      <a:rPr lang="en-US" altLang="zh-CN" b="1" i="1" smtClean="0">
                        <a:latin typeface="Cambria Math"/>
                      </a:rPr>
                      <m:t>&lt;</m:t>
                    </m:r>
                    <m:r>
                      <a:rPr lang="en-US" altLang="zh-CN" b="1" i="1" smtClean="0">
                        <a:latin typeface="Cambria Math"/>
                      </a:rPr>
                      <m:t>𝟎</m:t>
                    </m:r>
                  </m:oMath>
                </a14:m>
                <a:r>
                  <a:rPr lang="en-US" altLang="zh-CN" dirty="0"/>
                  <a:t>,</a:t>
                </a:r>
                <a:r>
                  <a:rPr lang="zh-CN" altLang="en-US" dirty="0"/>
                  <a:t>则存在数</a:t>
                </a:r>
                <a14:m>
                  <m:oMath xmlns:m="http://schemas.openxmlformats.org/officeDocument/2006/math">
                    <m:r>
                      <a:rPr lang="en-US" altLang="zh-CN" b="1" i="1" smtClean="0">
                        <a:latin typeface="Cambria Math"/>
                      </a:rPr>
                      <m:t>𝜹</m:t>
                    </m:r>
                    <m:r>
                      <a:rPr lang="en-US" altLang="zh-CN" b="1" i="1" smtClean="0">
                        <a:latin typeface="Cambria Math"/>
                      </a:rPr>
                      <m:t>&gt;</m:t>
                    </m:r>
                    <m:r>
                      <a:rPr lang="en-US" altLang="zh-CN" b="1" i="1" smtClean="0">
                        <a:latin typeface="Cambria Math"/>
                      </a:rPr>
                      <m:t>𝟎</m:t>
                    </m:r>
                  </m:oMath>
                </a14:m>
                <a:r>
                  <a:rPr lang="en-US" altLang="zh-CN" dirty="0"/>
                  <a:t>,</a:t>
                </a:r>
                <a:r>
                  <a:rPr lang="zh-CN" altLang="en-US" dirty="0"/>
                  <a:t>使对每个</a:t>
                </a:r>
                <a14:m>
                  <m:oMath xmlns:m="http://schemas.openxmlformats.org/officeDocument/2006/math">
                    <m:r>
                      <a:rPr lang="en-US" altLang="zh-CN" b="1" i="1" smtClean="0">
                        <a:latin typeface="Cambria Math"/>
                      </a:rPr>
                      <m:t>𝝀</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𝜹</m:t>
                        </m:r>
                      </m:e>
                    </m:d>
                  </m:oMath>
                </a14:m>
                <a:r>
                  <a:rPr lang="en-US" altLang="zh-CN" dirty="0"/>
                  <a:t>,</a:t>
                </a:r>
                <a:r>
                  <a:rPr lang="zh-CN" altLang="en-US" dirty="0"/>
                  <a:t>有</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r>
                          <a:rPr lang="en-US" altLang="zh-CN" b="1" i="1" dirty="0" smtClean="0">
                            <a:latin typeface="Cambria Math"/>
                          </a:rPr>
                          <m:t>+</m:t>
                        </m:r>
                        <m:r>
                          <a:rPr lang="en-US" altLang="zh-CN" b="1" i="1" dirty="0" smtClean="0">
                            <a:latin typeface="Cambria Math"/>
                          </a:rPr>
                          <m:t>𝝀</m:t>
                        </m:r>
                        <m:r>
                          <a:rPr lang="en-US" altLang="zh-CN" b="1" i="1" dirty="0" smtClean="0">
                            <a:latin typeface="Cambria Math"/>
                          </a:rPr>
                          <m:t>𝒑</m:t>
                        </m:r>
                      </m:e>
                    </m:d>
                    <m:r>
                      <a:rPr lang="en-US" altLang="zh-CN" b="1" i="1" dirty="0" smtClean="0">
                        <a:latin typeface="Cambria Math"/>
                      </a:rPr>
                      <m:t>&lt;</m:t>
                    </m:r>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e>
                    </m:d>
                  </m:oMath>
                </a14:m>
                <a:endParaRPr lang="en-US" altLang="zh-CN" b="1" dirty="0"/>
              </a:p>
              <a:p>
                <a:r>
                  <a:rPr lang="zh-CN" altLang="en-US" dirty="0">
                    <a:solidFill>
                      <a:srgbClr val="FF0000"/>
                    </a:solidFill>
                  </a:rPr>
                  <a:t>无约束非线性规划问题的最优解要满足的一阶必要条件的另一种证明</a:t>
                </a:r>
                <a:r>
                  <a:rPr lang="zh-CN" altLang="en-US" dirty="0"/>
                  <a:t>：设实值函数</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𝟏</m:t>
                        </m:r>
                      </m:sup>
                    </m:sSup>
                  </m:oMath>
                </a14:m>
                <a:r>
                  <a:rPr lang="en-US" altLang="zh-CN" dirty="0"/>
                  <a:t>,</a:t>
                </a:r>
                <a14:m>
                  <m:oMath xmlns:m="http://schemas.openxmlformats.org/officeDocument/2006/math">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处可微</a:t>
                </a:r>
                <a:r>
                  <a:rPr lang="en-US" altLang="zh-CN" dirty="0"/>
                  <a:t>.</a:t>
                </a:r>
                <a:r>
                  <a:rPr lang="zh-CN" altLang="en-US" dirty="0"/>
                  <a:t>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是无约束问题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的局部最优解，则</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b="1" i="1" smtClean="0">
                            <a:latin typeface="Cambria Math"/>
                          </a:rPr>
                          <m:t> </m:t>
                        </m:r>
                      </m:sup>
                    </m:sSup>
                    <m:r>
                      <a:rPr lang="en-US" altLang="zh-CN" b="1" i="1" smtClean="0">
                        <a:latin typeface="Cambria Math"/>
                      </a:rPr>
                      <m:t>=</m:t>
                    </m:r>
                    <m:r>
                      <a:rPr lang="en-US" altLang="zh-CN" b="1" i="1" smtClean="0">
                        <a:latin typeface="Cambria Math"/>
                      </a:rPr>
                      <m:t>𝟎</m:t>
                    </m:r>
                  </m:oMath>
                </a14:m>
                <a:endParaRPr lang="en-US" altLang="zh-CN" dirty="0"/>
              </a:p>
              <a:p>
                <a:r>
                  <a:rPr lang="zh-CN" altLang="en-US" dirty="0"/>
                  <a:t>证明： 反证法，若</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r>
                      <a:rPr lang="en-US" altLang="zh-CN" b="1" i="1" smtClean="0">
                        <a:latin typeface="Cambria Math"/>
                      </a:rPr>
                      <m:t>≠</m:t>
                    </m:r>
                    <m:r>
                      <a:rPr lang="en-US" altLang="zh-CN" b="1" i="1" smtClean="0">
                        <a:latin typeface="Cambria Math"/>
                      </a:rPr>
                      <m:t>𝟎</m:t>
                    </m:r>
                  </m:oMath>
                </a14:m>
                <a:r>
                  <a:rPr lang="en-US" altLang="zh-CN" dirty="0"/>
                  <a:t>,</a:t>
                </a:r>
                <a:r>
                  <a:rPr lang="zh-CN" altLang="en-US" dirty="0"/>
                  <a:t>令</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0" smtClean="0">
                        <a:latin typeface="Cambria Math"/>
                      </a:rPr>
                      <m:t>−</m:t>
                    </m:r>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oMath>
                </a14:m>
                <a:r>
                  <a:rPr lang="en-US" altLang="zh-CN" dirty="0"/>
                  <a:t>,</a:t>
                </a:r>
                <a:r>
                  <a:rPr lang="zh-CN" altLang="en-US" dirty="0"/>
                  <a:t>则根据上面的定理，</a:t>
                </a:r>
                <a:r>
                  <a:rPr lang="en-US" altLang="zh-CN" dirty="0"/>
                  <a:t> </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𝑻</m:t>
                        </m:r>
                      </m:sup>
                    </m:sSup>
                    <m:r>
                      <a:rPr lang="en-US" altLang="zh-CN" i="1">
                        <a:latin typeface="Cambria Math"/>
                      </a:rPr>
                      <m:t>𝒑</m:t>
                    </m:r>
                    <m:r>
                      <a:rPr lang="en-US" altLang="zh-CN" i="1">
                        <a:latin typeface="Cambria Math"/>
                      </a:rPr>
                      <m:t>&lt;</m:t>
                    </m:r>
                    <m:r>
                      <a:rPr lang="en-US" altLang="zh-CN" i="1">
                        <a:latin typeface="Cambria Math"/>
                      </a:rPr>
                      <m:t>𝟎</m:t>
                    </m:r>
                  </m:oMath>
                </a14:m>
                <a:r>
                  <a:rPr lang="zh-CN" altLang="en-US" dirty="0"/>
                  <a:t>，从而有</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r>
                          <a:rPr lang="en-US" altLang="zh-CN" i="1" dirty="0">
                            <a:latin typeface="Cambria Math"/>
                          </a:rPr>
                          <m:t>+</m:t>
                        </m:r>
                        <m:r>
                          <a:rPr lang="en-US" altLang="zh-CN" i="1" dirty="0">
                            <a:latin typeface="Cambria Math"/>
                          </a:rPr>
                          <m:t>𝝀</m:t>
                        </m:r>
                        <m:r>
                          <a:rPr lang="en-US" altLang="zh-CN" i="1" dirty="0">
                            <a:latin typeface="Cambria Math"/>
                          </a:rPr>
                          <m:t>𝒑</m:t>
                        </m:r>
                      </m:e>
                    </m:d>
                    <m:r>
                      <a:rPr lang="en-US" altLang="zh-CN" i="1" dirty="0">
                        <a:latin typeface="Cambria Math"/>
                      </a:rPr>
                      <m:t>&lt;</m:t>
                    </m:r>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e>
                    </m:d>
                  </m:oMath>
                </a14:m>
                <a:r>
                  <a:rPr lang="zh-CN" altLang="en-US" dirty="0"/>
                  <a:t>，表明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不是无约束问题</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的局部最优解，矛盾，证毕</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120" r="-1913" b="-840"/>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solidFill>
                      <a:srgbClr val="FF0000"/>
                    </a:solidFill>
                  </a:rPr>
                  <a:t>对于正定二次函数</a:t>
                </a:r>
                <a14:m>
                  <m:oMath xmlns:m="http://schemas.openxmlformats.org/officeDocument/2006/math">
                    <m:r>
                      <a:rPr lang="en-US" altLang="zh-CN" sz="2400" b="1" i="1">
                        <a:solidFill>
                          <a:srgbClr val="FF0000"/>
                        </a:solidFill>
                        <a:latin typeface="Cambria Math"/>
                      </a:rPr>
                      <m:t>𝒇</m:t>
                    </m:r>
                    <m:d>
                      <m:dPr>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a:rPr>
                          <m:t>𝒙</m:t>
                        </m:r>
                      </m:e>
                    </m:d>
                    <m:r>
                      <a:rPr lang="en-US" altLang="zh-CN" sz="2400" b="1" i="1">
                        <a:solidFill>
                          <a:srgbClr val="FF0000"/>
                        </a:solidFill>
                        <a:latin typeface="Cambria Math"/>
                      </a:rPr>
                      <m:t>=</m:t>
                    </m:r>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a:rPr>
                          <m:t>𝟏</m:t>
                        </m:r>
                      </m:num>
                      <m:den>
                        <m:r>
                          <a:rPr lang="en-US" altLang="zh-CN" sz="2400" b="1" i="1">
                            <a:solidFill>
                              <a:srgbClr val="FF0000"/>
                            </a:solidFill>
                            <a:latin typeface="Cambria Math"/>
                          </a:rPr>
                          <m:t>𝟐</m:t>
                        </m:r>
                      </m:den>
                    </m:f>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𝒙</m:t>
                        </m:r>
                      </m:e>
                      <m:sup>
                        <m:r>
                          <a:rPr lang="en-US" altLang="zh-CN" sz="2400" b="1" i="1">
                            <a:solidFill>
                              <a:srgbClr val="FF0000"/>
                            </a:solidFill>
                            <a:latin typeface="Cambria Math"/>
                          </a:rPr>
                          <m:t>𝑻</m:t>
                        </m:r>
                      </m:sup>
                    </m:sSup>
                    <m:r>
                      <a:rPr lang="en-US" altLang="zh-CN" sz="2400" b="1" i="1">
                        <a:solidFill>
                          <a:srgbClr val="FF0000"/>
                        </a:solidFill>
                        <a:latin typeface="Cambria Math"/>
                      </a:rPr>
                      <m:t>𝑨𝒙</m:t>
                    </m:r>
                    <m:r>
                      <a:rPr lang="en-US" altLang="zh-CN" sz="2400" b="1" i="1">
                        <a:solidFill>
                          <a:srgbClr val="FF0000"/>
                        </a:solidFill>
                        <a:latin typeface="Cambria Math"/>
                      </a:rPr>
                      <m:t>+</m:t>
                    </m:r>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𝒃</m:t>
                        </m:r>
                      </m:e>
                      <m:sup>
                        <m:r>
                          <a:rPr lang="en-US" altLang="zh-CN" sz="2400" b="1" i="1">
                            <a:solidFill>
                              <a:srgbClr val="FF0000"/>
                            </a:solidFill>
                            <a:latin typeface="Cambria Math"/>
                          </a:rPr>
                          <m:t>𝑻</m:t>
                        </m:r>
                      </m:sup>
                    </m:sSup>
                    <m:r>
                      <a:rPr lang="en-US" altLang="zh-CN" sz="2400" b="1" i="1">
                        <a:solidFill>
                          <a:srgbClr val="FF0000"/>
                        </a:solidFill>
                        <a:latin typeface="Cambria Math"/>
                      </a:rPr>
                      <m:t>𝒙</m:t>
                    </m:r>
                    <m:r>
                      <a:rPr lang="en-US" altLang="zh-CN" sz="2400" b="1" i="1">
                        <a:solidFill>
                          <a:srgbClr val="FF0000"/>
                        </a:solidFill>
                        <a:latin typeface="Cambria Math"/>
                      </a:rPr>
                      <m:t>+</m:t>
                    </m:r>
                    <m:r>
                      <a:rPr lang="en-US" altLang="zh-CN" sz="2400" b="1" i="1">
                        <a:solidFill>
                          <a:srgbClr val="FF0000"/>
                        </a:solidFill>
                        <a:latin typeface="Cambria Math"/>
                      </a:rPr>
                      <m:t>𝑪</m:t>
                    </m:r>
                  </m:oMath>
                </a14:m>
                <a:r>
                  <a:rPr lang="en-US" altLang="zh-CN" sz="2400" dirty="0">
                    <a:solidFill>
                      <a:srgbClr val="FF0000"/>
                    </a:solidFill>
                  </a:rPr>
                  <a:t>(</a:t>
                </a:r>
                <a14:m>
                  <m:oMath xmlns:m="http://schemas.openxmlformats.org/officeDocument/2006/math">
                    <m:r>
                      <a:rPr lang="en-US" altLang="zh-CN" sz="2400" b="1" i="1" dirty="0">
                        <a:solidFill>
                          <a:srgbClr val="FF0000"/>
                        </a:solidFill>
                        <a:latin typeface="Cambria Math"/>
                      </a:rPr>
                      <m:t>𝑨</m:t>
                    </m:r>
                  </m:oMath>
                </a14:m>
                <a:r>
                  <a:rPr lang="zh-CN" altLang="en-US" sz="2400" dirty="0">
                    <a:solidFill>
                      <a:srgbClr val="FF0000"/>
                    </a:solidFill>
                  </a:rPr>
                  <a:t>为</a:t>
                </a:r>
                <a14:m>
                  <m:oMath xmlns:m="http://schemas.openxmlformats.org/officeDocument/2006/math">
                    <m:r>
                      <a:rPr lang="en-US" altLang="zh-CN" sz="2400" b="1" i="1" dirty="0">
                        <a:solidFill>
                          <a:srgbClr val="FF0000"/>
                        </a:solidFill>
                        <a:latin typeface="Cambria Math"/>
                      </a:rPr>
                      <m:t>𝒏</m:t>
                    </m:r>
                  </m:oMath>
                </a14:m>
                <a:r>
                  <a:rPr lang="zh-CN" altLang="en-US" sz="2400" dirty="0">
                    <a:solidFill>
                      <a:srgbClr val="FF0000"/>
                    </a:solidFill>
                  </a:rPr>
                  <a:t>阶对称正定阵</a:t>
                </a:r>
                <a:r>
                  <a:rPr lang="en-US" altLang="zh-CN" sz="2400" dirty="0">
                    <a:solidFill>
                      <a:srgbClr val="FF0000"/>
                    </a:solidFill>
                  </a:rPr>
                  <a:t>)</a:t>
                </a:r>
                <a:r>
                  <a:rPr lang="zh-CN" altLang="en-US" sz="2400" dirty="0">
                    <a:solidFill>
                      <a:srgbClr val="FF0000"/>
                    </a:solidFill>
                  </a:rPr>
                  <a:t>有唯一极小点</a:t>
                </a:r>
                <a:r>
                  <a:rPr lang="en-US" altLang="zh-CN" sz="2400" dirty="0">
                    <a:solidFill>
                      <a:srgbClr val="FF0000"/>
                    </a:solidFill>
                  </a:rPr>
                  <a:t>:</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𝒙</m:t>
                        </m:r>
                      </m:e>
                      <m:sup>
                        <m:r>
                          <a:rPr lang="en-US" altLang="zh-CN" sz="2400" b="1" i="1">
                            <a:solidFill>
                              <a:srgbClr val="FF0000"/>
                            </a:solidFill>
                            <a:latin typeface="Cambria Math"/>
                          </a:rPr>
                          <m:t>∗</m:t>
                        </m:r>
                      </m:sup>
                    </m:sSup>
                    <m:r>
                      <a:rPr lang="en-US" altLang="zh-CN" sz="2400" b="1" i="1">
                        <a:solidFill>
                          <a:srgbClr val="FF0000"/>
                        </a:solidFill>
                        <a:latin typeface="Cambria Math"/>
                      </a:rPr>
                      <m:t>=−</m:t>
                    </m:r>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𝑨</m:t>
                        </m:r>
                      </m:e>
                      <m:sup>
                        <m:r>
                          <a:rPr lang="en-US" altLang="zh-CN" sz="2400" b="1" i="1">
                            <a:solidFill>
                              <a:srgbClr val="FF0000"/>
                            </a:solidFill>
                            <a:latin typeface="Cambria Math"/>
                          </a:rPr>
                          <m:t>−</m:t>
                        </m:r>
                        <m:r>
                          <a:rPr lang="en-US" altLang="zh-CN" sz="2400" b="1" i="1">
                            <a:solidFill>
                              <a:srgbClr val="FF0000"/>
                            </a:solidFill>
                            <a:latin typeface="Cambria Math"/>
                          </a:rPr>
                          <m:t>𝟏</m:t>
                        </m:r>
                      </m:sup>
                    </m:sSup>
                    <m:r>
                      <a:rPr lang="en-US" altLang="zh-CN" sz="2400" b="1" i="1">
                        <a:solidFill>
                          <a:srgbClr val="FF0000"/>
                        </a:solidFill>
                        <a:latin typeface="Cambria Math"/>
                      </a:rPr>
                      <m:t>𝒃</m:t>
                    </m:r>
                  </m:oMath>
                </a14:m>
                <a:r>
                  <a:rPr lang="zh-CN" altLang="en-US" sz="2400" dirty="0">
                    <a:solidFill>
                      <a:srgbClr val="FF0000"/>
                    </a:solidFill>
                  </a:rPr>
                  <a:t>，并且其等值面是同心椭球面族，且中心为其极小点</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a:solidFill>
                              <a:srgbClr val="FF0000"/>
                            </a:solidFill>
                            <a:latin typeface="Cambria Math"/>
                          </a:rPr>
                          <m:t>𝒙</m:t>
                        </m:r>
                      </m:e>
                      <m:sup>
                        <m:r>
                          <a:rPr lang="en-US" altLang="zh-CN" sz="2400">
                            <a:solidFill>
                              <a:srgbClr val="FF0000"/>
                            </a:solidFill>
                            <a:latin typeface="Cambria Math"/>
                          </a:rPr>
                          <m:t>∗</m:t>
                        </m:r>
                      </m:sup>
                    </m:sSup>
                  </m:oMath>
                </a14:m>
                <a:endParaRPr lang="en-US" altLang="zh-CN" sz="2400" dirty="0">
                  <a:solidFill>
                    <a:srgbClr val="FF0000"/>
                  </a:solidFill>
                </a:endParaRPr>
              </a:p>
              <a:p>
                <a:r>
                  <a:rPr lang="zh-CN" altLang="en-US" sz="2400" dirty="0">
                    <a:solidFill>
                      <a:srgbClr val="FF0000"/>
                    </a:solidFill>
                  </a:rPr>
                  <a:t>结论表明：</a:t>
                </a:r>
                <a:r>
                  <a:rPr lang="zh-CN" altLang="en-US" sz="2400" dirty="0">
                    <a:solidFill>
                      <a:srgbClr val="0000FF"/>
                    </a:solidFill>
                  </a:rPr>
                  <a:t>若一个非二次函数</a:t>
                </a:r>
                <a14:m>
                  <m:oMath xmlns:m="http://schemas.openxmlformats.org/officeDocument/2006/math">
                    <m:r>
                      <a:rPr lang="en-US" altLang="zh-CN" sz="2400" b="1" i="1">
                        <a:solidFill>
                          <a:srgbClr val="0000FF"/>
                        </a:solidFill>
                        <a:latin typeface="Cambria Math"/>
                      </a:rPr>
                      <m:t>𝒇</m:t>
                    </m:r>
                    <m:r>
                      <a:rPr lang="en-US" altLang="zh-CN" sz="2400" b="1" i="1">
                        <a:solidFill>
                          <a:srgbClr val="0000FF"/>
                        </a:solidFill>
                        <a:latin typeface="Cambria Math"/>
                      </a:rPr>
                      <m:t>(</m:t>
                    </m:r>
                    <m:r>
                      <a:rPr lang="en-US" altLang="zh-CN" sz="2400" b="1" i="1">
                        <a:solidFill>
                          <a:srgbClr val="0000FF"/>
                        </a:solidFill>
                        <a:latin typeface="Cambria Math"/>
                      </a:rPr>
                      <m:t>𝒙</m:t>
                    </m:r>
                    <m:r>
                      <a:rPr lang="en-US" altLang="zh-CN" sz="2400" b="1" i="1">
                        <a:solidFill>
                          <a:srgbClr val="0000FF"/>
                        </a:solidFill>
                        <a:latin typeface="Cambria Math"/>
                      </a:rPr>
                      <m:t>)</m:t>
                    </m:r>
                  </m:oMath>
                </a14:m>
                <a:r>
                  <a:rPr lang="zh-CN" altLang="en-US" sz="2400" dirty="0">
                    <a:solidFill>
                      <a:srgbClr val="0000FF"/>
                    </a:solidFill>
                  </a:rPr>
                  <a:t>在极小点</a:t>
                </a:r>
                <a14:m>
                  <m:oMath xmlns:m="http://schemas.openxmlformats.org/officeDocument/2006/math">
                    <m:sSup>
                      <m:sSupPr>
                        <m:ctrlPr>
                          <a:rPr lang="en-US" altLang="zh-CN" sz="2400" b="1" i="1">
                            <a:solidFill>
                              <a:srgbClr val="0000FF"/>
                            </a:solidFill>
                            <a:latin typeface="Cambria Math" panose="02040503050406030204" pitchFamily="18" charset="0"/>
                          </a:rPr>
                        </m:ctrlPr>
                      </m:sSupPr>
                      <m:e>
                        <m:r>
                          <a:rPr lang="en-US" altLang="zh-CN" sz="2400" b="1" i="1">
                            <a:solidFill>
                              <a:srgbClr val="0000FF"/>
                            </a:solidFill>
                            <a:latin typeface="Cambria Math"/>
                          </a:rPr>
                          <m:t>𝒙</m:t>
                        </m:r>
                      </m:e>
                      <m:sup>
                        <m:r>
                          <a:rPr lang="en-US" altLang="zh-CN" sz="2400" b="1" i="1">
                            <a:solidFill>
                              <a:srgbClr val="0000FF"/>
                            </a:solidFill>
                            <a:latin typeface="Cambria Math"/>
                          </a:rPr>
                          <m:t>∗</m:t>
                        </m:r>
                      </m:sup>
                    </m:sSup>
                  </m:oMath>
                </a14:m>
                <a:r>
                  <a:rPr lang="zh-CN" altLang="en-US" sz="2400" dirty="0">
                    <a:solidFill>
                      <a:srgbClr val="0000FF"/>
                    </a:solidFill>
                  </a:rPr>
                  <a:t>处的</a:t>
                </a:r>
                <a:r>
                  <a:rPr lang="en-US" altLang="zh-CN" sz="2400" dirty="0">
                    <a:solidFill>
                      <a:srgbClr val="0000FF"/>
                    </a:solidFill>
                  </a:rPr>
                  <a:t>Hessian</a:t>
                </a:r>
                <a:r>
                  <a:rPr lang="zh-CN" altLang="en-US" sz="2400" dirty="0">
                    <a:solidFill>
                      <a:srgbClr val="0000FF"/>
                    </a:solidFill>
                  </a:rPr>
                  <a:t>矩阵</a:t>
                </a:r>
                <a14:m>
                  <m:oMath xmlns:m="http://schemas.openxmlformats.org/officeDocument/2006/math">
                    <m:sSup>
                      <m:sSupPr>
                        <m:ctrlPr>
                          <a:rPr lang="en-US" altLang="zh-CN" sz="2400" b="1" i="1">
                            <a:solidFill>
                              <a:srgbClr val="0000FF"/>
                            </a:solidFill>
                            <a:latin typeface="Cambria Math" panose="02040503050406030204" pitchFamily="18" charset="0"/>
                          </a:rPr>
                        </m:ctrlPr>
                      </m:sSupPr>
                      <m:e>
                        <m:r>
                          <a:rPr lang="en-US" altLang="zh-CN" sz="2400" b="1">
                            <a:solidFill>
                              <a:srgbClr val="0000FF"/>
                            </a:solidFill>
                            <a:latin typeface="Cambria Math"/>
                          </a:rPr>
                          <m:t>𝛁</m:t>
                        </m:r>
                      </m:e>
                      <m:sup>
                        <m:r>
                          <a:rPr lang="en-US" altLang="zh-CN" sz="2400" b="1">
                            <a:solidFill>
                              <a:srgbClr val="0000FF"/>
                            </a:solidFill>
                            <a:latin typeface="Cambria Math"/>
                          </a:rPr>
                          <m:t>𝟐</m:t>
                        </m:r>
                      </m:sup>
                    </m:sSup>
                    <m:r>
                      <a:rPr lang="en-US" altLang="zh-CN" sz="2400" b="1" i="1">
                        <a:solidFill>
                          <a:srgbClr val="0000FF"/>
                        </a:solidFill>
                        <a:latin typeface="Cambria Math"/>
                      </a:rPr>
                      <m:t>𝒇</m:t>
                    </m:r>
                    <m:d>
                      <m:dPr>
                        <m:ctrlPr>
                          <a:rPr lang="en-US" altLang="zh-CN" sz="2400" b="1" i="1">
                            <a:solidFill>
                              <a:srgbClr val="0000FF"/>
                            </a:solidFill>
                            <a:latin typeface="Cambria Math" panose="02040503050406030204" pitchFamily="18" charset="0"/>
                          </a:rPr>
                        </m:ctrlPr>
                      </m:dPr>
                      <m:e>
                        <m:sSup>
                          <m:sSupPr>
                            <m:ctrlPr>
                              <a:rPr lang="en-US" altLang="zh-CN" sz="2400" b="1" i="1">
                                <a:solidFill>
                                  <a:srgbClr val="0000FF"/>
                                </a:solidFill>
                                <a:latin typeface="Cambria Math" panose="02040503050406030204" pitchFamily="18" charset="0"/>
                              </a:rPr>
                            </m:ctrlPr>
                          </m:sSupPr>
                          <m:e>
                            <m:r>
                              <a:rPr lang="en-US" altLang="zh-CN" sz="2400" b="1" i="1">
                                <a:solidFill>
                                  <a:srgbClr val="0000FF"/>
                                </a:solidFill>
                                <a:latin typeface="Cambria Math"/>
                              </a:rPr>
                              <m:t>𝒙</m:t>
                            </m:r>
                          </m:e>
                          <m:sup>
                            <m:r>
                              <a:rPr lang="en-US" altLang="zh-CN" sz="2400" b="1" i="1">
                                <a:solidFill>
                                  <a:srgbClr val="0000FF"/>
                                </a:solidFill>
                                <a:latin typeface="Cambria Math"/>
                              </a:rPr>
                              <m:t>∗</m:t>
                            </m:r>
                          </m:sup>
                        </m:sSup>
                      </m:e>
                    </m:d>
                  </m:oMath>
                </a14:m>
                <a:r>
                  <a:rPr lang="zh-CN" altLang="en-US" sz="2400" dirty="0">
                    <a:solidFill>
                      <a:srgbClr val="0000FF"/>
                    </a:solidFill>
                  </a:rPr>
                  <a:t>是正定的，则这个函数在极小点附近近似于一个正定二次函数，这个结论以后经常用到</a:t>
                </a:r>
                <a:endParaRPr lang="en-US" altLang="zh-CN" sz="2400" dirty="0">
                  <a:solidFill>
                    <a:srgbClr val="0000FF"/>
                  </a:solidFill>
                </a:endParaRPr>
              </a:p>
              <a:p>
                <a:r>
                  <a:rPr lang="zh-CN" altLang="en-US" sz="2400" dirty="0"/>
                  <a:t>大多数优化方法都是从二次函数模型导出。二次终止性是指算法应用于一个二次函数时，只要经过有限步迭代就能达到函数的极小值点</a:t>
                </a:r>
                <a14:m>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𝒙</m:t>
                        </m:r>
                      </m:e>
                      <m:sup>
                        <m:r>
                          <a:rPr lang="en-US" altLang="zh-CN" sz="2400" b="1" i="1">
                            <a:latin typeface="Cambria Math"/>
                          </a:rPr>
                          <m:t>∗</m:t>
                        </m:r>
                      </m:sup>
                    </m:sSup>
                  </m:oMath>
                </a14:m>
                <a:r>
                  <a:rPr lang="zh-CN" altLang="en-US" sz="2400" dirty="0">
                    <a:solidFill>
                      <a:srgbClr val="0000FF"/>
                    </a:solidFill>
                  </a:rPr>
                  <a:t>，因此具有很好的收敛性质</a:t>
                </a:r>
                <a:endParaRPr lang="en-US" altLang="zh-CN" sz="2400" dirty="0">
                  <a:solidFill>
                    <a:srgbClr val="0000FF"/>
                  </a:solidFill>
                </a:endParaRPr>
              </a:p>
              <a:p>
                <a:r>
                  <a:rPr lang="zh-CN" altLang="en-US" sz="2400" dirty="0">
                    <a:solidFill>
                      <a:srgbClr val="0000FF"/>
                    </a:solidFill>
                  </a:rPr>
                  <a:t>对于凸函数组成的</a:t>
                </a:r>
                <a:r>
                  <a:rPr lang="zh-CN" altLang="en-US" sz="2400" dirty="0">
                    <a:solidFill>
                      <a:srgbClr val="FF0000"/>
                    </a:solidFill>
                  </a:rPr>
                  <a:t>凸规划</a:t>
                </a:r>
                <a:r>
                  <a:rPr lang="zh-CN" altLang="en-US" sz="2400" dirty="0">
                    <a:solidFill>
                      <a:srgbClr val="0000FF"/>
                    </a:solidFill>
                  </a:rPr>
                  <a:t>问题，成为</a:t>
                </a:r>
                <a:r>
                  <a:rPr lang="zh-CN" altLang="en-US" sz="2400" dirty="0">
                    <a:solidFill>
                      <a:srgbClr val="FF0000"/>
                    </a:solidFill>
                  </a:rPr>
                  <a:t>充要条件</a:t>
                </a:r>
                <a:r>
                  <a:rPr lang="zh-CN" altLang="en-US" sz="2400" dirty="0">
                    <a:solidFill>
                      <a:srgbClr val="0000FF"/>
                    </a:solidFill>
                  </a:rPr>
                  <a:t>！</a:t>
                </a:r>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r="-46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r>
                  <a:rPr lang="en-US" altLang="zh-CN" dirty="0"/>
                  <a:t>:</a:t>
                </a:r>
                <a:r>
                  <a:rPr lang="zh-CN" altLang="en-US" dirty="0"/>
                  <a:t>利用最优性条件，求解下列问题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𝟑</m:t>
                          </m:r>
                        </m:sup>
                      </m:sSub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𝟑</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en-US" altLang="zh-CN" dirty="0"/>
              </a:p>
              <a:p>
                <a:pPr marL="0" indent="0">
                  <a:buNone/>
                </a:pPr>
                <a:r>
                  <a:rPr lang="zh-CN" altLang="en-US" dirty="0"/>
                  <a:t>解：求其梯度为</a:t>
                </a:r>
                <a:r>
                  <a:rPr lang="en-US" altLang="zh-CN" dirty="0"/>
                  <a:t>0</a:t>
                </a:r>
                <a:r>
                  <a:rPr lang="zh-CN" altLang="en-US" dirty="0"/>
                  <a:t>，可得四个平稳点</a:t>
                </a:r>
                <a14:m>
                  <m:oMath xmlns:m="http://schemas.openxmlformats.org/officeDocument/2006/math">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oMath>
                </a14:m>
                <a:endParaRPr lang="en-US" altLang="zh-CN" dirty="0"/>
              </a:p>
              <a:p>
                <a:pPr marL="0" indent="0">
                  <a:buNone/>
                </a:pPr>
                <a:r>
                  <a:rPr lang="zh-CN" altLang="en-US" dirty="0"/>
                  <a:t>代入</a:t>
                </a:r>
                <a:r>
                  <a:rPr lang="en-US" altLang="zh-CN" dirty="0"/>
                  <a:t>Hessian</a:t>
                </a:r>
                <a:r>
                  <a:rPr lang="zh-CN" altLang="en-US" dirty="0"/>
                  <a:t>矩阵分别得到四点的</a:t>
                </a:r>
                <a:r>
                  <a:rPr lang="en-US" altLang="zh-CN" dirty="0"/>
                  <a:t>Hessian</a:t>
                </a:r>
                <a:r>
                  <a:rPr lang="zh-CN" altLang="en-US" dirty="0"/>
                  <a:t>矩阵为</a:t>
                </a:r>
                <a:r>
                  <a:rPr lang="en-US" altLang="zh-CN" dirty="0"/>
                  <a:t>:</a:t>
                </a:r>
              </a:p>
              <a:p>
                <a:pPr marL="0" indent="0">
                  <a:buNone/>
                </a:pP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a:t>
                </a:r>
                <a:r>
                  <a:rPr lang="zh-CN" altLang="en-US" dirty="0"/>
                  <a:t>显然，</a:t>
                </a:r>
                <a:r>
                  <a:rPr lang="en-US" altLang="zh-CN" dirty="0"/>
                  <a:t>1,4</a:t>
                </a:r>
                <a:r>
                  <a:rPr lang="zh-CN" altLang="en-US" dirty="0"/>
                  <a:t>不定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oMath>
                </a14:m>
                <a:r>
                  <a:rPr lang="zh-CN" altLang="en-US" dirty="0"/>
                  <a:t>不是极值点，</a:t>
                </a:r>
                <a:r>
                  <a:rPr lang="en-US" altLang="zh-CN" dirty="0"/>
                  <a:t>3</a:t>
                </a:r>
                <a:r>
                  <a:rPr lang="zh-CN" altLang="en-US" dirty="0"/>
                  <a:t>为负定</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oMath>
                </a14:m>
                <a:r>
                  <a:rPr lang="zh-CN" altLang="en-US" dirty="0"/>
                  <a:t>是极大点，</a:t>
                </a:r>
                <a:r>
                  <a:rPr lang="en-US" altLang="zh-CN" dirty="0"/>
                  <a:t>2</a:t>
                </a:r>
                <a:r>
                  <a:rPr lang="zh-CN" altLang="en-US" dirty="0"/>
                  <a:t>正定：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oMath>
                </a14:m>
                <a:r>
                  <a:rPr lang="zh-CN" altLang="en-US" dirty="0"/>
                  <a:t>为严格局部最小值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587" t="-1735" r="-661"/>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例：利用最优性条件，求解问题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𝟒</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𝟐</m:t>
                        </m:r>
                      </m:sup>
                    </m:sSup>
                  </m:oMath>
                </a14:m>
                <a:r>
                  <a:rPr lang="en-US" altLang="zh-CN" dirty="0"/>
                  <a:t>.</a:t>
                </a:r>
              </a:p>
              <a:p>
                <a:r>
                  <a:rPr lang="zh-CN" altLang="en-US" dirty="0"/>
                  <a:t>解：</a:t>
                </a:r>
                <a14:m>
                  <m:oMath xmlns:m="http://schemas.openxmlformats.org/officeDocument/2006/math">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𝟒</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𝟑</m:t>
                                </m:r>
                              </m:sup>
                            </m:sSup>
                            <m:r>
                              <a:rPr lang="en-US" altLang="zh-CN" b="1" i="1" smtClean="0">
                                <a:latin typeface="Cambria Math"/>
                              </a:rPr>
                              <m:t>+</m:t>
                            </m:r>
                            <m:r>
                              <a:rPr lang="en-US" altLang="zh-CN" b="1" i="1" smtClean="0">
                                <a:latin typeface="Cambria Math"/>
                              </a:rPr>
                              <m:t>𝟐</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 )</m:t>
                            </m:r>
                          </m:num>
                          <m:den>
                            <m:r>
                              <a:rPr lang="en-US" altLang="zh-CN" b="1" i="1" smtClean="0">
                                <a:latin typeface="Cambria Math"/>
                              </a:rPr>
                              <m:t>−</m:t>
                            </m:r>
                            <m:r>
                              <a:rPr lang="en-US" altLang="zh-CN" b="1" i="1" smtClean="0">
                                <a:latin typeface="Cambria Math"/>
                              </a:rPr>
                              <m:t>𝟒</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den>
                        </m:f>
                        <m:f>
                          <m:fPr>
                            <m:type m:val="noBar"/>
                            <m:ctrlPr>
                              <a:rPr lang="en-US" altLang="zh-CN" i="1">
                                <a:latin typeface="Cambria Math" panose="02040503050406030204" pitchFamily="18" charset="0"/>
                              </a:rPr>
                            </m:ctrlPr>
                          </m:fPr>
                          <m:num>
                            <m:r>
                              <a:rPr lang="en-US" altLang="zh-CN" b="1" i="1" smtClean="0">
                                <a:latin typeface="Cambria Math"/>
                              </a:rPr>
                              <m:t>  </m:t>
                            </m:r>
                          </m:num>
                          <m:den>
                            <m:r>
                              <a:rPr lang="en-US" altLang="zh-CN" b="1" i="1" smtClean="0">
                                <a:latin typeface="Cambria Math"/>
                              </a:rPr>
                              <m:t> </m:t>
                            </m:r>
                          </m:den>
                        </m:f>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𝟐</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oMath>
                </a14:m>
                <a:r>
                  <a:rPr lang="en-US" altLang="zh-CN" dirty="0"/>
                  <a:t>,</a:t>
                </a:r>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e>
                      <m:sup>
                        <m:r>
                          <a:rPr lang="en-US" altLang="zh-CN" b="1" i="1"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𝟏𝟐</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𝟐</m:t>
                            </m:r>
                            <m:r>
                              <a:rPr lang="en-US" altLang="zh-CN" b="1" i="1" smtClean="0">
                                <a:latin typeface="Cambria Math"/>
                              </a:rPr>
                              <m:t> </m:t>
                            </m:r>
                          </m:num>
                          <m:den>
                            <m:r>
                              <a:rPr lang="en-US" altLang="zh-CN" b="1" i="1" smtClean="0">
                                <a:latin typeface="Cambria Math"/>
                              </a:rPr>
                              <m:t>−</m:t>
                            </m:r>
                            <m:r>
                              <a:rPr lang="en-US" altLang="zh-CN" b="1" i="1" smtClean="0">
                                <a:latin typeface="Cambria Math"/>
                              </a:rPr>
                              <m:t>𝟒</m:t>
                            </m:r>
                          </m:den>
                        </m:f>
                        <m:f>
                          <m:fPr>
                            <m:type m:val="noBar"/>
                            <m:ctrlPr>
                              <a:rPr lang="en-US" altLang="zh-CN" b="1" i="1" smtClean="0">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因此，</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0" smtClean="0">
                        <a:latin typeface="Cambria Math"/>
                      </a:rPr>
                      <m:t>𝐟</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0" smtClean="0">
                                <a:latin typeface="Cambria Math"/>
                              </a:rPr>
                              <m:t>𝐱</m:t>
                            </m:r>
                          </m:e>
                          <m:sup>
                            <m:r>
                              <a:rPr lang="en-US" altLang="zh-CN" b="1" i="0" smtClean="0">
                                <a:latin typeface="Cambria Math"/>
                              </a:rPr>
                              <m:t>∗</m:t>
                            </m:r>
                          </m:sup>
                        </m:sSup>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m:t>
                            </m:r>
                            <m:r>
                              <a:rPr lang="en-US" altLang="zh-CN" b="1" i="1" smtClean="0">
                                <a:latin typeface="Cambria Math"/>
                              </a:rPr>
                              <m:t>𝟒</m:t>
                            </m:r>
                          </m:den>
                        </m:f>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是半正定矩阵，选取点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的邻域，再计算其</a:t>
                </a:r>
                <a:r>
                  <a:rPr lang="en-US" altLang="zh-CN" dirty="0"/>
                  <a:t>Hessian</a:t>
                </a:r>
                <a:r>
                  <a:rPr lang="zh-CN" altLang="en-US" dirty="0"/>
                  <a:t>矩阵，也是半正定的，因此该点为其局部最优解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62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03C12-0F7A-402C-B66F-2BD194915C53}"/>
              </a:ext>
            </a:extLst>
          </p:cNvPr>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423F88-C4A3-4820-BA66-984B00433DCE}"/>
                  </a:ext>
                </a:extLst>
              </p:cNvPr>
              <p:cNvSpPr>
                <a:spLocks noGrp="1"/>
              </p:cNvSpPr>
              <p:nvPr>
                <p:ph idx="1"/>
              </p:nvPr>
            </p:nvSpPr>
            <p:spPr/>
            <p:txBody>
              <a:bodyPr/>
              <a:lstStyle/>
              <a:p>
                <a:r>
                  <a:rPr lang="zh-CN" altLang="en-US" dirty="0">
                    <a:solidFill>
                      <a:srgbClr val="FF0000"/>
                    </a:solidFill>
                  </a:rPr>
                  <a:t>必要条件</a:t>
                </a:r>
                <a:r>
                  <a:rPr lang="zh-CN" altLang="en-US" dirty="0"/>
                  <a:t>可以用于求解最优化问题</a:t>
                </a:r>
                <a:endParaRPr lang="en-US" altLang="zh-CN" dirty="0"/>
              </a:p>
              <a:p>
                <a:pPr lvl="1"/>
                <a:r>
                  <a:rPr lang="zh-CN" altLang="en-US" dirty="0"/>
                  <a:t>找出所有满足一阶必要条件的点（</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a:t>
                </a:r>
                <a:endParaRPr lang="en-US" altLang="zh-CN" dirty="0"/>
              </a:p>
              <a:p>
                <a:pPr lvl="1"/>
                <a:r>
                  <a:rPr lang="zh-CN" altLang="en-US" dirty="0"/>
                  <a:t>检查每个点的二阶必要条件（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dirty="0"/>
                  <a:t>），滤除不满足的点</a:t>
                </a:r>
                <a:endParaRPr lang="en-US" altLang="zh-CN" dirty="0"/>
              </a:p>
              <a:p>
                <a:pPr lvl="1"/>
                <a:r>
                  <a:rPr lang="zh-CN" altLang="en-US" dirty="0"/>
                  <a:t>最后对所有剩余的候选，检查</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en-US" altLang="zh-CN" dirty="0"/>
                  <a:t>,</a:t>
                </a:r>
                <a:r>
                  <a:rPr lang="zh-CN" altLang="en-US" dirty="0"/>
                  <a:t>这时确认为严格局部极小点</a:t>
                </a:r>
                <a:endParaRPr lang="en-US" altLang="zh-CN" dirty="0"/>
              </a:p>
              <a:p>
                <a:r>
                  <a:rPr lang="zh-CN" altLang="en-US" dirty="0"/>
                  <a:t>另外一种，就是检查所有满足必要条件的点，然后其中最小目标函数值的点就是全局极小点</a:t>
                </a:r>
                <a:endParaRPr lang="en-US" altLang="zh-CN" dirty="0"/>
              </a:p>
              <a:p>
                <a:pPr lvl="1"/>
                <a:r>
                  <a:rPr lang="zh-CN" altLang="en-US" dirty="0"/>
                  <a:t>但先决条件是：全局极小点存在</a:t>
                </a:r>
                <a:endParaRPr lang="en-US" altLang="zh-CN" dirty="0"/>
              </a:p>
              <a:p>
                <a:pPr lvl="1"/>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𝟒</m:t>
                        </m:r>
                      </m:sup>
                    </m:sSup>
                  </m:oMath>
                </a14:m>
                <a:r>
                  <a:rPr lang="zh-CN" altLang="en-US" dirty="0"/>
                  <a:t>，梯度为</a:t>
                </a:r>
                <a:r>
                  <a:rPr lang="en-US" altLang="zh-CN" dirty="0"/>
                  <a:t>0</a:t>
                </a:r>
                <a:r>
                  <a:rPr lang="zh-CN" altLang="en-US" dirty="0"/>
                  <a:t>得：</a:t>
                </a:r>
                <a14:m>
                  <m:oMath xmlns:m="http://schemas.openxmlformats.org/officeDocument/2006/math">
                    <m:r>
                      <a:rPr lang="en-US" altLang="zh-CN" dirty="0">
                        <a:latin typeface="Cambria Math" panose="02040503050406030204" pitchFamily="18" charset="0"/>
                      </a:rPr>
                      <m:t>𝛁</m:t>
                    </m:r>
                    <m:r>
                      <a:rPr lang="en-US" altLang="zh-CN" i="1" dirty="0">
                        <a:latin typeface="Cambria Math" panose="02040503050406030204" pitchFamily="18" charset="0"/>
                      </a:rPr>
                      <m:t>𝒇</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𝒙</m:t>
                        </m:r>
                      </m:e>
                    </m:d>
                    <m:r>
                      <a:rPr lang="en-US" altLang="zh-CN" i="1" dirty="0">
                        <a:latin typeface="Cambria Math" panose="02040503050406030204" pitchFamily="18" charset="0"/>
                      </a:rPr>
                      <m:t>=</m:t>
                    </m:r>
                    <m:r>
                      <a:rPr lang="en-US" altLang="zh-CN" b="1" i="0" dirty="0" smtClean="0">
                        <a:latin typeface="Cambria Math" panose="02040503050406030204" pitchFamily="18" charset="0"/>
                      </a:rPr>
                      <m:t>𝟐</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𝟒</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𝟑</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lvl="1"/>
                <a:r>
                  <a:rPr lang="zh-CN" altLang="en-US" dirty="0"/>
                  <a:t>从而得</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oMath>
                </a14:m>
                <a:r>
                  <a:rPr lang="en-US" altLang="zh-CN" dirty="0"/>
                  <a:t>,0</a:t>
                </a:r>
                <a:r>
                  <a:rPr lang="zh-CN" altLang="en-US" dirty="0"/>
                  <a:t>对应最小值，但实际上并不能认为这就是全局极小点！</a:t>
                </a:r>
              </a:p>
            </p:txBody>
          </p:sp>
        </mc:Choice>
        <mc:Fallback xmlns="">
          <p:sp>
            <p:nvSpPr>
              <p:cNvPr id="3" name="内容占位符 2">
                <a:extLst>
                  <a:ext uri="{FF2B5EF4-FFF2-40B4-BE49-F238E27FC236}">
                    <a16:creationId xmlns:a16="http://schemas.microsoft.com/office/drawing/2014/main" id="{46423F88-C4A3-4820-BA66-984B00433DCE}"/>
                  </a:ext>
                </a:extLst>
              </p:cNvPr>
              <p:cNvSpPr>
                <a:spLocks noGrp="1" noRot="1" noChangeAspect="1" noMove="1" noResize="1" noEditPoints="1" noAdjustHandles="1" noChangeArrowheads="1" noChangeShapeType="1" noTextEdit="1"/>
              </p:cNvSpPr>
              <p:nvPr>
                <p:ph idx="1"/>
              </p:nvPr>
            </p:nvSpPr>
            <p:spPr>
              <a:blipFill>
                <a:blip r:embed="rId2"/>
                <a:stretch>
                  <a:fillRect l="-1043" t="-1541" r="-3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04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27402-1BD0-430A-878A-4F88FACFC3FA}"/>
              </a:ext>
            </a:extLst>
          </p:cNvPr>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386A9F-CE82-4B76-B557-BB2201454632}"/>
                  </a:ext>
                </a:extLst>
              </p:cNvPr>
              <p:cNvSpPr>
                <a:spLocks noGrp="1"/>
              </p:cNvSpPr>
              <p:nvPr>
                <p:ph idx="1"/>
              </p:nvPr>
            </p:nvSpPr>
            <p:spPr>
              <a:xfrm>
                <a:off x="838200" y="1825624"/>
                <a:ext cx="10515600" cy="4164359"/>
              </a:xfrm>
            </p:spPr>
            <p:txBody>
              <a:bodyPr>
                <a:noAutofit/>
              </a:bodyPr>
              <a:lstStyle/>
              <a:p>
                <a:r>
                  <a:rPr lang="zh-CN" altLang="en-US" dirty="0"/>
                  <a:t>经典不等式</a:t>
                </a:r>
                <a14:m>
                  <m:oMath xmlns:m="http://schemas.openxmlformats.org/officeDocument/2006/math">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𝒏</m:t>
                                </m:r>
                              </m:sub>
                            </m:sSub>
                          </m:e>
                        </m:d>
                      </m:e>
                      <m:sup>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𝒏</m:t>
                            </m:r>
                          </m:den>
                        </m:f>
                      </m:sup>
                    </m:sSup>
                    <m:r>
                      <a:rPr lang="en-US" altLang="zh-CN" b="1" i="1">
                        <a:latin typeface="Cambria Math" panose="02040503050406030204" pitchFamily="18" charset="0"/>
                      </a:rPr>
                      <m:t>≤</m:t>
                    </m:r>
                    <m:f>
                      <m:fPr>
                        <m:ctrlPr>
                          <a:rPr lang="en-US" altLang="zh-CN" b="1" i="1">
                            <a:latin typeface="Cambria Math" panose="02040503050406030204" pitchFamily="18" charset="0"/>
                          </a:rPr>
                        </m:ctrlPr>
                      </m:fPr>
                      <m:num>
                        <m:nary>
                          <m:naryPr>
                            <m:chr m:val="∑"/>
                            <m:ctrlPr>
                              <a:rPr lang="en-US" altLang="zh-CN" b="1" i="1">
                                <a:latin typeface="Cambria Math" panose="02040503050406030204" pitchFamily="18" charset="0"/>
                              </a:rPr>
                            </m:ctrlPr>
                          </m:naryPr>
                          <m:sub>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𝒏</m:t>
                            </m:r>
                          </m:sup>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nary>
                      </m:num>
                      <m:den>
                        <m:r>
                          <a:rPr lang="en-US" altLang="zh-CN" b="1" i="1">
                            <a:latin typeface="Cambria Math" panose="02040503050406030204" pitchFamily="18" charset="0"/>
                          </a:rPr>
                          <m:t>𝒏</m:t>
                        </m:r>
                      </m:den>
                    </m:f>
                  </m:oMath>
                </a14:m>
                <a:r>
                  <a:rPr lang="en-US" altLang="zh-CN" dirty="0"/>
                  <a:t>,</a:t>
                </a:r>
                <a:r>
                  <a:rPr lang="zh-CN" altLang="en-US" dirty="0"/>
                  <a:t>对任何正数</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oMath>
                </a14:m>
                <a:r>
                  <a:rPr lang="zh-CN" altLang="en-US" dirty="0"/>
                  <a:t>都成立</a:t>
                </a:r>
                <a:endParaRPr lang="en-US" altLang="zh-CN" dirty="0"/>
              </a:p>
              <a:p>
                <a:pPr lvl="1"/>
                <a:r>
                  <a:rPr lang="zh-CN" altLang="en-US" dirty="0"/>
                  <a:t>令</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en-US" altLang="zh-CN" b="1" i="1">
                        <a:latin typeface="Cambria Math" panose="02040503050406030204" pitchFamily="18" charset="0"/>
                      </a:rPr>
                      <m:t>𝒍𝒏</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oMath>
                </a14:m>
                <a:r>
                  <a:rPr lang="en-US" altLang="zh-CN" dirty="0"/>
                  <a:t>,</a:t>
                </a:r>
                <a:r>
                  <a:rPr lang="zh-CN" altLang="en-US" dirty="0"/>
                  <a:t>则有</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sup>
                    </m:sSup>
                  </m:oMath>
                </a14:m>
                <a:endParaRPr lang="en-US" altLang="zh-CN" dirty="0"/>
              </a:p>
              <a:p>
                <a:pPr lvl="1"/>
                <a:r>
                  <a:rPr lang="zh-CN" altLang="en-US" dirty="0"/>
                  <a:t>从而原不等式变为</a:t>
                </a:r>
                <a:endParaRPr lang="en-US" altLang="zh-CN" dirty="0"/>
              </a:p>
              <a:p>
                <a:pPr lvl="1"/>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sub>
                            </m:sSub>
                          </m:num>
                          <m:den>
                            <m:r>
                              <a:rPr lang="en-US" altLang="zh-CN" b="1" i="1">
                                <a:latin typeface="Cambria Math" panose="02040503050406030204" pitchFamily="18" charset="0"/>
                              </a:rPr>
                              <m:t>𝒏</m:t>
                            </m:r>
                          </m:den>
                        </m:f>
                      </m:sup>
                    </m:sSup>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sub>
                            </m:sSub>
                          </m:sup>
                        </m:sSup>
                      </m:num>
                      <m:den>
                        <m:r>
                          <a:rPr lang="en-US" altLang="zh-CN" b="1" i="1">
                            <a:latin typeface="Cambria Math" panose="02040503050406030204" pitchFamily="18" charset="0"/>
                          </a:rPr>
                          <m:t>𝒏</m:t>
                        </m:r>
                      </m:den>
                    </m:f>
                  </m:oMath>
                </a14:m>
                <a:r>
                  <a:rPr lang="en-US" altLang="zh-CN" dirty="0"/>
                  <a:t>,</a:t>
                </a:r>
                <a:r>
                  <a:rPr lang="zh-CN" altLang="en-US" dirty="0"/>
                  <a:t>对所有的标量</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en-US" dirty="0"/>
                  <a:t>都成立，从而消去了非负的约束</a:t>
                </a:r>
                <a:endParaRPr lang="en-US" altLang="zh-CN" dirty="0"/>
              </a:p>
              <a:p>
                <a:pPr lvl="1"/>
                <a:r>
                  <a:rPr lang="zh-CN" altLang="en-US" dirty="0"/>
                  <a:t>证明这个不等式，可以用</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𝟏</m:t>
                                </m:r>
                              </m:sub>
                            </m:sSub>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sub>
                            </m:sSub>
                          </m:sup>
                        </m:sSup>
                      </m:num>
                      <m:den>
                        <m:r>
                          <a:rPr lang="en-US" altLang="zh-CN" i="1">
                            <a:latin typeface="Cambria Math" panose="02040503050406030204" pitchFamily="18" charset="0"/>
                          </a:rPr>
                          <m:t>𝒏</m:t>
                        </m:r>
                      </m:den>
                    </m:f>
                    <m:r>
                      <a:rPr lang="en-US" altLang="zh-CN" b="1" i="1">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sub>
                            </m:sSub>
                          </m:num>
                          <m:den>
                            <m:r>
                              <a:rPr lang="en-US" altLang="zh-CN" i="1">
                                <a:latin typeface="Cambria Math" panose="02040503050406030204" pitchFamily="18" charset="0"/>
                              </a:rPr>
                              <m:t>𝒏</m:t>
                            </m:r>
                          </m:den>
                        </m:f>
                      </m:sup>
                    </m:sSup>
                  </m:oMath>
                </a14:m>
                <a:r>
                  <a:rPr lang="zh-CN" altLang="en-US" dirty="0"/>
                  <a:t>的极小值为</a:t>
                </a:r>
                <a:r>
                  <a:rPr lang="en-US" altLang="zh-CN" dirty="0"/>
                  <a:t>0</a:t>
                </a:r>
                <a:r>
                  <a:rPr lang="zh-CN" altLang="en-US" dirty="0"/>
                  <a:t>来证明！</a:t>
                </a:r>
                <a:endParaRPr lang="en-US" altLang="zh-CN" dirty="0"/>
              </a:p>
              <a:p>
                <a:pPr lvl="1"/>
                <a:r>
                  <a:rPr lang="zh-CN" altLang="en-US" dirty="0"/>
                  <a:t>根据最优性条件，用</a:t>
                </a:r>
                <a14:m>
                  <m:oMath xmlns:m="http://schemas.openxmlformats.org/officeDocument/2006/math">
                    <m:r>
                      <m:rPr>
                        <m:sty m:val="p"/>
                      </m:rPr>
                      <a:rPr lang="en-US" altLang="zh-CN" i="1" dirty="0">
                        <a:latin typeface="Cambria Math" panose="02040503050406030204" pitchFamily="18" charset="0"/>
                      </a:rPr>
                      <m:t>min</m:t>
                    </m:r>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𝟏</m:t>
                            </m:r>
                          </m:sub>
                        </m:sSub>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𝒆</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𝒚</m:t>
                            </m:r>
                          </m:e>
                          <m:sub>
                            <m:r>
                              <a:rPr lang="en-US" altLang="zh-CN" i="1">
                                <a:latin typeface="Cambria Math" panose="02040503050406030204" pitchFamily="18" charset="0"/>
                              </a:rPr>
                              <m:t>𝒏</m:t>
                            </m:r>
                          </m:sub>
                        </m:sSub>
                      </m:sup>
                    </m:sSup>
                    <m:r>
                      <a:rPr lang="en-US" altLang="zh-CN" b="1">
                        <a:latin typeface="Cambria Math" panose="02040503050406030204" pitchFamily="18" charset="0"/>
                      </a:rPr>
                      <m:t>,</m:t>
                    </m:r>
                    <m:r>
                      <a:rPr lang="en-US" altLang="zh-CN" b="1">
                        <a:latin typeface="Cambria Math" panose="02040503050406030204" pitchFamily="18" charset="0"/>
                      </a:rPr>
                      <m:t>𝐲</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oMath>
                </a14:m>
                <a:r>
                  <a:rPr lang="zh-CN" altLang="en-US" dirty="0"/>
                  <a:t>使得对任意标量</a:t>
                </a:r>
                <a14:m>
                  <m:oMath xmlns:m="http://schemas.openxmlformats.org/officeDocument/2006/math">
                    <m:r>
                      <a:rPr lang="en-US" altLang="zh-CN" b="1" i="1">
                        <a:latin typeface="Cambria Math" panose="02040503050406030204" pitchFamily="18" charset="0"/>
                      </a:rPr>
                      <m:t>𝒔</m:t>
                    </m:r>
                    <m:r>
                      <a:rPr lang="en-US" altLang="zh-CN" b="1" i="1">
                        <a:latin typeface="Cambria Math" panose="02040503050406030204" pitchFamily="18" charset="0"/>
                      </a:rPr>
                      <m:t>,</m:t>
                    </m:r>
                  </m:oMath>
                </a14:m>
                <a:r>
                  <a:rPr lang="zh-CN" altLang="en-US" dirty="0"/>
                  <a:t>证明最优值不小于</a:t>
                </a:r>
                <a14:m>
                  <m:oMath xmlns:m="http://schemas.openxmlformats.org/officeDocument/2006/math">
                    <m:r>
                      <a:rPr lang="en-US" altLang="zh-CN" b="1" i="1">
                        <a:latin typeface="Cambria Math" panose="02040503050406030204" pitchFamily="18" charset="0"/>
                      </a:rPr>
                      <m:t>𝒏</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f>
                          <m:fPr>
                            <m:ctrlPr>
                              <a:rPr lang="en-US" altLang="zh-CN" b="1" i="1">
                                <a:latin typeface="Cambria Math" panose="02040503050406030204" pitchFamily="18" charset="0"/>
                              </a:rPr>
                            </m:ctrlPr>
                          </m:fPr>
                          <m:num>
                            <m:r>
                              <a:rPr lang="en-US" altLang="zh-CN" b="1" i="1">
                                <a:latin typeface="Cambria Math" panose="02040503050406030204" pitchFamily="18" charset="0"/>
                              </a:rPr>
                              <m:t>𝒔</m:t>
                            </m:r>
                          </m:num>
                          <m:den>
                            <m:r>
                              <a:rPr lang="en-US" altLang="zh-CN" b="1" i="1">
                                <a:latin typeface="Cambria Math" panose="02040503050406030204" pitchFamily="18" charset="0"/>
                              </a:rPr>
                              <m:t>𝒏</m:t>
                            </m:r>
                          </m:den>
                        </m:f>
                      </m:sup>
                    </m:sSup>
                  </m:oMath>
                </a14:m>
                <a:endParaRPr lang="en-US" altLang="zh-CN" dirty="0"/>
              </a:p>
              <a:p>
                <a:pPr lvl="1"/>
                <a:r>
                  <a:rPr lang="zh-CN" altLang="en-US" dirty="0"/>
                  <a:t>为此，使用约束</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r>
                      <a:rPr lang="en-US" altLang="zh-CN" b="1" i="1">
                        <a:latin typeface="Cambria Math" panose="02040503050406030204" pitchFamily="18" charset="0"/>
                      </a:rPr>
                      <m:t>𝒔</m:t>
                    </m:r>
                  </m:oMath>
                </a14:m>
                <a:r>
                  <a:rPr lang="zh-CN" altLang="en-US" dirty="0"/>
                  <a:t>来消除变量</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sub>
                    </m:sSub>
                  </m:oMath>
                </a14:m>
                <a:r>
                  <a:rPr lang="en-US" altLang="zh-CN" dirty="0"/>
                  <a:t>,</a:t>
                </a:r>
                <a:r>
                  <a:rPr lang="zh-CN" altLang="en-US" dirty="0"/>
                  <a:t>得到等价的无约束最小值问题</a:t>
                </a:r>
                <a:endParaRPr lang="en-US" altLang="zh-CN" dirty="0"/>
              </a:p>
            </p:txBody>
          </p:sp>
        </mc:Choice>
        <mc:Fallback xmlns="">
          <p:sp>
            <p:nvSpPr>
              <p:cNvPr id="3" name="内容占位符 2">
                <a:extLst>
                  <a:ext uri="{FF2B5EF4-FFF2-40B4-BE49-F238E27FC236}">
                    <a16:creationId xmlns:a16="http://schemas.microsoft.com/office/drawing/2014/main" id="{68386A9F-CE82-4B76-B557-BB2201454632}"/>
                  </a:ext>
                </a:extLst>
              </p:cNvPr>
              <p:cNvSpPr>
                <a:spLocks noGrp="1" noRot="1" noChangeAspect="1" noMove="1" noResize="1" noEditPoints="1" noAdjustHandles="1" noChangeArrowheads="1" noChangeShapeType="1" noTextEdit="1"/>
              </p:cNvSpPr>
              <p:nvPr>
                <p:ph idx="1"/>
              </p:nvPr>
            </p:nvSpPr>
            <p:spPr>
              <a:xfrm>
                <a:off x="838200" y="1825624"/>
                <a:ext cx="10515600" cy="4164359"/>
              </a:xfrm>
              <a:blipFill>
                <a:blip r:embed="rId2"/>
                <a:stretch>
                  <a:fillRect l="-1043" b="-247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000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27402-1BD0-430A-878A-4F88FACFC3FA}"/>
              </a:ext>
            </a:extLst>
          </p:cNvPr>
          <p:cNvSpPr>
            <a:spLocks noGrp="1"/>
          </p:cNvSpPr>
          <p:nvPr>
            <p:ph type="title"/>
          </p:nvPr>
        </p:nvSpPr>
        <p:spPr/>
        <p:txBody>
          <a:bodyPr/>
          <a:lstStyle/>
          <a:p>
            <a:r>
              <a:rPr lang="en-US" altLang="zh-CN" sz="3040" dirty="0"/>
              <a:t>6.2</a:t>
            </a:r>
            <a:r>
              <a:rPr lang="zh-CN" altLang="en-US" sz="3040" dirty="0"/>
              <a:t> 非线性规划</a:t>
            </a:r>
            <a:r>
              <a:rPr lang="en-US" altLang="zh-CN" sz="3040" dirty="0"/>
              <a:t>-</a:t>
            </a:r>
            <a:r>
              <a:rPr lang="zh-CN" altLang="en-US" sz="304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386A9F-CE82-4B76-B557-BB2201454632}"/>
                  </a:ext>
                </a:extLst>
              </p:cNvPr>
              <p:cNvSpPr>
                <a:spLocks noGrp="1"/>
              </p:cNvSpPr>
              <p:nvPr>
                <p:ph idx="1"/>
              </p:nvPr>
            </p:nvSpPr>
            <p:spPr>
              <a:xfrm>
                <a:off x="838200" y="1825624"/>
                <a:ext cx="10515600" cy="4376393"/>
              </a:xfrm>
            </p:spPr>
            <p:txBody>
              <a:bodyPr>
                <a:normAutofit/>
              </a:bodyPr>
              <a:lstStyle/>
              <a:p>
                <a:pPr lvl="1"/>
                <a14:m>
                  <m:oMath xmlns:m="http://schemas.openxmlformats.org/officeDocument/2006/math">
                    <m:r>
                      <a:rPr lang="en-US" altLang="zh-CN" b="1" i="1">
                        <a:latin typeface="Cambria Math" panose="02040503050406030204" pitchFamily="18" charset="0"/>
                      </a:rPr>
                      <m:t>𝒈</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Sub>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Sub>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𝒔</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Sub>
                      </m:sup>
                    </m:sSup>
                  </m:oMath>
                </a14:m>
                <a:r>
                  <a:rPr lang="zh-CN" altLang="en-US" dirty="0"/>
                  <a:t>，其必要条件为</a:t>
                </a:r>
                <a14:m>
                  <m:oMath xmlns:m="http://schemas.openxmlformats.org/officeDocument/2006/math">
                    <m:f>
                      <m:fPr>
                        <m:ctrlPr>
                          <a:rPr lang="en-US" altLang="zh-CN" b="1" i="1">
                            <a:latin typeface="Cambria Math" panose="02040503050406030204" pitchFamily="18" charset="0"/>
                          </a:rPr>
                        </m:ctrlPr>
                      </m:fPr>
                      <m:num>
                        <m:r>
                          <a:rPr lang="en-US" altLang="zh-CN" b="1" i="1">
                            <a:latin typeface="Cambria Math" panose="02040503050406030204" pitchFamily="18" charset="0"/>
                          </a:rPr>
                          <m:t>𝝏</m:t>
                        </m:r>
                        <m:r>
                          <a:rPr lang="en-US" altLang="zh-CN" b="1" i="1">
                            <a:latin typeface="Cambria Math" panose="02040503050406030204" pitchFamily="18" charset="0"/>
                          </a:rPr>
                          <m:t>𝒈</m:t>
                        </m:r>
                      </m:num>
                      <m:den>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den>
                    </m:f>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a:latin typeface="Cambria Math" panose="02040503050406030204" pitchFamily="18" charset="0"/>
                      </a:rPr>
                      <m:t>,</m:t>
                    </m:r>
                  </m:oMath>
                </a14:m>
                <a:r>
                  <a:rPr lang="zh-CN" altLang="en-US" dirty="0"/>
                  <a:t>得</a:t>
                </a:r>
                <a:endParaRPr lang="en-US" altLang="zh-CN" dirty="0"/>
              </a:p>
              <a:p>
                <a:pPr lvl="1"/>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𝒔</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Sub>
                      </m:sup>
                    </m:sSup>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oMath>
                </a14:m>
                <a:r>
                  <a:rPr lang="zh-CN" altLang="en-US" dirty="0"/>
                  <a:t>即</a:t>
                </a:r>
                <a:endParaRPr lang="en-US" altLang="zh-CN" dirty="0"/>
              </a:p>
              <a:p>
                <a:pPr lvl="1"/>
                <a14:m>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𝒚</m:t>
                        </m:r>
                      </m:e>
                      <m:sub>
                        <m:r>
                          <a:rPr lang="en-US" altLang="zh-CN" b="1" i="1">
                            <a:solidFill>
                              <a:srgbClr val="FF0000"/>
                            </a:solidFill>
                            <a:latin typeface="Cambria Math" panose="02040503050406030204" pitchFamily="18" charset="0"/>
                          </a:rPr>
                          <m:t>𝒊</m:t>
                        </m:r>
                      </m:sub>
                    </m:sSub>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𝒔</m:t>
                    </m:r>
                    <m:r>
                      <a:rPr lang="en-US" altLang="zh-CN" b="1" i="1">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𝒚</m:t>
                        </m:r>
                      </m:e>
                      <m:sub>
                        <m:r>
                          <a:rPr lang="en-US" altLang="zh-CN" b="1" i="1">
                            <a:solidFill>
                              <a:srgbClr val="FF0000"/>
                            </a:solidFill>
                            <a:latin typeface="Cambria Math" panose="02040503050406030204" pitchFamily="18" charset="0"/>
                          </a:rPr>
                          <m:t>𝟏</m:t>
                        </m:r>
                      </m:sub>
                    </m:sSub>
                    <m:r>
                      <a:rPr lang="en-US" altLang="zh-CN" b="1" i="1">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𝒚</m:t>
                        </m:r>
                      </m:e>
                      <m:sub>
                        <m:r>
                          <a:rPr lang="en-US" altLang="zh-CN" b="1" i="1">
                            <a:solidFill>
                              <a:srgbClr val="FF0000"/>
                            </a:solidFill>
                            <a:latin typeface="Cambria Math" panose="02040503050406030204" pitchFamily="18" charset="0"/>
                          </a:rPr>
                          <m:t>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b>
                    </m:sSub>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oMath>
                </a14:m>
                <a:r>
                  <a:rPr lang="zh-CN" altLang="en-US" dirty="0">
                    <a:solidFill>
                      <a:srgbClr val="FF0000"/>
                    </a:solidFill>
                  </a:rPr>
                  <a:t>得唯一解</a:t>
                </a:r>
                <a14:m>
                  <m:oMath xmlns:m="http://schemas.openxmlformats.org/officeDocument/2006/math">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𝒚</m:t>
                        </m:r>
                      </m:e>
                      <m:sub>
                        <m:r>
                          <a:rPr lang="en-US" altLang="zh-CN" b="1" i="1">
                            <a:solidFill>
                              <a:srgbClr val="FF0000"/>
                            </a:solidFill>
                            <a:latin typeface="Cambria Math" panose="02040503050406030204" pitchFamily="18" charset="0"/>
                          </a:rPr>
                          <m:t>𝒊</m:t>
                        </m:r>
                      </m:sub>
                      <m:sup>
                        <m:r>
                          <a:rPr lang="en-US" altLang="zh-CN" b="1" i="1">
                            <a:solidFill>
                              <a:srgbClr val="FF0000"/>
                            </a:solidFill>
                            <a:latin typeface="Cambria Math" panose="02040503050406030204" pitchFamily="18" charset="0"/>
                          </a:rPr>
                          <m:t>∗</m:t>
                        </m:r>
                      </m:sup>
                    </m:sSubSup>
                    <m:r>
                      <a:rPr lang="en-US" altLang="zh-CN" b="1" i="1">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𝒔</m:t>
                        </m:r>
                      </m:num>
                      <m:den>
                        <m:r>
                          <a:rPr lang="en-US" altLang="zh-CN" b="1" i="1">
                            <a:solidFill>
                              <a:srgbClr val="FF0000"/>
                            </a:solidFill>
                            <a:latin typeface="Cambria Math" panose="02040503050406030204" pitchFamily="18" charset="0"/>
                          </a:rPr>
                          <m:t>𝒏</m:t>
                        </m:r>
                      </m:den>
                    </m:f>
                  </m:oMath>
                </a14:m>
                <a:r>
                  <a:rPr lang="en-US" altLang="zh-CN" dirty="0">
                    <a:solidFill>
                      <a:srgbClr val="FF0000"/>
                    </a:solidFill>
                  </a:rPr>
                  <a:t>.</a:t>
                </a:r>
              </a:p>
              <a:p>
                <a:pPr lvl="1"/>
                <a:r>
                  <a:rPr lang="zh-CN" altLang="en-US" dirty="0"/>
                  <a:t>因此，如果存在全局极小值，则这个就是唯一的全局极小点</a:t>
                </a:r>
                <a:endParaRPr lang="en-US" altLang="zh-CN" dirty="0"/>
              </a:p>
              <a:p>
                <a:pPr lvl="1"/>
                <a:r>
                  <a:rPr lang="zh-CN" altLang="en-US" dirty="0"/>
                  <a:t>实际上，这个函数是</a:t>
                </a:r>
                <a14:m>
                  <m:oMath xmlns:m="http://schemas.openxmlformats.org/officeDocument/2006/math">
                    <m:r>
                      <a:rPr lang="en-US" altLang="zh-CN" b="1" i="1">
                        <a:latin typeface="Cambria Math" panose="02040503050406030204" pitchFamily="18" charset="0"/>
                      </a:rPr>
                      <m:t>𝒈</m:t>
                    </m:r>
                  </m:oMath>
                </a14:m>
                <a:r>
                  <a:rPr lang="zh-CN" altLang="en-US" dirty="0"/>
                  <a:t>是</a:t>
                </a:r>
                <a:r>
                  <a:rPr lang="zh-CN" altLang="en-US" dirty="0">
                    <a:latin typeface="Cambria Math" panose="02040503050406030204" pitchFamily="18" charset="0"/>
                  </a:rPr>
                  <a:t>强制</a:t>
                </a:r>
                <a:r>
                  <a:rPr lang="en-US" altLang="zh-CN" dirty="0">
                    <a:latin typeface="Cambria Math" panose="02040503050406030204" pitchFamily="18" charset="0"/>
                  </a:rPr>
                  <a:t>(</a:t>
                </a:r>
                <a:r>
                  <a:rPr lang="en-US" altLang="zh-CN" dirty="0"/>
                  <a:t>coercive)</a:t>
                </a:r>
                <a:r>
                  <a:rPr lang="zh-CN" altLang="en-US" dirty="0"/>
                  <a:t>的，因此有无约束全局极小点，因此，（</a:t>
                </a:r>
                <a14:m>
                  <m:oMath xmlns:m="http://schemas.openxmlformats.org/officeDocument/2006/math">
                    <m:f>
                      <m:fPr>
                        <m:ctrlPr>
                          <a:rPr lang="en-US" altLang="zh-CN" b="1" i="1">
                            <a:latin typeface="Cambria Math" panose="02040503050406030204" pitchFamily="18" charset="0"/>
                          </a:rPr>
                        </m:ctrlPr>
                      </m:fPr>
                      <m:num>
                        <m:r>
                          <a:rPr lang="en-US" altLang="zh-CN" b="1" i="1">
                            <a:latin typeface="Cambria Math" panose="02040503050406030204" pitchFamily="18" charset="0"/>
                          </a:rPr>
                          <m:t>𝒔</m:t>
                        </m:r>
                      </m:num>
                      <m:den>
                        <m:r>
                          <a:rPr lang="en-US" altLang="zh-CN" b="1" i="1">
                            <a:latin typeface="Cambria Math" panose="02040503050406030204" pitchFamily="18" charset="0"/>
                          </a:rPr>
                          <m:t>𝒏</m:t>
                        </m:r>
                      </m:den>
                    </m:f>
                    <m:r>
                      <a:rPr lang="en-US" altLang="zh-CN" b="1" i="1">
                        <a:latin typeface="Cambria Math" panose="02040503050406030204" pitchFamily="18" charset="0"/>
                      </a:rPr>
                      <m:t>,⋯,</m:t>
                    </m:r>
                    <m:f>
                      <m:fPr>
                        <m:ctrlPr>
                          <a:rPr lang="en-US" altLang="zh-CN" b="1" i="1">
                            <a:latin typeface="Cambria Math" panose="02040503050406030204" pitchFamily="18" charset="0"/>
                          </a:rPr>
                        </m:ctrlPr>
                      </m:fPr>
                      <m:num>
                        <m:r>
                          <a:rPr lang="en-US" altLang="zh-CN" b="1" i="1">
                            <a:latin typeface="Cambria Math" panose="02040503050406030204" pitchFamily="18" charset="0"/>
                          </a:rPr>
                          <m:t>𝒔</m:t>
                        </m:r>
                      </m:num>
                      <m:den>
                        <m:r>
                          <a:rPr lang="en-US" altLang="zh-CN" b="1" i="1">
                            <a:latin typeface="Cambria Math" panose="02040503050406030204" pitchFamily="18" charset="0"/>
                          </a:rPr>
                          <m:t>𝒏</m:t>
                        </m:r>
                      </m:den>
                    </m:f>
                  </m:oMath>
                </a14:m>
                <a:r>
                  <a:rPr lang="zh-CN" altLang="en-US" dirty="0"/>
                  <a:t>）就是这个极小点，而最优值就是</a:t>
                </a:r>
                <a14:m>
                  <m:oMath xmlns:m="http://schemas.openxmlformats.org/officeDocument/2006/math">
                    <m:r>
                      <a:rPr lang="en-US" altLang="zh-CN" b="1" i="1">
                        <a:latin typeface="Cambria Math" panose="02040503050406030204" pitchFamily="18" charset="0"/>
                      </a:rPr>
                      <m:t>𝒏</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f>
                          <m:fPr>
                            <m:ctrlPr>
                              <a:rPr lang="en-US" altLang="zh-CN" b="1" i="1">
                                <a:latin typeface="Cambria Math" panose="02040503050406030204" pitchFamily="18" charset="0"/>
                              </a:rPr>
                            </m:ctrlPr>
                          </m:fPr>
                          <m:num>
                            <m:r>
                              <a:rPr lang="en-US" altLang="zh-CN" b="1" i="1">
                                <a:latin typeface="Cambria Math" panose="02040503050406030204" pitchFamily="18" charset="0"/>
                              </a:rPr>
                              <m:t>𝒔</m:t>
                            </m:r>
                          </m:num>
                          <m:den>
                            <m:r>
                              <a:rPr lang="en-US" altLang="zh-CN" b="1" i="1">
                                <a:latin typeface="Cambria Math" panose="02040503050406030204" pitchFamily="18" charset="0"/>
                              </a:rPr>
                              <m:t>𝒏</m:t>
                            </m:r>
                          </m:den>
                        </m:f>
                      </m:sup>
                    </m:sSup>
                  </m:oMath>
                </a14:m>
                <a:r>
                  <a:rPr lang="en-US" altLang="zh-CN" dirty="0"/>
                  <a:t>,</a:t>
                </a:r>
                <a:r>
                  <a:rPr lang="zh-CN" altLang="en-US" dirty="0"/>
                  <a:t>从而证明了上述的不等式</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68386A9F-CE82-4B76-B557-BB2201454632}"/>
                  </a:ext>
                </a:extLst>
              </p:cNvPr>
              <p:cNvSpPr>
                <a:spLocks noGrp="1" noRot="1" noChangeAspect="1" noMove="1" noResize="1" noEditPoints="1" noAdjustHandles="1" noChangeArrowheads="1" noChangeShapeType="1" noTextEdit="1"/>
              </p:cNvSpPr>
              <p:nvPr>
                <p:ph idx="1"/>
              </p:nvPr>
            </p:nvSpPr>
            <p:spPr>
              <a:xfrm>
                <a:off x="838200" y="1825624"/>
                <a:ext cx="10515600" cy="4376393"/>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60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280" dirty="0"/>
                  <a:t>定理：集合</a:t>
                </a:r>
                <a14:m>
                  <m:oMath xmlns:m="http://schemas.openxmlformats.org/officeDocument/2006/math">
                    <m:r>
                      <a:rPr lang="en-US" altLang="zh-CN" sz="2280" b="1" i="1">
                        <a:latin typeface="Cambria Math" panose="02040503050406030204" pitchFamily="18" charset="0"/>
                      </a:rPr>
                      <m:t>𝑷</m:t>
                    </m:r>
                  </m:oMath>
                </a14:m>
                <a:r>
                  <a:rPr lang="zh-CN" altLang="en-US" sz="2280" dirty="0"/>
                  <a:t>是多面体</a:t>
                </a:r>
                <a14:m>
                  <m:oMath xmlns:m="http://schemas.openxmlformats.org/officeDocument/2006/math">
                    <m:r>
                      <a:rPr lang="en-US" altLang="zh-CN" sz="2280" b="1" i="1">
                        <a:latin typeface="Cambria Math" panose="02040503050406030204" pitchFamily="18" charset="0"/>
                      </a:rPr>
                      <m:t>⇔</m:t>
                    </m:r>
                  </m:oMath>
                </a14:m>
                <a:r>
                  <a:rPr lang="zh-CN" altLang="en-US" sz="2280" dirty="0"/>
                  <a:t>集合</a:t>
                </a:r>
                <a14:m>
                  <m:oMath xmlns:m="http://schemas.openxmlformats.org/officeDocument/2006/math">
                    <m:r>
                      <a:rPr lang="en-US" altLang="zh-CN" sz="2280" b="1" i="1" dirty="0">
                        <a:latin typeface="Cambria Math" panose="02040503050406030204" pitchFamily="18" charset="0"/>
                      </a:rPr>
                      <m:t>𝑷</m:t>
                    </m:r>
                  </m:oMath>
                </a14:m>
                <a:r>
                  <a:rPr lang="zh-CN" altLang="en-US" sz="2280" dirty="0"/>
                  <a:t>是有限点集的凸包</a:t>
                </a:r>
                <a:r>
                  <a:rPr lang="en-US" altLang="zh-CN" sz="2280" dirty="0"/>
                  <a:t>	</a:t>
                </a:r>
              </a:p>
              <a:p>
                <a:pPr lvl="1"/>
                <a:r>
                  <a:rPr lang="zh-CN" altLang="en-US" sz="1900" dirty="0"/>
                  <a:t>证明：设</a:t>
                </a:r>
                <a14:m>
                  <m:oMath xmlns:m="http://schemas.openxmlformats.org/officeDocument/2006/math">
                    <m:r>
                      <a:rPr lang="en-US" altLang="zh-CN" sz="1900" b="1" i="1">
                        <a:latin typeface="Cambria Math" panose="02040503050406030204" pitchFamily="18" charset="0"/>
                      </a:rPr>
                      <m:t>𝑷</m:t>
                    </m:r>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sup>
                    </m:sSup>
                    <m:r>
                      <a:rPr lang="en-US" altLang="zh-CN" sz="1900" b="1" i="1">
                        <a:latin typeface="Cambria Math" panose="02040503050406030204" pitchFamily="18" charset="0"/>
                      </a:rPr>
                      <m:t>:</m:t>
                    </m:r>
                    <m:r>
                      <a:rPr lang="en-US" altLang="zh-CN" sz="1900" b="1" i="1">
                        <a:latin typeface="Cambria Math" panose="02040503050406030204" pitchFamily="18" charset="0"/>
                      </a:rPr>
                      <m:t>𝑨𝒙</m:t>
                    </m:r>
                    <m:r>
                      <a:rPr lang="en-US" altLang="zh-CN" sz="1900" b="1" i="1">
                        <a:latin typeface="Cambria Math" panose="02040503050406030204" pitchFamily="18" charset="0"/>
                      </a:rPr>
                      <m:t>≤</m:t>
                    </m:r>
                    <m:r>
                      <a:rPr lang="en-US" altLang="zh-CN" sz="1900" b="1" i="1">
                        <a:latin typeface="Cambria Math" panose="02040503050406030204" pitchFamily="18" charset="0"/>
                      </a:rPr>
                      <m:t>𝒃</m:t>
                    </m:r>
                    <m:r>
                      <a:rPr lang="en-US" altLang="zh-CN" sz="1900" b="1" i="1">
                        <a:latin typeface="Cambria Math" panose="02040503050406030204" pitchFamily="18" charset="0"/>
                      </a:rPr>
                      <m:t>}</m:t>
                    </m:r>
                  </m:oMath>
                </a14:m>
                <a:r>
                  <a:rPr lang="zh-CN" altLang="en-US" sz="1900" dirty="0"/>
                  <a:t>是一非空多面体，构造</a:t>
                </a:r>
                <a14:m>
                  <m:oMath xmlns:m="http://schemas.openxmlformats.org/officeDocument/2006/math">
                    <m:r>
                      <a:rPr lang="en-US" altLang="zh-CN" sz="1900" b="1" i="1">
                        <a:latin typeface="Cambria Math" panose="02040503050406030204" pitchFamily="18" charset="0"/>
                      </a:rPr>
                      <m:t>𝑪</m:t>
                    </m:r>
                    <m:r>
                      <a:rPr lang="en-US" altLang="zh-CN" sz="1900" b="1" i="1">
                        <a:latin typeface="Cambria Math" panose="02040503050406030204" pitchFamily="18" charset="0"/>
                      </a:rPr>
                      <m:t>=</m:t>
                    </m:r>
                    <m:d>
                      <m:dPr>
                        <m:begChr m:val="{"/>
                        <m:endChr m:val="}"/>
                        <m:ctrlPr>
                          <a:rPr lang="en-US" altLang="zh-CN" sz="1900" b="1" i="1">
                            <a:latin typeface="Cambria Math" panose="02040503050406030204" pitchFamily="18" charset="0"/>
                          </a:rPr>
                        </m:ctrlPr>
                      </m:dPr>
                      <m:e>
                        <m:d>
                          <m:dPr>
                            <m:ctrlPr>
                              <a:rPr lang="en-US" altLang="zh-CN" sz="1900" b="1" i="1">
                                <a:latin typeface="Cambria Math" panose="02040503050406030204" pitchFamily="18" charset="0"/>
                              </a:rPr>
                            </m:ctrlPr>
                          </m:dPr>
                          <m:e>
                            <m:m>
                              <m:mPr>
                                <m:mcs>
                                  <m:mc>
                                    <m:mcPr>
                                      <m:count m:val="1"/>
                                      <m:mcJc m:val="center"/>
                                    </m:mcPr>
                                  </m:mc>
                                </m:mcs>
                                <m:ctrlPr>
                                  <a:rPr lang="en-US" altLang="zh-CN" sz="1900" b="1" i="1">
                                    <a:latin typeface="Cambria Math" panose="02040503050406030204" pitchFamily="18" charset="0"/>
                                  </a:rPr>
                                </m:ctrlPr>
                              </m:mPr>
                              <m:mr>
                                <m:e>
                                  <m:r>
                                    <m:rPr>
                                      <m:brk m:alnAt="7"/>
                                    </m:rPr>
                                    <a:rPr lang="en-US" altLang="zh-CN" sz="1900" b="1" i="1">
                                      <a:latin typeface="Cambria Math" panose="02040503050406030204" pitchFamily="18" charset="0"/>
                                    </a:rPr>
                                    <m:t>𝒙</m:t>
                                  </m:r>
                                </m:e>
                              </m:mr>
                              <m:mr>
                                <m:e>
                                  <m:r>
                                    <a:rPr lang="en-US" altLang="zh-CN" sz="1900" b="1" i="1">
                                      <a:latin typeface="Cambria Math" panose="02040503050406030204" pitchFamily="18" charset="0"/>
                                    </a:rPr>
                                    <m:t>𝝀</m:t>
                                  </m:r>
                                </m:e>
                              </m:mr>
                            </m:m>
                          </m:e>
                        </m:d>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r>
                              <a:rPr lang="en-US" altLang="zh-CN" sz="1900" b="1" i="1">
                                <a:latin typeface="Cambria Math" panose="02040503050406030204" pitchFamily="18" charset="0"/>
                              </a:rPr>
                              <m:t>+</m:t>
                            </m:r>
                            <m:r>
                              <a:rPr lang="en-US" altLang="zh-CN" sz="1900" b="1" i="1">
                                <a:latin typeface="Cambria Math" panose="02040503050406030204" pitchFamily="18" charset="0"/>
                              </a:rPr>
                              <m:t>𝟏</m:t>
                            </m:r>
                          </m:sup>
                        </m:sSup>
                        <m:r>
                          <a:rPr lang="en-US" altLang="zh-CN" sz="1900" b="1" i="1">
                            <a:latin typeface="Cambria Math" panose="02040503050406030204" pitchFamily="18" charset="0"/>
                          </a:rPr>
                          <m:t>:</m:t>
                        </m:r>
                        <m:r>
                          <a:rPr lang="en-US" altLang="zh-CN" sz="1900" b="1" i="1">
                            <a:latin typeface="Cambria Math" panose="02040503050406030204" pitchFamily="18" charset="0"/>
                          </a:rPr>
                          <m:t>𝝀</m:t>
                        </m:r>
                        <m:r>
                          <a:rPr lang="en-US" altLang="zh-CN" sz="1900" b="1" i="1">
                            <a:latin typeface="Cambria Math" panose="02040503050406030204" pitchFamily="18" charset="0"/>
                          </a:rPr>
                          <m:t>≥</m:t>
                        </m:r>
                        <m:r>
                          <a:rPr lang="en-US" altLang="zh-CN" sz="1900" b="1" i="1">
                            <a:latin typeface="Cambria Math" panose="02040503050406030204" pitchFamily="18" charset="0"/>
                          </a:rPr>
                          <m:t>𝟎</m:t>
                        </m:r>
                        <m:r>
                          <a:rPr lang="en-US" altLang="zh-CN" sz="1900" b="1" i="1">
                            <a:latin typeface="Cambria Math" panose="02040503050406030204" pitchFamily="18" charset="0"/>
                          </a:rPr>
                          <m:t>,</m:t>
                        </m:r>
                        <m:r>
                          <a:rPr lang="en-US" altLang="zh-CN" sz="1900" b="1" i="1">
                            <a:latin typeface="Cambria Math" panose="02040503050406030204" pitchFamily="18" charset="0"/>
                          </a:rPr>
                          <m:t>𝑨𝒙</m:t>
                        </m:r>
                        <m:r>
                          <a:rPr lang="en-US" altLang="zh-CN" sz="1900" b="1" i="1">
                            <a:latin typeface="Cambria Math" panose="02040503050406030204" pitchFamily="18" charset="0"/>
                          </a:rPr>
                          <m:t>−</m:t>
                        </m:r>
                        <m:r>
                          <a:rPr lang="en-US" altLang="zh-CN" sz="1900" b="1" i="1">
                            <a:latin typeface="Cambria Math" panose="02040503050406030204" pitchFamily="18" charset="0"/>
                          </a:rPr>
                          <m:t>𝝀</m:t>
                        </m:r>
                        <m:r>
                          <a:rPr lang="en-US" altLang="zh-CN" sz="1900" b="1" i="1">
                            <a:latin typeface="Cambria Math" panose="02040503050406030204" pitchFamily="18" charset="0"/>
                          </a:rPr>
                          <m:t>𝒃</m:t>
                        </m:r>
                        <m:r>
                          <a:rPr lang="en-US" altLang="zh-CN" sz="1900" b="1" i="1">
                            <a:latin typeface="Cambria Math" panose="02040503050406030204" pitchFamily="18" charset="0"/>
                          </a:rPr>
                          <m:t>≤</m:t>
                        </m:r>
                        <m:r>
                          <a:rPr lang="en-US" altLang="zh-CN" sz="1900" b="1" i="1">
                            <a:latin typeface="Cambria Math" panose="02040503050406030204" pitchFamily="18" charset="0"/>
                          </a:rPr>
                          <m:t>𝟎</m:t>
                        </m:r>
                      </m:e>
                    </m:d>
                  </m:oMath>
                </a14:m>
                <a:r>
                  <a:rPr lang="en-US" altLang="zh-CN" sz="1900" dirty="0"/>
                  <a:t>,</a:t>
                </a:r>
                <a:r>
                  <a:rPr lang="zh-CN" altLang="en-US" sz="1900" dirty="0"/>
                  <a:t>则</a:t>
                </a:r>
                <a14:m>
                  <m:oMath xmlns:m="http://schemas.openxmlformats.org/officeDocument/2006/math">
                    <m:r>
                      <a:rPr lang="en-US" altLang="zh-CN" sz="1900" b="1" i="1">
                        <a:latin typeface="Cambria Math" panose="02040503050406030204" pitchFamily="18" charset="0"/>
                      </a:rPr>
                      <m:t>𝑷</m:t>
                    </m:r>
                    <m:r>
                      <a:rPr lang="en-US" altLang="zh-CN" sz="1900" b="1" i="1">
                        <a:latin typeface="Cambria Math" panose="02040503050406030204" pitchFamily="18" charset="0"/>
                      </a:rPr>
                      <m:t>=</m:t>
                    </m:r>
                    <m:d>
                      <m:dPr>
                        <m:begChr m:val="{"/>
                        <m:endChr m:val="}"/>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r>
                          <a:rPr lang="en-US" altLang="zh-CN" sz="1900" b="1" i="1">
                            <a:latin typeface="Cambria Math" panose="02040503050406030204" pitchFamily="18" charset="0"/>
                          </a:rPr>
                          <m:t>:</m:t>
                        </m:r>
                        <m:d>
                          <m:dPr>
                            <m:ctrlPr>
                              <a:rPr lang="en-US" altLang="zh-CN" sz="1900" b="1" i="1">
                                <a:latin typeface="Cambria Math" panose="02040503050406030204" pitchFamily="18" charset="0"/>
                              </a:rPr>
                            </m:ctrlPr>
                          </m:dPr>
                          <m:e>
                            <m:m>
                              <m:mPr>
                                <m:mcs>
                                  <m:mc>
                                    <m:mcPr>
                                      <m:count m:val="1"/>
                                      <m:mcJc m:val="center"/>
                                    </m:mcPr>
                                  </m:mc>
                                </m:mcs>
                                <m:ctrlPr>
                                  <a:rPr lang="en-US" altLang="zh-CN" sz="1900" b="1" i="1">
                                    <a:latin typeface="Cambria Math" panose="02040503050406030204" pitchFamily="18" charset="0"/>
                                  </a:rPr>
                                </m:ctrlPr>
                              </m:mPr>
                              <m:mr>
                                <m:e>
                                  <m:r>
                                    <m:rPr>
                                      <m:brk m:alnAt="7"/>
                                    </m:rPr>
                                    <a:rPr lang="en-US" altLang="zh-CN" sz="1900" b="1" i="1">
                                      <a:latin typeface="Cambria Math" panose="02040503050406030204" pitchFamily="18" charset="0"/>
                                    </a:rPr>
                                    <m:t>𝒙</m:t>
                                  </m:r>
                                </m:e>
                              </m:mr>
                              <m:mr>
                                <m:e>
                                  <m:r>
                                    <a:rPr lang="en-US" altLang="zh-CN" sz="1900" b="1" i="1">
                                      <a:latin typeface="Cambria Math" panose="02040503050406030204" pitchFamily="18" charset="0"/>
                                    </a:rPr>
                                    <m:t>𝟏</m:t>
                                  </m:r>
                                </m:e>
                              </m:mr>
                            </m:m>
                          </m:e>
                        </m:d>
                        <m:r>
                          <a:rPr lang="en-US" altLang="zh-CN" sz="1900" b="1" i="1">
                            <a:latin typeface="Cambria Math" panose="02040503050406030204" pitchFamily="18" charset="0"/>
                          </a:rPr>
                          <m:t>∈</m:t>
                        </m:r>
                        <m:r>
                          <a:rPr lang="en-US" altLang="zh-CN" sz="1900" b="1" i="1">
                            <a:latin typeface="Cambria Math" panose="02040503050406030204" pitchFamily="18" charset="0"/>
                          </a:rPr>
                          <m:t>𝑪</m:t>
                        </m:r>
                      </m:e>
                    </m:d>
                  </m:oMath>
                </a14:m>
                <a:r>
                  <a:rPr lang="zh-CN" altLang="en-US" sz="1900" dirty="0"/>
                  <a:t>。集合</a:t>
                </a:r>
                <a14:m>
                  <m:oMath xmlns:m="http://schemas.openxmlformats.org/officeDocument/2006/math">
                    <m:r>
                      <a:rPr lang="en-US" altLang="zh-CN" sz="1900" b="1" i="1">
                        <a:latin typeface="Cambria Math" panose="02040503050406030204" pitchFamily="18" charset="0"/>
                      </a:rPr>
                      <m:t>𝑪</m:t>
                    </m:r>
                  </m:oMath>
                </a14:m>
                <a:r>
                  <a:rPr lang="zh-CN" altLang="en-US" sz="1900" dirty="0"/>
                  <a:t>是一个多面锥，由前述定理可知，它由有限个非零向量所生成，记为</a:t>
                </a:r>
                <a14:m>
                  <m:oMath xmlns:m="http://schemas.openxmlformats.org/officeDocument/2006/math">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b="1" i="1">
                                      <a:latin typeface="Cambria Math" panose="02040503050406030204" pitchFamily="18" charset="0"/>
                                    </a:rPr>
                                  </m:ctrlPr>
                                </m:sSubPr>
                                <m:e>
                                  <m:r>
                                    <m:rPr>
                                      <m:brk m:alnAt="7"/>
                                    </m:rPr>
                                    <a:rPr lang="en-US" altLang="zh-CN" sz="1900" i="1">
                                      <a:latin typeface="Cambria Math" panose="02040503050406030204" pitchFamily="18" charset="0"/>
                                    </a:rPr>
                                    <m:t>𝒙</m:t>
                                  </m:r>
                                </m:e>
                                <m:sub>
                                  <m:r>
                                    <m:rPr>
                                      <m:brk m:alnAt="7"/>
                                    </m:rPr>
                                    <a:rPr lang="en-US" altLang="zh-CN" sz="1900" b="1" i="1">
                                      <a:latin typeface="Cambria Math" panose="02040503050406030204" pitchFamily="18" charset="0"/>
                                    </a:rPr>
                                    <m:t>𝟏</m:t>
                                  </m:r>
                                </m:sub>
                              </m:sSub>
                            </m:e>
                          </m:mr>
                          <m:mr>
                            <m:e>
                              <m:sSub>
                                <m:sSubPr>
                                  <m:ctrlPr>
                                    <a:rPr lang="en-US" altLang="zh-CN" sz="1900" b="1" i="1">
                                      <a:latin typeface="Cambria Math" panose="02040503050406030204" pitchFamily="18" charset="0"/>
                                    </a:rPr>
                                  </m:ctrlPr>
                                </m:sSubPr>
                                <m:e>
                                  <m:r>
                                    <a:rPr lang="en-US" altLang="zh-CN" sz="1900" i="1">
                                      <a:latin typeface="Cambria Math" panose="02040503050406030204" pitchFamily="18" charset="0"/>
                                    </a:rPr>
                                    <m:t>𝝀</m:t>
                                  </m:r>
                                </m:e>
                                <m:sub>
                                  <m:r>
                                    <a:rPr lang="en-US" altLang="zh-CN" sz="1900" b="1" i="1">
                                      <a:latin typeface="Cambria Math" panose="02040503050406030204" pitchFamily="18" charset="0"/>
                                    </a:rPr>
                                    <m:t>𝟏</m:t>
                                  </m:r>
                                </m:sub>
                              </m:sSub>
                            </m:e>
                          </m:mr>
                        </m:m>
                      </m:e>
                    </m:d>
                    <m:r>
                      <a:rPr lang="en-US" altLang="zh-CN" sz="1900" b="1">
                        <a:latin typeface="Cambria Math" panose="02040503050406030204" pitchFamily="18" charset="0"/>
                      </a:rPr>
                      <m:t>,</m:t>
                    </m:r>
                    <m:r>
                      <a:rPr lang="en-US" altLang="zh-CN" sz="1900" b="1" i="1">
                        <a:latin typeface="Cambria Math" panose="02040503050406030204" pitchFamily="18" charset="0"/>
                      </a:rPr>
                      <m:t>⋯,</m:t>
                    </m:r>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i="1">
                                      <a:latin typeface="Cambria Math" panose="02040503050406030204" pitchFamily="18" charset="0"/>
                                    </a:rPr>
                                  </m:ctrlPr>
                                </m:sSubPr>
                                <m:e>
                                  <m:r>
                                    <m:rPr>
                                      <m:brk m:alnAt="7"/>
                                    </m:rPr>
                                    <a:rPr lang="en-US" altLang="zh-CN" sz="1900" i="1">
                                      <a:latin typeface="Cambria Math" panose="02040503050406030204" pitchFamily="18" charset="0"/>
                                    </a:rPr>
                                    <m:t>𝒙</m:t>
                                  </m:r>
                                </m:e>
                                <m:sub>
                                  <m:r>
                                    <a:rPr lang="en-US" altLang="zh-CN" sz="1900" b="1" i="1">
                                      <a:latin typeface="Cambria Math" panose="02040503050406030204" pitchFamily="18" charset="0"/>
                                    </a:rPr>
                                    <m:t>𝒌</m:t>
                                  </m:r>
                                </m:sub>
                              </m:sSub>
                            </m:e>
                          </m:mr>
                          <m:mr>
                            <m:e>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𝝀</m:t>
                                  </m:r>
                                </m:e>
                                <m:sub>
                                  <m:r>
                                    <a:rPr lang="en-US" altLang="zh-CN" sz="1900" b="1" i="1">
                                      <a:latin typeface="Cambria Math" panose="02040503050406030204" pitchFamily="18" charset="0"/>
                                    </a:rPr>
                                    <m:t>𝒌</m:t>
                                  </m:r>
                                </m:sub>
                              </m:sSub>
                            </m:e>
                          </m:mr>
                        </m:m>
                      </m:e>
                    </m:d>
                  </m:oMath>
                </a14:m>
                <a:r>
                  <a:rPr lang="zh-CN" altLang="en-US" sz="1900" dirty="0"/>
                  <a:t>，因为</a:t>
                </a:r>
                <a14:m>
                  <m:oMath xmlns:m="http://schemas.openxmlformats.org/officeDocument/2006/math">
                    <m:r>
                      <a:rPr lang="en-US" altLang="zh-CN" sz="1900" b="1" i="1">
                        <a:latin typeface="Cambria Math" panose="02040503050406030204" pitchFamily="18" charset="0"/>
                      </a:rPr>
                      <m:t>𝑷</m:t>
                    </m:r>
                  </m:oMath>
                </a14:m>
                <a:r>
                  <a:rPr lang="zh-CN" altLang="en-US" sz="1900" dirty="0"/>
                  <a:t>是有界的，所有</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𝝀</m:t>
                        </m:r>
                      </m:e>
                      <m:sub>
                        <m:r>
                          <a:rPr lang="en-US" altLang="zh-CN" sz="1900" b="1" i="1">
                            <a:latin typeface="Cambria Math" panose="02040503050406030204" pitchFamily="18" charset="0"/>
                          </a:rPr>
                          <m:t>𝒊</m:t>
                        </m:r>
                      </m:sub>
                    </m:sSub>
                  </m:oMath>
                </a14:m>
                <a:r>
                  <a:rPr lang="zh-CN" altLang="en-US" sz="1900" dirty="0"/>
                  <a:t>非零，不失一般性，可令所有</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𝝀</m:t>
                        </m:r>
                      </m:e>
                      <m:sub>
                        <m:r>
                          <a:rPr lang="en-US" altLang="zh-CN" sz="1900" b="1" i="1">
                            <a:latin typeface="Cambria Math" panose="02040503050406030204" pitchFamily="18" charset="0"/>
                          </a:rPr>
                          <m:t>𝒊</m:t>
                        </m:r>
                      </m:sub>
                    </m:sSub>
                  </m:oMath>
                </a14:m>
                <a:r>
                  <a:rPr lang="zh-CN" altLang="en-US" sz="1900" dirty="0"/>
                  <a:t>为</a:t>
                </a:r>
                <a:r>
                  <a:rPr lang="en-US" altLang="zh-CN" sz="1900" dirty="0"/>
                  <a:t>1</a:t>
                </a:r>
                <a:r>
                  <a:rPr lang="zh-CN" altLang="en-US" sz="1900" dirty="0"/>
                  <a:t>，故</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𝑷</m:t>
                    </m:r>
                    <m:r>
                      <a:rPr lang="en-US" altLang="zh-CN" sz="1900" b="1" i="1">
                        <a:latin typeface="Cambria Math" panose="02040503050406030204" pitchFamily="18" charset="0"/>
                      </a:rPr>
                      <m:t>⇔</m:t>
                    </m:r>
                  </m:oMath>
                </a14:m>
                <a:r>
                  <a:rPr lang="en-US" altLang="zh-CN" sz="1900" dirty="0"/>
                  <a:t> </a:t>
                </a:r>
                <a14:m>
                  <m:oMath xmlns:m="http://schemas.openxmlformats.org/officeDocument/2006/math">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r>
                                <a:rPr lang="en-US" altLang="zh-CN" sz="1900" b="1" i="1">
                                  <a:latin typeface="Cambria Math" panose="02040503050406030204" pitchFamily="18" charset="0"/>
                                </a:rPr>
                                <m:t>𝒙</m:t>
                              </m:r>
                            </m:e>
                          </m:mr>
                          <m:mr>
                            <m:e>
                              <m:r>
                                <a:rPr lang="en-US" altLang="zh-CN" sz="1900" b="1" i="1">
                                  <a:latin typeface="Cambria Math" panose="02040503050406030204" pitchFamily="18" charset="0"/>
                                </a:rPr>
                                <m:t>𝟏</m:t>
                              </m:r>
                            </m:e>
                          </m:mr>
                        </m:m>
                      </m:e>
                    </m:d>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𝝁</m:t>
                        </m:r>
                      </m:e>
                      <m:sub>
                        <m:r>
                          <a:rPr lang="en-US" altLang="zh-CN" sz="1900" b="1" i="1">
                            <a:latin typeface="Cambria Math" panose="02040503050406030204" pitchFamily="18" charset="0"/>
                          </a:rPr>
                          <m:t>𝟏</m:t>
                        </m:r>
                      </m:sub>
                    </m:sSub>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i="1">
                                      <a:latin typeface="Cambria Math" panose="02040503050406030204" pitchFamily="18" charset="0"/>
                                    </a:rPr>
                                  </m:ctrlPr>
                                </m:sSubPr>
                                <m:e>
                                  <m:r>
                                    <m:rPr>
                                      <m:brk m:alnAt="7"/>
                                    </m:rPr>
                                    <a:rPr lang="en-US" altLang="zh-CN" sz="1900" i="1">
                                      <a:latin typeface="Cambria Math" panose="02040503050406030204" pitchFamily="18" charset="0"/>
                                    </a:rPr>
                                    <m:t>𝒙</m:t>
                                  </m:r>
                                </m:e>
                                <m:sub>
                                  <m:r>
                                    <m:rPr>
                                      <m:brk m:alnAt="7"/>
                                    </m:rPr>
                                    <a:rPr lang="en-US" altLang="zh-CN" sz="1900" i="1">
                                      <a:latin typeface="Cambria Math" panose="02040503050406030204" pitchFamily="18" charset="0"/>
                                    </a:rPr>
                                    <m:t>𝟏</m:t>
                                  </m:r>
                                </m:sub>
                              </m:sSub>
                            </m:e>
                          </m:mr>
                          <m:mr>
                            <m:e>
                              <m:r>
                                <a:rPr lang="en-US" altLang="zh-CN" sz="1900" b="1" i="1">
                                  <a:latin typeface="Cambria Math" panose="02040503050406030204" pitchFamily="18" charset="0"/>
                                </a:rPr>
                                <m:t>𝟏</m:t>
                              </m:r>
                            </m:e>
                          </m:mr>
                        </m:m>
                      </m:e>
                    </m:d>
                    <m:r>
                      <a:rPr lang="en-US" altLang="zh-CN" sz="1900" b="1">
                        <a:latin typeface="Cambria Math" panose="02040503050406030204" pitchFamily="18" charset="0"/>
                      </a:rPr>
                      <m:t>+</m:t>
                    </m:r>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𝝁</m:t>
                        </m:r>
                      </m:e>
                      <m:sub>
                        <m:r>
                          <a:rPr lang="en-US" altLang="zh-CN" sz="1900" b="1" i="1">
                            <a:latin typeface="Cambria Math" panose="02040503050406030204" pitchFamily="18" charset="0"/>
                          </a:rPr>
                          <m:t>𝒌</m:t>
                        </m:r>
                      </m:sub>
                    </m:sSub>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i="1">
                                      <a:latin typeface="Cambria Math" panose="02040503050406030204" pitchFamily="18" charset="0"/>
                                    </a:rPr>
                                  </m:ctrlPr>
                                </m:sSubPr>
                                <m:e>
                                  <m:r>
                                    <m:rPr>
                                      <m:brk m:alnAt="7"/>
                                    </m:rPr>
                                    <a:rPr lang="en-US" altLang="zh-CN" sz="1900" i="1">
                                      <a:latin typeface="Cambria Math" panose="02040503050406030204" pitchFamily="18" charset="0"/>
                                    </a:rPr>
                                    <m:t>𝒙</m:t>
                                  </m:r>
                                </m:e>
                                <m:sub>
                                  <m:r>
                                    <a:rPr lang="en-US" altLang="zh-CN" sz="1900" b="1" i="1">
                                      <a:latin typeface="Cambria Math" panose="02040503050406030204" pitchFamily="18" charset="0"/>
                                    </a:rPr>
                                    <m:t>𝒌</m:t>
                                  </m:r>
                                </m:sub>
                              </m:sSub>
                            </m:e>
                          </m:mr>
                          <m:mr>
                            <m:e>
                              <m:r>
                                <a:rPr lang="en-US" altLang="zh-CN" sz="1900" b="1" i="1">
                                  <a:latin typeface="Cambria Math" panose="02040503050406030204" pitchFamily="18" charset="0"/>
                                </a:rPr>
                                <m:t>𝟏</m:t>
                              </m:r>
                            </m:e>
                          </m:mr>
                        </m:m>
                      </m:e>
                    </m:d>
                  </m:oMath>
                </a14:m>
                <a:r>
                  <a:rPr lang="zh-CN" altLang="en-US" sz="1900" dirty="0"/>
                  <a:t>对某些</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𝝁</m:t>
                        </m:r>
                      </m:e>
                      <m:sub>
                        <m:r>
                          <a:rPr lang="en-US" altLang="zh-CN" sz="1900" b="1" i="1">
                            <a:latin typeface="Cambria Math" panose="02040503050406030204" pitchFamily="18" charset="0"/>
                          </a:rPr>
                          <m:t>𝟏</m:t>
                        </m:r>
                      </m:sub>
                    </m:sSub>
                    <m:r>
                      <a:rPr lang="en-US" altLang="zh-CN" sz="1900" b="1" i="1">
                        <a:latin typeface="Cambria Math" panose="02040503050406030204" pitchFamily="18" charset="0"/>
                      </a:rPr>
                      <m:t>,⋯,</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𝝁</m:t>
                        </m:r>
                      </m:e>
                      <m:sub>
                        <m:r>
                          <a:rPr lang="en-US" altLang="zh-CN" sz="1900" b="1" i="1">
                            <a:latin typeface="Cambria Math" panose="02040503050406030204" pitchFamily="18" charset="0"/>
                          </a:rPr>
                          <m:t>𝒌</m:t>
                        </m:r>
                      </m:sub>
                    </m:sSub>
                    <m:r>
                      <a:rPr lang="en-US" altLang="zh-CN" sz="1900" b="1" i="1">
                        <a:latin typeface="Cambria Math" panose="02040503050406030204" pitchFamily="18" charset="0"/>
                      </a:rPr>
                      <m:t>≥</m:t>
                    </m:r>
                    <m:r>
                      <a:rPr lang="en-US" altLang="zh-CN" sz="1900" b="1" i="1">
                        <a:latin typeface="Cambria Math" panose="02040503050406030204" pitchFamily="18" charset="0"/>
                      </a:rPr>
                      <m:t>𝟎</m:t>
                    </m:r>
                  </m:oMath>
                </a14:m>
                <a:r>
                  <a:rPr lang="zh-CN" altLang="en-US" sz="1900" dirty="0"/>
                  <a:t>成立，换言之，</a:t>
                </a:r>
                <a14:m>
                  <m:oMath xmlns:m="http://schemas.openxmlformats.org/officeDocument/2006/math">
                    <m:r>
                      <a:rPr lang="en-US" altLang="zh-CN" sz="1900" b="1" i="1">
                        <a:latin typeface="Cambria Math" panose="02040503050406030204" pitchFamily="18" charset="0"/>
                      </a:rPr>
                      <m:t>𝑷</m:t>
                    </m:r>
                  </m:oMath>
                </a14:m>
                <a:r>
                  <a:rPr lang="zh-CN" altLang="en-US" sz="1900" dirty="0"/>
                  <a:t>是</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panose="02040503050406030204" pitchFamily="18" charset="0"/>
                          </a:rPr>
                          <m:t>𝒙</m:t>
                        </m:r>
                      </m:e>
                      <m:sub>
                        <m:r>
                          <a:rPr lang="en-US" altLang="zh-CN" sz="1900" b="1" i="1" dirty="0">
                            <a:latin typeface="Cambria Math" panose="02040503050406030204" pitchFamily="18" charset="0"/>
                          </a:rPr>
                          <m:t>𝟏</m:t>
                        </m:r>
                      </m:sub>
                    </m:sSub>
                    <m:r>
                      <a:rPr lang="en-US" altLang="zh-CN" sz="1900" b="1" i="1" dirty="0">
                        <a:latin typeface="Cambria Math" panose="02040503050406030204" pitchFamily="18" charset="0"/>
                      </a:rPr>
                      <m:t>,⋯,</m:t>
                    </m:r>
                    <m:sSub>
                      <m:sSubPr>
                        <m:ctrlPr>
                          <a:rPr lang="en-US" altLang="zh-CN" sz="1900" b="1" i="1" dirty="0">
                            <a:latin typeface="Cambria Math" panose="02040503050406030204" pitchFamily="18" charset="0"/>
                          </a:rPr>
                        </m:ctrlPr>
                      </m:sSubPr>
                      <m:e>
                        <m:r>
                          <a:rPr lang="en-US" altLang="zh-CN" sz="1900" b="1" i="1" dirty="0">
                            <a:latin typeface="Cambria Math" panose="02040503050406030204" pitchFamily="18" charset="0"/>
                          </a:rPr>
                          <m:t>𝒙</m:t>
                        </m:r>
                      </m:e>
                      <m:sub>
                        <m:r>
                          <a:rPr lang="en-US" altLang="zh-CN" sz="1900" b="1" i="1" dirty="0">
                            <a:latin typeface="Cambria Math" panose="02040503050406030204" pitchFamily="18" charset="0"/>
                          </a:rPr>
                          <m:t>𝒌</m:t>
                        </m:r>
                      </m:sub>
                    </m:sSub>
                  </m:oMath>
                </a14:m>
                <a:r>
                  <a:rPr lang="zh-CN" altLang="en-US" sz="1900" dirty="0"/>
                  <a:t>的凸包。</a:t>
                </a:r>
                <a:endParaRPr lang="en-US" altLang="zh-CN" sz="1900" dirty="0"/>
              </a:p>
              <a:p>
                <a:pPr lvl="1"/>
                <a:endParaRPr lang="en-US" altLang="zh-CN" sz="1900" dirty="0"/>
              </a:p>
              <a:p>
                <a:pPr lvl="1"/>
                <a14:m>
                  <m:oMath xmlns:m="http://schemas.openxmlformats.org/officeDocument/2006/math">
                    <m:r>
                      <a:rPr lang="en-US" altLang="zh-CN" sz="1900" b="1" i="1">
                        <a:latin typeface="Cambria Math" panose="02040503050406030204" pitchFamily="18" charset="0"/>
                      </a:rPr>
                      <m:t>⇐</m:t>
                    </m:r>
                  </m:oMath>
                </a14:m>
                <a:r>
                  <a:rPr lang="en-US" altLang="zh-CN" sz="1900" dirty="0"/>
                  <a:t>:</a:t>
                </a:r>
                <a:r>
                  <a:rPr lang="zh-CN" altLang="en-US" sz="1900" dirty="0"/>
                  <a:t>设</a:t>
                </a:r>
                <a14:m>
                  <m:oMath xmlns:m="http://schemas.openxmlformats.org/officeDocument/2006/math">
                    <m:r>
                      <a:rPr lang="en-US" altLang="zh-CN" sz="1900" b="1" i="1">
                        <a:latin typeface="Cambria Math" panose="02040503050406030204" pitchFamily="18" charset="0"/>
                      </a:rPr>
                      <m:t>𝑷</m:t>
                    </m:r>
                  </m:oMath>
                </a14:m>
                <a:r>
                  <a:rPr lang="zh-CN" altLang="en-US" sz="1900" dirty="0"/>
                  <a:t>是</a:t>
                </a:r>
                <a14:m>
                  <m:oMath xmlns:m="http://schemas.openxmlformats.org/officeDocument/2006/math">
                    <m:sSub>
                      <m:sSubPr>
                        <m:ctrlPr>
                          <a:rPr lang="en-US" altLang="zh-CN" sz="1900" i="1" dirty="0">
                            <a:latin typeface="Cambria Math" panose="02040503050406030204" pitchFamily="18" charset="0"/>
                          </a:rPr>
                        </m:ctrlPr>
                      </m:sSubPr>
                      <m:e>
                        <m:r>
                          <a:rPr lang="en-US" altLang="zh-CN" sz="1900" i="1" dirty="0">
                            <a:latin typeface="Cambria Math" panose="02040503050406030204" pitchFamily="18" charset="0"/>
                          </a:rPr>
                          <m:t>𝒙</m:t>
                        </m:r>
                      </m:e>
                      <m:sub>
                        <m:r>
                          <a:rPr lang="en-US" altLang="zh-CN" sz="1900" i="1" dirty="0">
                            <a:latin typeface="Cambria Math" panose="02040503050406030204" pitchFamily="18" charset="0"/>
                          </a:rPr>
                          <m:t>𝟏</m:t>
                        </m:r>
                      </m:sub>
                    </m:sSub>
                    <m:r>
                      <a:rPr lang="en-US" altLang="zh-CN" sz="1900" i="1" dirty="0">
                        <a:latin typeface="Cambria Math" panose="02040503050406030204" pitchFamily="18" charset="0"/>
                      </a:rPr>
                      <m:t>,⋯,</m:t>
                    </m:r>
                    <m:sSub>
                      <m:sSubPr>
                        <m:ctrlPr>
                          <a:rPr lang="en-US" altLang="zh-CN" sz="1900" i="1" dirty="0">
                            <a:latin typeface="Cambria Math" panose="02040503050406030204" pitchFamily="18" charset="0"/>
                          </a:rPr>
                        </m:ctrlPr>
                      </m:sSubPr>
                      <m:e>
                        <m:r>
                          <a:rPr lang="en-US" altLang="zh-CN" sz="1900" i="1" dirty="0">
                            <a:latin typeface="Cambria Math" panose="02040503050406030204" pitchFamily="18" charset="0"/>
                          </a:rPr>
                          <m:t>𝒙</m:t>
                        </m:r>
                      </m:e>
                      <m:sub>
                        <m:r>
                          <a:rPr lang="en-US" altLang="zh-CN" sz="1900" i="1" dirty="0">
                            <a:latin typeface="Cambria Math" panose="02040503050406030204" pitchFamily="18" charset="0"/>
                          </a:rPr>
                          <m:t>𝒌</m:t>
                        </m:r>
                      </m:sub>
                    </m:sSub>
                    <m:r>
                      <a:rPr lang="en-US" altLang="zh-CN" sz="1900" b="1" i="1" dirty="0">
                        <a:latin typeface="Cambria Math" panose="02040503050406030204" pitchFamily="18" charset="0"/>
                      </a:rPr>
                      <m:t>∈</m:t>
                    </m:r>
                    <m:sSup>
                      <m:sSupPr>
                        <m:ctrlPr>
                          <a:rPr lang="en-US" altLang="zh-CN" sz="1900" b="1" i="1" dirty="0">
                            <a:latin typeface="Cambria Math" panose="02040503050406030204" pitchFamily="18" charset="0"/>
                          </a:rPr>
                        </m:ctrlPr>
                      </m:sSupPr>
                      <m:e>
                        <m:r>
                          <a:rPr lang="en-US" altLang="zh-CN" sz="1900" b="1" i="1" dirty="0">
                            <a:latin typeface="Cambria Math" panose="02040503050406030204" pitchFamily="18" charset="0"/>
                          </a:rPr>
                          <m:t>𝑹</m:t>
                        </m:r>
                      </m:e>
                      <m:sup>
                        <m:r>
                          <a:rPr lang="en-US" altLang="zh-CN" sz="1900" b="1" i="1" dirty="0">
                            <a:latin typeface="Cambria Math" panose="02040503050406030204" pitchFamily="18" charset="0"/>
                          </a:rPr>
                          <m:t>𝒏</m:t>
                        </m:r>
                      </m:sup>
                    </m:sSup>
                  </m:oMath>
                </a14:m>
                <a:r>
                  <a:rPr lang="zh-CN" altLang="en-US" sz="1900" dirty="0"/>
                  <a:t>的凸包，则</a:t>
                </a:r>
                <a14:m>
                  <m:oMath xmlns:m="http://schemas.openxmlformats.org/officeDocument/2006/math">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𝑷</m:t>
                    </m:r>
                    <m:r>
                      <a:rPr lang="en-US" altLang="zh-CN" sz="1900" b="1" i="1">
                        <a:latin typeface="Cambria Math" panose="02040503050406030204" pitchFamily="18" charset="0"/>
                      </a:rPr>
                      <m:t>⇔</m:t>
                    </m:r>
                  </m:oMath>
                </a14:m>
                <a:r>
                  <a:rPr lang="en-US" altLang="zh-CN" sz="1900" dirty="0"/>
                  <a:t> </a:t>
                </a:r>
                <a14:m>
                  <m:oMath xmlns:m="http://schemas.openxmlformats.org/officeDocument/2006/math">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r>
                                <a:rPr lang="en-US" altLang="zh-CN" sz="1900" i="1">
                                  <a:latin typeface="Cambria Math" panose="02040503050406030204" pitchFamily="18" charset="0"/>
                                </a:rPr>
                                <m:t>𝒙</m:t>
                              </m:r>
                            </m:e>
                          </m:mr>
                          <m:mr>
                            <m:e>
                              <m:r>
                                <a:rPr lang="en-US" altLang="zh-CN" sz="1900" i="1">
                                  <a:latin typeface="Cambria Math" panose="02040503050406030204" pitchFamily="18" charset="0"/>
                                </a:rPr>
                                <m:t>𝟏</m:t>
                              </m:r>
                            </m:e>
                          </m:mr>
                        </m:m>
                      </m:e>
                    </m:d>
                    <m:r>
                      <a:rPr lang="en-US" altLang="zh-CN" sz="1900" b="1" i="1">
                        <a:latin typeface="Cambria Math" panose="02040503050406030204" pitchFamily="18" charset="0"/>
                      </a:rPr>
                      <m:t>∈</m:t>
                    </m:r>
                    <m:r>
                      <a:rPr lang="en-US" altLang="zh-CN" sz="1900" b="1" i="1">
                        <a:latin typeface="Cambria Math" panose="02040503050406030204" pitchFamily="18" charset="0"/>
                      </a:rPr>
                      <m:t>𝑪</m:t>
                    </m:r>
                  </m:oMath>
                </a14:m>
                <a:r>
                  <a:rPr lang="zh-CN" altLang="en-US" sz="1900" dirty="0"/>
                  <a:t>，这里</a:t>
                </a:r>
                <a14:m>
                  <m:oMath xmlns:m="http://schemas.openxmlformats.org/officeDocument/2006/math">
                    <m:r>
                      <a:rPr lang="en-US" altLang="zh-CN" sz="1900" b="1" i="1">
                        <a:latin typeface="Cambria Math" panose="02040503050406030204" pitchFamily="18" charset="0"/>
                      </a:rPr>
                      <m:t>𝑪</m:t>
                    </m:r>
                  </m:oMath>
                </a14:m>
                <a:r>
                  <a:rPr lang="zh-CN" altLang="en-US" sz="1900" dirty="0"/>
                  <a:t>是由</a:t>
                </a:r>
                <a14:m>
                  <m:oMath xmlns:m="http://schemas.openxmlformats.org/officeDocument/2006/math">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i="1">
                                      <a:latin typeface="Cambria Math" panose="02040503050406030204" pitchFamily="18" charset="0"/>
                                    </a:rPr>
                                  </m:ctrlPr>
                                </m:sSubPr>
                                <m:e>
                                  <m:r>
                                    <m:rPr>
                                      <m:brk m:alnAt="7"/>
                                    </m:rPr>
                                    <a:rPr lang="en-US" altLang="zh-CN" sz="1900" i="1">
                                      <a:latin typeface="Cambria Math" panose="02040503050406030204" pitchFamily="18" charset="0"/>
                                    </a:rPr>
                                    <m:t>𝒙</m:t>
                                  </m:r>
                                </m:e>
                                <m:sub>
                                  <m:r>
                                    <m:rPr>
                                      <m:brk m:alnAt="7"/>
                                    </m:rPr>
                                    <a:rPr lang="en-US" altLang="zh-CN" sz="1900" i="1">
                                      <a:latin typeface="Cambria Math" panose="02040503050406030204" pitchFamily="18" charset="0"/>
                                    </a:rPr>
                                    <m:t>𝟏</m:t>
                                  </m:r>
                                </m:sub>
                              </m:sSub>
                            </m:e>
                          </m:mr>
                          <m:mr>
                            <m:e>
                              <m:r>
                                <a:rPr lang="en-US" altLang="zh-CN" sz="1900" i="1">
                                  <a:latin typeface="Cambria Math" panose="02040503050406030204" pitchFamily="18" charset="0"/>
                                </a:rPr>
                                <m:t>𝟏</m:t>
                              </m:r>
                            </m:e>
                          </m:mr>
                        </m:m>
                      </m:e>
                    </m:d>
                    <m:r>
                      <a:rPr lang="en-US" altLang="zh-CN" sz="1900" b="1" i="1">
                        <a:latin typeface="Cambria Math" panose="02040503050406030204" pitchFamily="18" charset="0"/>
                      </a:rPr>
                      <m:t>,⋯,</m:t>
                    </m:r>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sSub>
                                <m:sSubPr>
                                  <m:ctrlPr>
                                    <a:rPr lang="en-US" altLang="zh-CN" sz="1900" i="1">
                                      <a:latin typeface="Cambria Math" panose="02040503050406030204" pitchFamily="18" charset="0"/>
                                    </a:rPr>
                                  </m:ctrlPr>
                                </m:sSubPr>
                                <m:e>
                                  <m:r>
                                    <m:rPr>
                                      <m:brk m:alnAt="7"/>
                                    </m:rPr>
                                    <a:rPr lang="en-US" altLang="zh-CN" sz="1900" i="1">
                                      <a:latin typeface="Cambria Math" panose="02040503050406030204" pitchFamily="18" charset="0"/>
                                    </a:rPr>
                                    <m:t>𝒙</m:t>
                                  </m:r>
                                </m:e>
                                <m:sub>
                                  <m:r>
                                    <a:rPr lang="en-US" altLang="zh-CN" sz="1900" i="1">
                                      <a:latin typeface="Cambria Math" panose="02040503050406030204" pitchFamily="18" charset="0"/>
                                    </a:rPr>
                                    <m:t>𝒌</m:t>
                                  </m:r>
                                </m:sub>
                              </m:sSub>
                            </m:e>
                          </m:mr>
                          <m:mr>
                            <m:e>
                              <m:r>
                                <a:rPr lang="en-US" altLang="zh-CN" sz="1900" i="1">
                                  <a:latin typeface="Cambria Math" panose="02040503050406030204" pitchFamily="18" charset="0"/>
                                </a:rPr>
                                <m:t>𝟏</m:t>
                              </m:r>
                            </m:e>
                          </m:mr>
                        </m:m>
                      </m:e>
                    </m:d>
                  </m:oMath>
                </a14:m>
                <a:r>
                  <a:rPr lang="zh-CN" altLang="en-US" sz="1900" dirty="0"/>
                  <a:t>所生成的锥，因此由前述定理知</a:t>
                </a:r>
                <a14:m>
                  <m:oMath xmlns:m="http://schemas.openxmlformats.org/officeDocument/2006/math">
                    <m:r>
                      <a:rPr lang="en-US" altLang="zh-CN" sz="1900" b="1" i="1">
                        <a:latin typeface="Cambria Math" panose="02040503050406030204" pitchFamily="18" charset="0"/>
                      </a:rPr>
                      <m:t>𝑪</m:t>
                    </m:r>
                  </m:oMath>
                </a14:m>
                <a:r>
                  <a:rPr lang="zh-CN" altLang="en-US" sz="1900" dirty="0"/>
                  <a:t>是多面锥，故有</a:t>
                </a:r>
                <a14:m>
                  <m:oMath xmlns:m="http://schemas.openxmlformats.org/officeDocument/2006/math">
                    <m:r>
                      <a:rPr lang="en-US" altLang="zh-CN" sz="1900" i="1">
                        <a:latin typeface="Cambria Math" panose="02040503050406030204" pitchFamily="18" charset="0"/>
                      </a:rPr>
                      <m:t>𝑪</m:t>
                    </m:r>
                    <m:r>
                      <a:rPr lang="en-US" altLang="zh-CN" sz="1900" i="1">
                        <a:latin typeface="Cambria Math" panose="02040503050406030204" pitchFamily="18" charset="0"/>
                      </a:rPr>
                      <m:t>=</m:t>
                    </m:r>
                    <m:d>
                      <m:dPr>
                        <m:begChr m:val="{"/>
                        <m:endChr m:val="}"/>
                        <m:ctrlPr>
                          <a:rPr lang="en-US" altLang="zh-CN" sz="1900" i="1">
                            <a:latin typeface="Cambria Math" panose="02040503050406030204" pitchFamily="18" charset="0"/>
                          </a:rPr>
                        </m:ctrlPr>
                      </m:dPr>
                      <m:e>
                        <m:d>
                          <m:dPr>
                            <m:ctrlPr>
                              <a:rPr lang="en-US" altLang="zh-CN" sz="1900" i="1">
                                <a:latin typeface="Cambria Math" panose="02040503050406030204" pitchFamily="18" charset="0"/>
                              </a:rPr>
                            </m:ctrlPr>
                          </m:dPr>
                          <m:e>
                            <m:m>
                              <m:mPr>
                                <m:mcs>
                                  <m:mc>
                                    <m:mcPr>
                                      <m:count m:val="1"/>
                                      <m:mcJc m:val="center"/>
                                    </m:mcPr>
                                  </m:mc>
                                </m:mcs>
                                <m:ctrlPr>
                                  <a:rPr lang="en-US" altLang="zh-CN" sz="1900" i="1">
                                    <a:latin typeface="Cambria Math" panose="02040503050406030204" pitchFamily="18" charset="0"/>
                                  </a:rPr>
                                </m:ctrlPr>
                              </m:mPr>
                              <m:mr>
                                <m:e>
                                  <m:r>
                                    <m:rPr>
                                      <m:brk m:alnAt="7"/>
                                    </m:rPr>
                                    <a:rPr lang="en-US" altLang="zh-CN" sz="1900" i="1">
                                      <a:latin typeface="Cambria Math" panose="02040503050406030204" pitchFamily="18" charset="0"/>
                                    </a:rPr>
                                    <m:t>𝒙</m:t>
                                  </m:r>
                                </m:e>
                              </m:mr>
                              <m:mr>
                                <m:e>
                                  <m:r>
                                    <a:rPr lang="en-US" altLang="zh-CN" sz="1900" i="1">
                                      <a:latin typeface="Cambria Math" panose="02040503050406030204" pitchFamily="18" charset="0"/>
                                    </a:rPr>
                                    <m:t>𝝀</m:t>
                                  </m:r>
                                </m:e>
                              </m:mr>
                            </m:m>
                          </m:e>
                        </m:d>
                        <m:r>
                          <a:rPr lang="en-US" altLang="zh-CN" sz="1900" i="1">
                            <a:latin typeface="Cambria Math" panose="02040503050406030204" pitchFamily="18" charset="0"/>
                          </a:rPr>
                          <m:t>:</m:t>
                        </m:r>
                        <m:r>
                          <a:rPr lang="en-US" altLang="zh-CN" sz="1900" i="1">
                            <a:latin typeface="Cambria Math" panose="02040503050406030204" pitchFamily="18" charset="0"/>
                          </a:rPr>
                          <m:t>𝑨𝒙</m:t>
                        </m:r>
                        <m:r>
                          <a:rPr lang="en-US" altLang="zh-CN" sz="1900" b="1" i="1">
                            <a:latin typeface="Cambria Math" panose="02040503050406030204" pitchFamily="18" charset="0"/>
                          </a:rPr>
                          <m:t>+</m:t>
                        </m:r>
                        <m:r>
                          <a:rPr lang="en-US" altLang="zh-CN" sz="1900" i="1">
                            <a:latin typeface="Cambria Math" panose="02040503050406030204" pitchFamily="18" charset="0"/>
                          </a:rPr>
                          <m:t>𝝀</m:t>
                        </m:r>
                        <m:r>
                          <a:rPr lang="en-US" altLang="zh-CN" sz="1900" i="1">
                            <a:latin typeface="Cambria Math" panose="02040503050406030204" pitchFamily="18" charset="0"/>
                          </a:rPr>
                          <m:t>𝒃</m:t>
                        </m:r>
                        <m:r>
                          <a:rPr lang="en-US" altLang="zh-CN" sz="1900" i="1">
                            <a:latin typeface="Cambria Math" panose="02040503050406030204" pitchFamily="18" charset="0"/>
                          </a:rPr>
                          <m:t>≤</m:t>
                        </m:r>
                        <m:r>
                          <a:rPr lang="en-US" altLang="zh-CN" sz="1900" i="1">
                            <a:latin typeface="Cambria Math" panose="02040503050406030204" pitchFamily="18" charset="0"/>
                          </a:rPr>
                          <m:t>𝟎</m:t>
                        </m:r>
                      </m:e>
                    </m:d>
                  </m:oMath>
                </a14:m>
                <a:r>
                  <a:rPr lang="zh-CN" altLang="en-US" sz="1900" dirty="0"/>
                  <a:t>，从而推得</a:t>
                </a:r>
                <a14:m>
                  <m:oMath xmlns:m="http://schemas.openxmlformats.org/officeDocument/2006/math">
                    <m:r>
                      <a:rPr lang="en-US" altLang="zh-CN" sz="1900" b="1" i="1">
                        <a:latin typeface="Cambria Math" panose="02040503050406030204" pitchFamily="18" charset="0"/>
                      </a:rPr>
                      <m:t>𝑷</m:t>
                    </m:r>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sup>
                    </m:sSup>
                    <m:r>
                      <a:rPr lang="en-US" altLang="zh-CN" sz="1900" b="1" i="1">
                        <a:latin typeface="Cambria Math" panose="02040503050406030204" pitchFamily="18" charset="0"/>
                      </a:rPr>
                      <m:t>:</m:t>
                    </m:r>
                    <m:r>
                      <a:rPr lang="en-US" altLang="zh-CN" sz="1900" b="1" i="1">
                        <a:latin typeface="Cambria Math" panose="02040503050406030204" pitchFamily="18" charset="0"/>
                      </a:rPr>
                      <m:t>𝑨𝒙</m:t>
                    </m:r>
                    <m:r>
                      <a:rPr lang="en-US" altLang="zh-CN" sz="1900" b="1" i="1">
                        <a:latin typeface="Cambria Math" panose="02040503050406030204" pitchFamily="18" charset="0"/>
                      </a:rPr>
                      <m:t>+</m:t>
                    </m:r>
                    <m:r>
                      <a:rPr lang="en-US" altLang="zh-CN" sz="1900" b="1" i="1">
                        <a:latin typeface="Cambria Math" panose="02040503050406030204" pitchFamily="18" charset="0"/>
                      </a:rPr>
                      <m:t>𝒃</m:t>
                    </m:r>
                    <m:r>
                      <a:rPr lang="en-US" altLang="zh-CN" sz="1900" b="1" i="1">
                        <a:latin typeface="Cambria Math" panose="02040503050406030204" pitchFamily="18" charset="0"/>
                      </a:rPr>
                      <m:t>≤</m:t>
                    </m:r>
                    <m:r>
                      <a:rPr lang="en-US" altLang="zh-CN" sz="1900" b="1" i="1">
                        <a:latin typeface="Cambria Math" panose="02040503050406030204" pitchFamily="18" charset="0"/>
                      </a:rPr>
                      <m:t>𝟎</m:t>
                    </m:r>
                  </m:oMath>
                </a14:m>
                <a:endParaRPr lang="en-US" altLang="zh-CN" sz="1900" dirty="0"/>
              </a:p>
              <a:p>
                <a:endParaRPr lang="zh-CN" altLang="en-US"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6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4758D-7F60-40E4-B46F-F46940B04D86}"/>
              </a:ext>
            </a:extLst>
          </p:cNvPr>
          <p:cNvSpPr>
            <a:spLocks noGrp="1"/>
          </p:cNvSpPr>
          <p:nvPr>
            <p:ph type="title"/>
          </p:nvPr>
        </p:nvSpPr>
        <p:spPr/>
        <p:txBody>
          <a:bodyPr/>
          <a:lstStyle/>
          <a:p>
            <a:r>
              <a:rPr lang="en-US" altLang="zh-CN" dirty="0"/>
              <a:t>6.3 </a:t>
            </a:r>
            <a:r>
              <a:rPr lang="zh-CN" altLang="en-US" dirty="0"/>
              <a:t>凸优化基本概念</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8EA873B-EBD2-4251-A820-498708851FAA}"/>
                  </a:ext>
                </a:extLst>
              </p:cNvPr>
              <p:cNvSpPr>
                <a:spLocks noGrp="1"/>
              </p:cNvSpPr>
              <p:nvPr>
                <p:ph idx="1"/>
              </p:nvPr>
            </p:nvSpPr>
            <p:spPr>
              <a:xfrm>
                <a:off x="838200" y="1825624"/>
                <a:ext cx="10515600" cy="5032375"/>
              </a:xfrm>
            </p:spPr>
            <p:txBody>
              <a:bodyPr>
                <a:normAutofit fontScale="77500" lnSpcReduction="20000"/>
              </a:bodyPr>
              <a:lstStyle/>
              <a:p>
                <a:r>
                  <a:rPr lang="zh-CN" altLang="en-US" dirty="0"/>
                  <a:t>凸函数的重要性质</a:t>
                </a:r>
                <a:endParaRPr lang="en-US" altLang="zh-CN" dirty="0"/>
              </a:p>
              <a:p>
                <a:pPr lvl="1"/>
                <a:r>
                  <a:rPr lang="zh-CN" altLang="en-US" dirty="0"/>
                  <a:t>凸函数存在局部最优值，该局部最优值就是全局最优值！</a:t>
                </a:r>
                <a:endParaRPr lang="en-US" altLang="zh-CN" dirty="0"/>
              </a:p>
              <a:p>
                <a:r>
                  <a:rPr lang="zh-CN" altLang="en-US" dirty="0"/>
                  <a:t>凸集的交集是凸集，凸函数也有一系列的保凸运算</a:t>
                </a:r>
                <a:endParaRPr lang="en-US" altLang="zh-CN" dirty="0"/>
              </a:p>
              <a:p>
                <a:pPr lvl="1"/>
                <a:r>
                  <a:rPr lang="zh-CN" altLang="en-US" dirty="0"/>
                  <a:t>凸函数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的和</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e>
                    </m:nary>
                  </m:oMath>
                </a14:m>
                <a:r>
                  <a:rPr lang="zh-CN" altLang="en-US" dirty="0"/>
                  <a:t>总是凸的</a:t>
                </a:r>
                <a:endParaRPr lang="en-US" altLang="zh-CN" dirty="0"/>
              </a:p>
              <a:p>
                <a:pPr lvl="1"/>
                <a:r>
                  <a:rPr lang="zh-CN" altLang="en-US" dirty="0"/>
                  <a:t>凸函数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的极大值</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r>
                  <a:rPr lang="zh-CN" altLang="en-US" dirty="0"/>
                  <a:t>是凸的</a:t>
                </a:r>
                <a:endParaRPr lang="en-US" altLang="zh-CN" dirty="0"/>
              </a:p>
              <a:p>
                <a:pPr lvl="1"/>
                <a:r>
                  <a:rPr lang="zh-CN" altLang="en-US" dirty="0"/>
                  <a:t>非负凸函数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oMath>
                </a14:m>
                <a:r>
                  <a:rPr lang="zh-CN" altLang="en-US" dirty="0"/>
                  <a:t>的平方</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是凸的</a:t>
                </a:r>
                <a:endParaRPr lang="en-US" altLang="zh-CN" dirty="0"/>
              </a:p>
              <a:p>
                <a:pPr lvl="1"/>
                <a:r>
                  <a:rPr lang="zh-CN" altLang="en-US" dirty="0"/>
                  <a:t>凸函数</a:t>
                </a:r>
                <a14:m>
                  <m:oMath xmlns:m="http://schemas.openxmlformats.org/officeDocument/2006/math">
                    <m:r>
                      <a:rPr lang="en-US" altLang="zh-CN" b="0" i="1" smtClean="0">
                        <a:latin typeface="Cambria Math" panose="02040503050406030204" pitchFamily="18" charset="0"/>
                      </a:rPr>
                      <m:t>𝑓</m:t>
                    </m:r>
                  </m:oMath>
                </a14:m>
                <a:r>
                  <a:rPr lang="zh-CN" altLang="en-US" dirty="0"/>
                  <a:t>的仿射变换是凸的：</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是凸的</a:t>
                </a:r>
                <a:endParaRPr lang="en-US" altLang="zh-CN" dirty="0"/>
              </a:p>
              <a:p>
                <a:pPr lvl="1"/>
                <a:r>
                  <a:rPr lang="zh-CN" altLang="en-US" dirty="0"/>
                  <a:t>若对每个</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𝑑𝑜𝑚𝑓</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是关于</a:t>
                </a:r>
                <a14:m>
                  <m:oMath xmlns:m="http://schemas.openxmlformats.org/officeDocument/2006/math">
                    <m:r>
                      <a:rPr lang="en-US" altLang="zh-CN" b="0" i="1" smtClean="0">
                        <a:latin typeface="Cambria Math" panose="02040503050406030204" pitchFamily="18" charset="0"/>
                      </a:rPr>
                      <m:t>𝑥</m:t>
                    </m:r>
                  </m:oMath>
                </a14:m>
                <a:r>
                  <a:rPr lang="zh-CN" altLang="en-US" dirty="0"/>
                  <a:t>的凸函数，则</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sup</m:t>
                            </m:r>
                          </m:e>
                          <m:lim>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𝑑𝑜𝑚𝑓</m:t>
                            </m:r>
                          </m:lim>
                        </m:limLow>
                      </m:fNa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func>
                  </m:oMath>
                </a14:m>
                <a:r>
                  <a:rPr lang="zh-CN" altLang="en-US" dirty="0"/>
                  <a:t>是凸函数</a:t>
                </a:r>
                <a:endParaRPr lang="en-US" altLang="zh-CN" dirty="0"/>
              </a:p>
              <a:p>
                <a:pPr lvl="1"/>
                <a:r>
                  <a:rPr lang="zh-CN" altLang="en-US" dirty="0"/>
                  <a:t>给定函数</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zh-CN" altLang="en-US" i="1">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a14:m>
                <a:r>
                  <a:rPr lang="zh-CN" altLang="en-US" dirty="0"/>
                  <a:t>是凸函数，</a:t>
                </a:r>
                <a14:m>
                  <m:oMath xmlns:m="http://schemas.openxmlformats.org/officeDocument/2006/math">
                    <m:r>
                      <a:rPr lang="en-US" altLang="zh-CN" b="0" i="1" smtClean="0">
                        <a:latin typeface="Cambria Math" panose="02040503050406030204" pitchFamily="18" charset="0"/>
                      </a:rPr>
                      <m:t>h</m:t>
                    </m:r>
                  </m:oMath>
                </a14:m>
                <a:r>
                  <a:rPr lang="zh-CN" altLang="en-US" dirty="0"/>
                  <a:t>是凸函数且单调不减，那么</a:t>
                </a:r>
                <a14:m>
                  <m:oMath xmlns:m="http://schemas.openxmlformats.org/officeDocument/2006/math">
                    <m:r>
                      <a:rPr lang="en-US" altLang="zh-CN" b="0" i="1" smtClean="0">
                        <a:latin typeface="Cambria Math" panose="02040503050406030204" pitchFamily="18" charset="0"/>
                      </a:rPr>
                      <m:t>𝑓</m:t>
                    </m:r>
                  </m:oMath>
                </a14:m>
                <a:r>
                  <a:rPr lang="zh-CN" altLang="en-US" dirty="0"/>
                  <a:t>是凸函数；若</a:t>
                </a:r>
                <a14:m>
                  <m:oMath xmlns:m="http://schemas.openxmlformats.org/officeDocument/2006/math">
                    <m:r>
                      <a:rPr lang="en-US" altLang="zh-CN" b="0" i="1" smtClean="0">
                        <a:latin typeface="Cambria Math" panose="02040503050406030204" pitchFamily="18" charset="0"/>
                      </a:rPr>
                      <m:t>𝑔</m:t>
                    </m:r>
                  </m:oMath>
                </a14:m>
                <a:r>
                  <a:rPr lang="zh-CN" altLang="en-US" dirty="0"/>
                  <a:t>是凹函数，</a:t>
                </a:r>
                <a14:m>
                  <m:oMath xmlns:m="http://schemas.openxmlformats.org/officeDocument/2006/math">
                    <m:r>
                      <a:rPr lang="en-US" altLang="zh-CN" b="0" i="1" smtClean="0">
                        <a:latin typeface="Cambria Math" panose="02040503050406030204" pitchFamily="18" charset="0"/>
                      </a:rPr>
                      <m:t>h</m:t>
                    </m:r>
                  </m:oMath>
                </a14:m>
                <a:r>
                  <a:rPr lang="zh-CN" altLang="en-US" dirty="0"/>
                  <a:t>是凸函数且单调不增，那么</a:t>
                </a:r>
                <a14:m>
                  <m:oMath xmlns:m="http://schemas.openxmlformats.org/officeDocument/2006/math">
                    <m:r>
                      <a:rPr lang="en-US" altLang="zh-CN" b="0" i="1" smtClean="0">
                        <a:latin typeface="Cambria Math" panose="02040503050406030204" pitchFamily="18" charset="0"/>
                      </a:rPr>
                      <m:t>𝑓</m:t>
                    </m:r>
                  </m:oMath>
                </a14:m>
                <a:r>
                  <a:rPr lang="zh-CN" altLang="en-US" dirty="0"/>
                  <a:t>也是凸函数</a:t>
                </a:r>
                <a:endParaRPr lang="en-US" altLang="zh-CN" dirty="0"/>
              </a:p>
              <a:p>
                <a:pPr lvl="1"/>
                <a:r>
                  <a:rPr lang="zh-CN" altLang="en-US" dirty="0"/>
                  <a:t>给定</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若</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𝑖</m:t>
                        </m:r>
                      </m:sub>
                    </m:sSub>
                  </m:oMath>
                </a14:m>
                <a:r>
                  <a:rPr lang="zh-CN" altLang="en-US" dirty="0"/>
                  <a:t>是凹函数，</a:t>
                </a:r>
                <a14:m>
                  <m:oMath xmlns:m="http://schemas.openxmlformats.org/officeDocument/2006/math">
                    <m:r>
                      <a:rPr lang="en-US" altLang="zh-CN" b="0" i="1" smtClean="0">
                        <a:latin typeface="Cambria Math" panose="02040503050406030204" pitchFamily="18" charset="0"/>
                      </a:rPr>
                      <m:t>h</m:t>
                    </m:r>
                  </m:oMath>
                </a14:m>
                <a:r>
                  <a:rPr lang="zh-CN" altLang="en-US" dirty="0"/>
                  <a:t>是凸函数且关于每个分量单调不增，那么</a:t>
                </a:r>
                <a14:m>
                  <m:oMath xmlns:m="http://schemas.openxmlformats.org/officeDocument/2006/math">
                    <m:r>
                      <a:rPr lang="en-US" altLang="zh-CN" b="0" i="1" smtClean="0">
                        <a:latin typeface="Cambria Math" panose="02040503050406030204" pitchFamily="18" charset="0"/>
                      </a:rPr>
                      <m:t>𝑓</m:t>
                    </m:r>
                  </m:oMath>
                </a14:m>
                <a:r>
                  <a:rPr lang="zh-CN" altLang="en-US" dirty="0"/>
                  <a:t>是凸函数</a:t>
                </a:r>
                <a:endParaRPr lang="en-US" altLang="zh-CN" dirty="0"/>
              </a:p>
              <a:p>
                <a:pPr lvl="1"/>
                <a:r>
                  <a:rPr lang="zh-CN" altLang="en-US" dirty="0"/>
                  <a:t>若</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关于</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oMath>
                </a14:m>
                <a:r>
                  <a:rPr lang="zh-CN" altLang="en-US" dirty="0"/>
                  <a:t>整体是凸函数，</a:t>
                </a:r>
                <a14:m>
                  <m:oMath xmlns:m="http://schemas.openxmlformats.org/officeDocument/2006/math">
                    <m:r>
                      <a:rPr lang="en-US" altLang="zh-CN" b="0" i="1" smtClean="0">
                        <a:latin typeface="Cambria Math" panose="02040503050406030204" pitchFamily="18" charset="0"/>
                      </a:rPr>
                      <m:t>𝐶</m:t>
                    </m:r>
                  </m:oMath>
                </a14:m>
                <a:r>
                  <a:rPr lang="zh-CN" altLang="en-US" dirty="0"/>
                  <a:t>是凸集，则</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inf</m:t>
                            </m:r>
                          </m:e>
                          <m:lim>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lim>
                        </m:limLow>
                      </m:fNa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func>
                  </m:oMath>
                </a14:m>
                <a:r>
                  <a:rPr lang="zh-CN" altLang="en-US" dirty="0"/>
                  <a:t>是凸函数</a:t>
                </a:r>
                <a:endParaRPr lang="en-US" altLang="zh-CN" dirty="0"/>
              </a:p>
              <a:p>
                <a:pPr lvl="1"/>
                <a:r>
                  <a:rPr lang="zh-CN" altLang="en-US" dirty="0"/>
                  <a:t>定义函数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的透视函数</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𝑡</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𝑑𝑜𝑚𝑔</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m:rPr>
                            <m:lit/>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𝑑𝑜𝑚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&gt;0</m:t>
                        </m:r>
                      </m:e>
                    </m:d>
                    <m:r>
                      <a:rPr lang="en-US" altLang="zh-CN" b="0" i="1" smtClean="0">
                        <a:latin typeface="Cambria Math" panose="02040503050406030204" pitchFamily="18" charset="0"/>
                      </a:rPr>
                      <m:t>,</m:t>
                    </m:r>
                  </m:oMath>
                </a14:m>
                <a:r>
                  <a:rPr lang="zh-CN" altLang="en-US" dirty="0"/>
                  <a:t>若</a:t>
                </a:r>
                <a14:m>
                  <m:oMath xmlns:m="http://schemas.openxmlformats.org/officeDocument/2006/math">
                    <m:r>
                      <a:rPr lang="en-US" altLang="zh-CN" b="0" i="1" dirty="0" smtClean="0">
                        <a:latin typeface="Cambria Math" panose="02040503050406030204" pitchFamily="18" charset="0"/>
                      </a:rPr>
                      <m:t>𝑓</m:t>
                    </m:r>
                  </m:oMath>
                </a14:m>
                <a:r>
                  <a:rPr lang="zh-CN" altLang="en-US" dirty="0"/>
                  <a:t>是凸函数，则</a:t>
                </a:r>
                <a14:m>
                  <m:oMath xmlns:m="http://schemas.openxmlformats.org/officeDocument/2006/math">
                    <m:r>
                      <a:rPr lang="en-US" altLang="zh-CN" b="0" i="1" smtClean="0">
                        <a:latin typeface="Cambria Math" panose="02040503050406030204" pitchFamily="18" charset="0"/>
                      </a:rPr>
                      <m:t>𝑔</m:t>
                    </m:r>
                  </m:oMath>
                </a14:m>
                <a:r>
                  <a:rPr lang="zh-CN" altLang="en-US" dirty="0"/>
                  <a:t>也是凸函数。</a:t>
                </a:r>
                <a:endParaRPr lang="en-US" altLang="zh-CN" dirty="0"/>
              </a:p>
              <a:p>
                <a:pPr lvl="1"/>
                <a:endParaRPr lang="en-US" altLang="zh-CN" dirty="0"/>
              </a:p>
              <a:p>
                <a:pPr lvl="1"/>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38EA873B-EBD2-4251-A820-498708851FA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696" t="-1816" b="-250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002C0F0-3FD9-4F9E-A8D1-91ED3F41EC8A}"/>
              </a:ext>
            </a:extLst>
          </p:cNvPr>
          <p:cNvPicPr>
            <a:picLocks noChangeAspect="1"/>
          </p:cNvPicPr>
          <p:nvPr/>
        </p:nvPicPr>
        <p:blipFill>
          <a:blip r:embed="rId3"/>
          <a:stretch>
            <a:fillRect/>
          </a:stretch>
        </p:blipFill>
        <p:spPr>
          <a:xfrm>
            <a:off x="8160868" y="333815"/>
            <a:ext cx="3943198" cy="2620400"/>
          </a:xfrm>
          <a:prstGeom prst="rect">
            <a:avLst/>
          </a:prstGeom>
        </p:spPr>
      </p:pic>
    </p:spTree>
    <p:extLst>
      <p:ext uri="{BB962C8B-B14F-4D97-AF65-F5344CB8AC3E}">
        <p14:creationId xmlns:p14="http://schemas.microsoft.com/office/powerpoint/2010/main" val="40983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CD960-3943-4879-8D08-F5F14D74A96E}"/>
              </a:ext>
            </a:extLst>
          </p:cNvPr>
          <p:cNvSpPr>
            <a:spLocks noGrp="1"/>
          </p:cNvSpPr>
          <p:nvPr>
            <p:ph type="title"/>
          </p:nvPr>
        </p:nvSpPr>
        <p:spPr/>
        <p:txBody>
          <a:bodyPr/>
          <a:lstStyle/>
          <a:p>
            <a:r>
              <a:rPr lang="en-US" altLang="zh-CN" dirty="0"/>
              <a:t>6.3 </a:t>
            </a:r>
            <a:r>
              <a:rPr lang="zh-CN" altLang="en-US" dirty="0"/>
              <a:t>凸优化基本概念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CA3935-4623-4815-865E-4C24FCA95C57}"/>
                  </a:ext>
                </a:extLst>
              </p:cNvPr>
              <p:cNvSpPr>
                <a:spLocks noGrp="1"/>
              </p:cNvSpPr>
              <p:nvPr>
                <p:ph idx="1"/>
              </p:nvPr>
            </p:nvSpPr>
            <p:spPr/>
            <p:txBody>
              <a:bodyPr/>
              <a:lstStyle/>
              <a:p>
                <a:r>
                  <a:rPr lang="zh-CN" altLang="en-US" dirty="0"/>
                  <a:t>强凸函数：若存在常数</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𝜆</m:t>
                        </m:r>
                      </m:num>
                      <m:den>
                        <m:r>
                          <a:rPr lang="en-US" altLang="zh-CN" b="0" i="1" dirty="0" smtClean="0">
                            <a:latin typeface="Cambria Math" panose="02040503050406030204" pitchFamily="18" charset="0"/>
                          </a:rPr>
                          <m:t>2</m:t>
                        </m:r>
                      </m:den>
                    </m:f>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m:rPr>
                        <m:lit/>
                      </m:rP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2</m:t>
                        </m:r>
                      </m:sup>
                    </m:sSup>
                  </m:oMath>
                </a14:m>
                <a:r>
                  <a:rPr lang="zh-CN" altLang="en-US" dirty="0"/>
                  <a:t>为凸函数，则称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为强凸函数，</a:t>
                </a:r>
                <a14:m>
                  <m:oMath xmlns:m="http://schemas.openxmlformats.org/officeDocument/2006/math">
                    <m:r>
                      <a:rPr lang="en-US" altLang="zh-CN" b="0" i="1" smtClean="0">
                        <a:latin typeface="Cambria Math" panose="02040503050406030204" pitchFamily="18" charset="0"/>
                      </a:rPr>
                      <m:t>𝜆</m:t>
                    </m:r>
                  </m:oMath>
                </a14:m>
                <a:r>
                  <a:rPr lang="zh-CN" altLang="en-US" dirty="0"/>
                  <a:t>为强凸参数，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也称为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r>
                  <a:rPr lang="zh-CN" altLang="en-US" dirty="0"/>
                  <a:t>强凸函数</a:t>
                </a:r>
                <a:endParaRPr lang="en-US" altLang="zh-CN" dirty="0"/>
              </a:p>
              <a:p>
                <a:r>
                  <a:rPr lang="zh-CN" altLang="en-US" dirty="0"/>
                  <a:t>强凸函数的等价定义：若存在常数</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使得对任意</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𝑑𝑜𝑚𝑓</m:t>
                    </m:r>
                  </m:oMath>
                </a14:m>
                <a:r>
                  <a:rPr lang="zh-CN" altLang="en-US" dirty="0"/>
                  <a:t>以及</a:t>
                </a:r>
                <a14:m>
                  <m:oMath xmlns:m="http://schemas.openxmlformats.org/officeDocument/2006/math">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∈(0,1)</m:t>
                    </m:r>
                    <m:r>
                      <a:rPr lang="zh-CN" altLang="en-US" i="1" dirty="0">
                        <a:latin typeface="Cambria Math" panose="02040503050406030204" pitchFamily="18" charset="0"/>
                      </a:rPr>
                      <m:t>，</m:t>
                    </m:r>
                  </m:oMath>
                </a14:m>
                <a:r>
                  <a:rPr lang="zh-CN" altLang="en-US" dirty="0"/>
                  <a:t>有</a:t>
                </a:r>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𝜃</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zh-CN" altLang="en-US" dirty="0"/>
                  <a:t>则称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为强凸函数，</a:t>
                </a:r>
                <a14:m>
                  <m:oMath xmlns:m="http://schemas.openxmlformats.org/officeDocument/2006/math">
                    <m:r>
                      <a:rPr lang="en-US" altLang="zh-CN" i="1">
                        <a:latin typeface="Cambria Math" panose="02040503050406030204" pitchFamily="18" charset="0"/>
                      </a:rPr>
                      <m:t>𝜆</m:t>
                    </m:r>
                  </m:oMath>
                </a14:m>
                <a:r>
                  <a:rPr lang="zh-CN" altLang="en-US" dirty="0"/>
                  <a:t>为强凸参数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BCA3935-4623-4815-865E-4C24FCA95C57}"/>
                  </a:ext>
                </a:extLst>
              </p:cNvPr>
              <p:cNvSpPr>
                <a:spLocks noGrp="1" noRot="1" noChangeAspect="1" noMove="1" noResize="1" noEditPoints="1" noAdjustHandles="1" noChangeArrowheads="1" noChangeShapeType="1" noTextEdit="1"/>
              </p:cNvSpPr>
              <p:nvPr>
                <p:ph idx="1"/>
              </p:nvPr>
            </p:nvSpPr>
            <p:spPr>
              <a:blipFill>
                <a:blip r:embed="rId2"/>
                <a:stretch>
                  <a:fillRect l="-1043" r="-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53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40" dirty="0"/>
              <a:t>6.3 </a:t>
            </a:r>
            <a:r>
              <a:rPr lang="zh-CN" altLang="en-US" sz="3040" dirty="0"/>
              <a:t>凸优化基本概念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altLang="zh-CN" sz="1900" dirty="0"/>
                  <a:t>(</a:t>
                </a:r>
                <a:r>
                  <a:rPr lang="zh-CN" altLang="en-US" sz="1900" dirty="0">
                    <a:solidFill>
                      <a:srgbClr val="FF0000"/>
                    </a:solidFill>
                  </a:rPr>
                  <a:t>次梯度</a:t>
                </a:r>
                <a:r>
                  <a:rPr lang="en-US" altLang="zh-CN" sz="1900" dirty="0">
                    <a:solidFill>
                      <a:srgbClr val="FF0000"/>
                    </a:solidFill>
                  </a:rPr>
                  <a:t>(</a:t>
                </a:r>
                <a:r>
                  <a:rPr lang="en-US" altLang="zh-CN" sz="1900" dirty="0" err="1">
                    <a:solidFill>
                      <a:srgbClr val="FF0000"/>
                    </a:solidFill>
                  </a:rPr>
                  <a:t>subgradient</a:t>
                </a:r>
                <a:r>
                  <a:rPr lang="en-US" altLang="zh-CN" sz="1900" dirty="0">
                    <a:solidFill>
                      <a:srgbClr val="FF0000"/>
                    </a:solidFill>
                  </a:rPr>
                  <a:t>))</a:t>
                </a:r>
                <a:r>
                  <a:rPr lang="zh-CN" altLang="en-US" sz="1900" dirty="0"/>
                  <a:t>多元函数</a:t>
                </a:r>
                <a14:m>
                  <m:oMath xmlns:m="http://schemas.openxmlformats.org/officeDocument/2006/math">
                    <m:r>
                      <a:rPr lang="en-US" altLang="zh-CN" sz="1900" i="1">
                        <a:latin typeface="Cambria Math"/>
                      </a:rPr>
                      <m:t>𝒇</m:t>
                    </m:r>
                  </m:oMath>
                </a14:m>
                <a:r>
                  <a:rPr lang="zh-CN" altLang="en-US" sz="1900" dirty="0"/>
                  <a:t>定义在非空开凸集</a:t>
                </a:r>
                <a14:m>
                  <m:oMath xmlns:m="http://schemas.openxmlformats.org/officeDocument/2006/math">
                    <m:r>
                      <a:rPr lang="en-US" altLang="zh-CN" sz="1900" i="1">
                        <a:latin typeface="Cambria Math"/>
                      </a:rPr>
                      <m:t>𝑺</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𝑹</m:t>
                        </m:r>
                      </m:e>
                      <m:sup>
                        <m:r>
                          <a:rPr lang="en-US" altLang="zh-CN" sz="1900" i="1">
                            <a:latin typeface="Cambria Math"/>
                          </a:rPr>
                          <m:t>𝒏</m:t>
                        </m:r>
                      </m:sup>
                    </m:sSup>
                  </m:oMath>
                </a14:m>
                <a:r>
                  <a:rPr lang="zh-CN" altLang="en-US" sz="1900" dirty="0"/>
                  <a:t>上的凸函数，但</a:t>
                </a:r>
                <a14:m>
                  <m:oMath xmlns:m="http://schemas.openxmlformats.org/officeDocument/2006/math">
                    <m:r>
                      <a:rPr lang="en-US" altLang="zh-CN" sz="1900" i="1">
                        <a:latin typeface="Cambria Math"/>
                      </a:rPr>
                      <m:t>𝒇</m:t>
                    </m:r>
                  </m:oMath>
                </a14:m>
                <a:r>
                  <a:rPr lang="zh-CN" altLang="en-US" sz="1900" dirty="0"/>
                  <a:t>不一定处处可微。此时采用次梯度的概念来类比梯度的概念。函数</a:t>
                </a:r>
                <a14:m>
                  <m:oMath xmlns:m="http://schemas.openxmlformats.org/officeDocument/2006/math">
                    <m:r>
                      <a:rPr lang="en-US" altLang="zh-CN" sz="1900" b="1" i="1">
                        <a:latin typeface="Cambria Math"/>
                      </a:rPr>
                      <m:t>𝒇</m:t>
                    </m:r>
                  </m:oMath>
                </a14:m>
                <a:r>
                  <a:rPr lang="zh-CN" altLang="en-US" sz="1900" dirty="0"/>
                  <a:t>在</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𝟎</m:t>
                        </m:r>
                      </m:sub>
                    </m:sSub>
                  </m:oMath>
                </a14:m>
                <a:r>
                  <a:rPr lang="zh-CN" altLang="en-US" sz="1900" dirty="0"/>
                  <a:t>处的次梯度是一个向量</a:t>
                </a:r>
                <a14:m>
                  <m:oMath xmlns:m="http://schemas.openxmlformats.org/officeDocument/2006/math">
                    <m:r>
                      <a:rPr lang="en-US" altLang="zh-CN" sz="1900" b="1" i="1">
                        <a:latin typeface="Cambria Math"/>
                      </a:rPr>
                      <m:t>𝒗</m:t>
                    </m:r>
                  </m:oMath>
                </a14:m>
                <a:r>
                  <a:rPr lang="en-US" altLang="zh-CN" sz="1900" dirty="0"/>
                  <a:t>,</a:t>
                </a:r>
                <a:r>
                  <a:rPr lang="zh-CN" altLang="en-US" sz="1900" dirty="0"/>
                  <a:t>如果对于</a:t>
                </a:r>
                <a14:m>
                  <m:oMath xmlns:m="http://schemas.openxmlformats.org/officeDocument/2006/math">
                    <m:r>
                      <a:rPr lang="en-US" altLang="zh-CN" sz="1900" b="1" i="1">
                        <a:latin typeface="Cambria Math"/>
                      </a:rPr>
                      <m:t>𝑺</m:t>
                    </m:r>
                  </m:oMath>
                </a14:m>
                <a:r>
                  <a:rPr lang="zh-CN" altLang="en-US" sz="1900" dirty="0"/>
                  <a:t>内的任意</a:t>
                </a:r>
                <a14:m>
                  <m:oMath xmlns:m="http://schemas.openxmlformats.org/officeDocument/2006/math">
                    <m:r>
                      <a:rPr lang="en-US" altLang="zh-CN" sz="1900" b="1" i="1">
                        <a:latin typeface="Cambria Math"/>
                      </a:rPr>
                      <m:t>𝒙</m:t>
                    </m:r>
                  </m:oMath>
                </a14:m>
                <a:r>
                  <a:rPr lang="zh-CN" altLang="en-US" sz="1900" dirty="0"/>
                  <a:t>，都有</a:t>
                </a:r>
                <a:r>
                  <a:rPr lang="en-US" altLang="zh-CN" sz="1900" dirty="0"/>
                  <a:t>:</a:t>
                </a:r>
                <a14:m>
                  <m:oMath xmlns:m="http://schemas.openxmlformats.org/officeDocument/2006/math">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r>
                      <a:rPr lang="en-US" altLang="zh-CN" sz="1900" b="1" i="1">
                        <a:latin typeface="Cambria Math"/>
                      </a:rPr>
                      <m:t>𝒇</m:t>
                    </m:r>
                    <m:d>
                      <m:dPr>
                        <m:ctrlPr>
                          <a:rPr lang="en-US" altLang="zh-CN" sz="1900" b="1" i="1">
                            <a:latin typeface="Cambria Math" panose="02040503050406030204" pitchFamily="18" charset="0"/>
                          </a:rPr>
                        </m:ctrlPr>
                      </m:dPr>
                      <m:e>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e>
                    </m:d>
                    <m:r>
                      <a:rPr lang="en-US" altLang="zh-CN" sz="1900" b="1" i="1">
                        <a:latin typeface="Cambria Math"/>
                      </a:rPr>
                      <m:t>≥</m:t>
                    </m:r>
                    <m:sSup>
                      <m:sSupPr>
                        <m:ctrlPr>
                          <a:rPr lang="en-US" altLang="zh-CN" sz="1900" b="1" i="1">
                            <a:latin typeface="Cambria Math" panose="02040503050406030204" pitchFamily="18" charset="0"/>
                          </a:rPr>
                        </m:ctrlPr>
                      </m:sSupPr>
                      <m:e>
                        <m:r>
                          <a:rPr lang="en-US" altLang="zh-CN" sz="1900" b="1" i="1">
                            <a:latin typeface="Cambria Math"/>
                          </a:rPr>
                          <m:t>𝒗</m:t>
                        </m:r>
                      </m:e>
                      <m:sup>
                        <m:r>
                          <a:rPr lang="en-US" altLang="zh-CN" sz="1900" b="1" i="1">
                            <a:latin typeface="Cambria Math" panose="02040503050406030204" pitchFamily="18" charset="0"/>
                          </a:rPr>
                          <m:t>𝑻</m:t>
                        </m:r>
                      </m:sup>
                    </m:sSup>
                    <m:r>
                      <a:rPr lang="en-US" altLang="zh-CN" sz="1900" b="1" i="1">
                        <a:latin typeface="Cambria Math"/>
                      </a:rPr>
                      <m:t>⋅(</m:t>
                    </m:r>
                    <m:r>
                      <a:rPr lang="en-US" altLang="zh-CN" sz="1900" b="1" i="1">
                        <a:latin typeface="Cambria Math"/>
                      </a:rPr>
                      <m:t>𝒙</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r>
                      <a:rPr lang="en-US" altLang="zh-CN" sz="1900" b="1" i="1">
                        <a:latin typeface="Cambria Math"/>
                      </a:rPr>
                      <m:t>)</m:t>
                    </m:r>
                  </m:oMath>
                </a14:m>
                <a:r>
                  <a:rPr lang="zh-CN" altLang="en-US" sz="1900" dirty="0"/>
                  <a:t>成立，所有次梯度的集合称为</a:t>
                </a:r>
                <a:r>
                  <a:rPr lang="zh-CN" altLang="en-US" sz="1900" dirty="0">
                    <a:solidFill>
                      <a:srgbClr val="FF0000"/>
                    </a:solidFill>
                  </a:rPr>
                  <a:t>次微分</a:t>
                </a:r>
                <a:r>
                  <a:rPr lang="en-US" altLang="zh-CN" sz="1900" dirty="0">
                    <a:solidFill>
                      <a:srgbClr val="FF0000"/>
                    </a:solidFill>
                  </a:rPr>
                  <a:t>(</a:t>
                </a:r>
                <a:r>
                  <a:rPr lang="en-US" altLang="zh-CN" sz="1900" dirty="0" err="1">
                    <a:solidFill>
                      <a:srgbClr val="FF0000"/>
                    </a:solidFill>
                  </a:rPr>
                  <a:t>subdifferential</a:t>
                </a:r>
                <a:r>
                  <a:rPr lang="en-US" altLang="zh-CN" sz="1900" dirty="0">
                    <a:solidFill>
                      <a:srgbClr val="FF0000"/>
                    </a:solidFill>
                  </a:rPr>
                  <a:t>)</a:t>
                </a:r>
                <a:r>
                  <a:rPr lang="zh-CN" altLang="en-US" sz="1900" dirty="0"/>
                  <a:t>，记为</a:t>
                </a:r>
                <a14:m>
                  <m:oMath xmlns:m="http://schemas.openxmlformats.org/officeDocument/2006/math">
                    <m:r>
                      <a:rPr lang="zh-CN" altLang="en-US" sz="1900" i="1">
                        <a:latin typeface="Cambria Math"/>
                      </a:rPr>
                      <m:t>𝝏</m:t>
                    </m:r>
                    <m:r>
                      <a:rPr lang="en-US" altLang="zh-CN" sz="1900" b="1" i="1">
                        <a:latin typeface="Cambria Math"/>
                      </a:rPr>
                      <m:t>𝒇</m:t>
                    </m:r>
                    <m:r>
                      <a:rPr lang="en-US" altLang="zh-CN" sz="1900" b="1" i="1">
                        <a:latin typeface="Cambria Math"/>
                      </a:rPr>
                      <m:t>(</m:t>
                    </m:r>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r>
                      <a:rPr lang="en-US" altLang="zh-CN" sz="1900" b="1" i="1">
                        <a:latin typeface="Cambria Math"/>
                      </a:rPr>
                      <m:t>)</m:t>
                    </m:r>
                  </m:oMath>
                </a14:m>
                <a:endParaRPr lang="en-US" altLang="zh-CN" sz="1900" dirty="0"/>
              </a:p>
              <a:p>
                <a:pPr lvl="1"/>
                <a:r>
                  <a:rPr lang="zh-CN" altLang="en-US" sz="1900" dirty="0"/>
                  <a:t>从后续凸函数判定的一阶充要条件可以看出，这定义借鉴了这点</a:t>
                </a:r>
                <a:endParaRPr lang="en-US" altLang="zh-CN" sz="1900" dirty="0"/>
              </a:p>
              <a:p>
                <a:r>
                  <a:rPr lang="zh-CN" altLang="en-US" sz="1900" dirty="0"/>
                  <a:t>如果为一维，则可称为次导数</a:t>
                </a:r>
                <a:r>
                  <a:rPr lang="en-US" altLang="zh-CN" sz="1900" dirty="0"/>
                  <a:t>(</a:t>
                </a:r>
                <a:r>
                  <a:rPr lang="en-US" altLang="zh-CN" sz="1900" dirty="0" err="1"/>
                  <a:t>subderivative</a:t>
                </a:r>
                <a:r>
                  <a:rPr lang="en-US" altLang="zh-CN" sz="1900" dirty="0"/>
                  <a:t>),</a:t>
                </a:r>
                <a:r>
                  <a:rPr lang="zh-CN" altLang="en-US" sz="1900" dirty="0"/>
                  <a:t>例如凸函数</a:t>
                </a:r>
                <a14:m>
                  <m:oMath xmlns:m="http://schemas.openxmlformats.org/officeDocument/2006/math">
                    <m:r>
                      <a:rPr lang="en-US" altLang="zh-CN" sz="1900" b="1" i="1">
                        <a:latin typeface="Cambria Math"/>
                      </a:rPr>
                      <m:t>𝒇</m:t>
                    </m:r>
                    <m:d>
                      <m:dPr>
                        <m:ctrlPr>
                          <a:rPr lang="en-US" altLang="zh-CN" sz="1900" b="1" i="1">
                            <a:latin typeface="Cambria Math" panose="02040503050406030204" pitchFamily="18" charset="0"/>
                          </a:rPr>
                        </m:ctrlPr>
                      </m:dPr>
                      <m:e>
                        <m:r>
                          <a:rPr lang="en-US" altLang="zh-CN" sz="1900" b="1" i="1">
                            <a:latin typeface="Cambria Math"/>
                          </a:rPr>
                          <m:t>𝒙</m:t>
                        </m:r>
                      </m:e>
                    </m:d>
                    <m:r>
                      <a:rPr lang="en-US" altLang="zh-CN" sz="1900" b="1" i="1">
                        <a:latin typeface="Cambria Math"/>
                      </a:rPr>
                      <m:t>=</m:t>
                    </m:r>
                    <m:d>
                      <m:dPr>
                        <m:begChr m:val="|"/>
                        <m:endChr m:val="|"/>
                        <m:ctrlPr>
                          <a:rPr lang="en-US" altLang="zh-CN" sz="1900" b="1" i="1">
                            <a:latin typeface="Cambria Math" panose="02040503050406030204" pitchFamily="18" charset="0"/>
                          </a:rPr>
                        </m:ctrlPr>
                      </m:dPr>
                      <m:e>
                        <m:r>
                          <a:rPr lang="en-US" altLang="zh-CN" sz="1900" b="1" i="1">
                            <a:latin typeface="Cambria Math"/>
                          </a:rPr>
                          <m:t>𝒙</m:t>
                        </m:r>
                      </m:e>
                    </m:d>
                  </m:oMath>
                </a14:m>
                <a:r>
                  <a:rPr lang="en-US" altLang="zh-CN" sz="1900" dirty="0"/>
                  <a:t>,</a:t>
                </a:r>
                <a:r>
                  <a:rPr lang="zh-CN" altLang="en-US" sz="1900" dirty="0"/>
                  <a:t>其在原点的次微分是区间</a:t>
                </a:r>
                <a14:m>
                  <m:oMath xmlns:m="http://schemas.openxmlformats.org/officeDocument/2006/math">
                    <m:r>
                      <a:rPr lang="en-US" altLang="zh-CN" sz="1900" b="1" i="1">
                        <a:latin typeface="Cambria Math"/>
                      </a:rPr>
                      <m:t>[−</m:t>
                    </m:r>
                    <m:r>
                      <a:rPr lang="en-US" altLang="zh-CN" sz="1900" b="1" i="1">
                        <a:latin typeface="Cambria Math"/>
                      </a:rPr>
                      <m:t>𝟏</m:t>
                    </m:r>
                    <m:r>
                      <a:rPr lang="en-US" altLang="zh-CN" sz="1900" b="1" i="1">
                        <a:latin typeface="Cambria Math"/>
                      </a:rPr>
                      <m:t>,</m:t>
                    </m:r>
                    <m:r>
                      <a:rPr lang="en-US" altLang="zh-CN" sz="1900" b="1" i="1">
                        <a:latin typeface="Cambria Math"/>
                      </a:rPr>
                      <m:t>𝟏</m:t>
                    </m:r>
                    <m:r>
                      <a:rPr lang="en-US" altLang="zh-CN" sz="1900" b="1" i="1">
                        <a:latin typeface="Cambria Math"/>
                      </a:rPr>
                      <m:t>]</m:t>
                    </m:r>
                  </m:oMath>
                </a14:m>
                <a:r>
                  <a:rPr lang="en-US" altLang="zh-CN" sz="1900" dirty="0"/>
                  <a:t>,</a:t>
                </a:r>
                <a:r>
                  <a:rPr lang="zh-CN" altLang="en-US" sz="1900" dirty="0"/>
                  <a:t>而在</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r>
                      <a:rPr lang="en-US" altLang="zh-CN" sz="1900" b="1" i="1">
                        <a:latin typeface="Cambria Math"/>
                      </a:rPr>
                      <m:t>&lt;</m:t>
                    </m:r>
                    <m:r>
                      <a:rPr lang="en-US" altLang="zh-CN" sz="1900" b="1" i="1">
                        <a:latin typeface="Cambria Math"/>
                      </a:rPr>
                      <m:t>𝟎</m:t>
                    </m:r>
                  </m:oMath>
                </a14:m>
                <a:r>
                  <a:rPr lang="en-US" altLang="zh-CN" sz="1900" dirty="0"/>
                  <a:t>,</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𝟎</m:t>
                        </m:r>
                      </m:sub>
                    </m:sSub>
                    <m:r>
                      <a:rPr lang="en-US" altLang="zh-CN" sz="1900" b="1" i="1" dirty="0">
                        <a:latin typeface="Cambria Math"/>
                      </a:rPr>
                      <m:t>&gt;</m:t>
                    </m:r>
                    <m:r>
                      <a:rPr lang="en-US" altLang="zh-CN" sz="1900" b="1" i="1" dirty="0">
                        <a:latin typeface="Cambria Math"/>
                      </a:rPr>
                      <m:t>𝟎</m:t>
                    </m:r>
                  </m:oMath>
                </a14:m>
                <a:r>
                  <a:rPr lang="zh-CN" altLang="en-US" sz="1900" dirty="0"/>
                  <a:t>的次微分分别为单元素集合</a:t>
                </a:r>
                <a14:m>
                  <m:oMath xmlns:m="http://schemas.openxmlformats.org/officeDocument/2006/math">
                    <m:d>
                      <m:dPr>
                        <m:begChr m:val="{"/>
                        <m:endChr m:val="}"/>
                        <m:ctrlPr>
                          <a:rPr lang="en-US" altLang="zh-CN" sz="1900" b="1" i="1">
                            <a:latin typeface="Cambria Math" panose="02040503050406030204" pitchFamily="18" charset="0"/>
                          </a:rPr>
                        </m:ctrlPr>
                      </m:dPr>
                      <m:e>
                        <m:r>
                          <a:rPr lang="en-US" altLang="zh-CN" sz="1900" b="1" i="1">
                            <a:latin typeface="Cambria Math"/>
                          </a:rPr>
                          <m:t>−</m:t>
                        </m:r>
                        <m:r>
                          <a:rPr lang="en-US" altLang="zh-CN" sz="1900" b="1" i="1">
                            <a:latin typeface="Cambria Math"/>
                          </a:rPr>
                          <m:t>𝟏</m:t>
                        </m:r>
                      </m:e>
                    </m:d>
                    <m:r>
                      <a:rPr lang="en-US" altLang="zh-CN" sz="1900" b="1" i="1">
                        <a:latin typeface="Cambria Math"/>
                      </a:rPr>
                      <m:t>,{</m:t>
                    </m:r>
                    <m:r>
                      <a:rPr lang="en-US" altLang="zh-CN" sz="1900" b="1" i="1">
                        <a:latin typeface="Cambria Math"/>
                      </a:rPr>
                      <m:t>𝟏</m:t>
                    </m:r>
                    <m:r>
                      <a:rPr lang="en-US" altLang="zh-CN" sz="1900" b="1" i="1">
                        <a:latin typeface="Cambria Math"/>
                      </a:rPr>
                      <m:t>}</m:t>
                    </m:r>
                  </m:oMath>
                </a14:m>
                <a:r>
                  <a:rPr lang="en-US" altLang="zh-CN" sz="1900" dirty="0"/>
                  <a:t>;</a:t>
                </a:r>
              </a:p>
              <a:p>
                <a:pPr lvl="1"/>
                <a:r>
                  <a:rPr lang="zh-CN" altLang="en-US" sz="1520" dirty="0"/>
                  <a:t>又如</a:t>
                </a:r>
                <a14:m>
                  <m:oMath xmlns:m="http://schemas.openxmlformats.org/officeDocument/2006/math">
                    <m:r>
                      <a:rPr lang="en-US" altLang="zh-CN" sz="1520" b="1" i="1">
                        <a:latin typeface="Cambria Math"/>
                      </a:rPr>
                      <m:t>𝒇</m:t>
                    </m:r>
                    <m:d>
                      <m:dPr>
                        <m:ctrlPr>
                          <a:rPr lang="en-US" altLang="zh-CN" sz="1520" b="1" i="1">
                            <a:latin typeface="Cambria Math" panose="02040503050406030204" pitchFamily="18" charset="0"/>
                          </a:rPr>
                        </m:ctrlPr>
                      </m:dPr>
                      <m:e>
                        <m:r>
                          <a:rPr lang="en-US" altLang="zh-CN" sz="1520" b="1" i="1">
                            <a:latin typeface="Cambria Math"/>
                          </a:rPr>
                          <m:t>𝒙</m:t>
                        </m:r>
                      </m:e>
                    </m:d>
                    <m:r>
                      <a:rPr lang="en-US" altLang="zh-CN" sz="1520" b="1" i="1">
                        <a:latin typeface="Cambria Math"/>
                      </a:rPr>
                      <m:t>=</m:t>
                    </m:r>
                    <m:r>
                      <a:rPr lang="en-US" altLang="zh-CN" sz="1520" b="1" i="1">
                        <a:latin typeface="Cambria Math"/>
                      </a:rPr>
                      <m:t>𝒎𝒂𝒙</m:t>
                    </m:r>
                    <m:r>
                      <a:rPr lang="en-US" altLang="zh-CN" sz="1520" b="1" i="1">
                        <a:latin typeface="Cambria Math"/>
                      </a:rPr>
                      <m:t>{</m:t>
                    </m:r>
                    <m:r>
                      <a:rPr lang="en-US" altLang="zh-CN" sz="1520" b="1" i="1">
                        <a:latin typeface="Cambria Math"/>
                      </a:rPr>
                      <m:t>𝟎</m:t>
                    </m:r>
                    <m:r>
                      <a:rPr lang="en-US" altLang="zh-CN" sz="1520" b="1" i="1">
                        <a:latin typeface="Cambria Math"/>
                      </a:rPr>
                      <m:t>,</m:t>
                    </m:r>
                    <m:f>
                      <m:fPr>
                        <m:ctrlPr>
                          <a:rPr lang="en-US" altLang="zh-CN" sz="1520" b="1" i="1">
                            <a:latin typeface="Cambria Math" panose="02040503050406030204" pitchFamily="18" charset="0"/>
                          </a:rPr>
                        </m:ctrlPr>
                      </m:fPr>
                      <m:num>
                        <m:r>
                          <a:rPr lang="en-US" altLang="zh-CN" sz="1520" b="1" i="1">
                            <a:latin typeface="Cambria Math"/>
                          </a:rPr>
                          <m:t>𝟏</m:t>
                        </m:r>
                      </m:num>
                      <m:den>
                        <m:r>
                          <a:rPr lang="en-US" altLang="zh-CN" sz="1520" b="1" i="1">
                            <a:latin typeface="Cambria Math"/>
                          </a:rPr>
                          <m:t>𝟐</m:t>
                        </m:r>
                      </m:den>
                    </m:f>
                    <m:d>
                      <m:dPr>
                        <m:ctrlPr>
                          <a:rPr lang="en-US" altLang="zh-CN" sz="1520" b="1" i="1">
                            <a:latin typeface="Cambria Math" panose="02040503050406030204" pitchFamily="18" charset="0"/>
                          </a:rPr>
                        </m:ctrlPr>
                      </m:dPr>
                      <m:e>
                        <m:sSup>
                          <m:sSupPr>
                            <m:ctrlPr>
                              <a:rPr lang="en-US" altLang="zh-CN" sz="1520" b="1" i="1">
                                <a:latin typeface="Cambria Math" panose="02040503050406030204" pitchFamily="18" charset="0"/>
                              </a:rPr>
                            </m:ctrlPr>
                          </m:sSupPr>
                          <m:e>
                            <m:r>
                              <a:rPr lang="en-US" altLang="zh-CN" sz="1520" b="1" i="1">
                                <a:latin typeface="Cambria Math"/>
                              </a:rPr>
                              <m:t>𝒙</m:t>
                            </m:r>
                          </m:e>
                          <m:sup>
                            <m:r>
                              <a:rPr lang="en-US" altLang="zh-CN" sz="1520" b="1" i="1">
                                <a:latin typeface="Cambria Math"/>
                              </a:rPr>
                              <m:t>𝟐</m:t>
                            </m:r>
                          </m:sup>
                        </m:sSup>
                        <m:r>
                          <a:rPr lang="en-US" altLang="zh-CN" sz="1520" b="1" i="1">
                            <a:latin typeface="Cambria Math"/>
                          </a:rPr>
                          <m:t>−</m:t>
                        </m:r>
                        <m:r>
                          <a:rPr lang="en-US" altLang="zh-CN" sz="1520" b="1" i="1">
                            <a:latin typeface="Cambria Math"/>
                          </a:rPr>
                          <m:t>𝟏</m:t>
                        </m:r>
                      </m:e>
                    </m:d>
                    <m:r>
                      <a:rPr lang="en-US" altLang="zh-CN" sz="1520" b="1" i="1">
                        <a:latin typeface="Cambria Math"/>
                      </a:rPr>
                      <m:t>}</m:t>
                    </m:r>
                  </m:oMath>
                </a14:m>
                <a:r>
                  <a:rPr lang="zh-CN" altLang="en-US" sz="1520" dirty="0"/>
                  <a:t>，</a:t>
                </a:r>
                <a:r>
                  <a:rPr lang="zh-CN" altLang="en-US" sz="1520" dirty="0">
                    <a:solidFill>
                      <a:srgbClr val="FF0000"/>
                    </a:solidFill>
                  </a:rPr>
                  <a:t>练习</a:t>
                </a:r>
                <a:r>
                  <a:rPr lang="zh-CN" altLang="en-US" sz="1520" dirty="0"/>
                  <a:t>求出其次梯度</a:t>
                </a:r>
                <a:endParaRPr lang="en-US" altLang="zh-CN" sz="1520" dirty="0"/>
              </a:p>
              <a:p>
                <a:r>
                  <a:rPr lang="zh-CN" altLang="en-US" sz="1900" dirty="0"/>
                  <a:t>函数</a:t>
                </a:r>
                <a14:m>
                  <m:oMath xmlns:m="http://schemas.openxmlformats.org/officeDocument/2006/math">
                    <m:r>
                      <a:rPr lang="en-US" altLang="zh-CN" sz="1900" b="1" i="1">
                        <a:latin typeface="Cambria Math"/>
                      </a:rPr>
                      <m:t>𝒇</m:t>
                    </m:r>
                  </m:oMath>
                </a14:m>
                <a:r>
                  <a:rPr lang="zh-CN" altLang="en-US" sz="1900" dirty="0"/>
                  <a:t>在</a:t>
                </a:r>
                <a14:m>
                  <m:oMath xmlns:m="http://schemas.openxmlformats.org/officeDocument/2006/math">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𝟎</m:t>
                        </m:r>
                      </m:sub>
                    </m:sSub>
                  </m:oMath>
                </a14:m>
                <a:r>
                  <a:rPr lang="zh-CN" altLang="en-US" sz="1900" dirty="0"/>
                  <a:t>以</a:t>
                </a:r>
                <a14:m>
                  <m:oMath xmlns:m="http://schemas.openxmlformats.org/officeDocument/2006/math">
                    <m:r>
                      <a:rPr lang="en-US" altLang="zh-CN" sz="1900" b="1" i="1" dirty="0">
                        <a:latin typeface="Cambria Math"/>
                      </a:rPr>
                      <m:t>𝜵</m:t>
                    </m:r>
                    <m:r>
                      <a:rPr lang="en-US" altLang="zh-CN" sz="1900" b="1" i="1" dirty="0">
                        <a:latin typeface="Cambria Math"/>
                      </a:rPr>
                      <m:t>𝒇</m:t>
                    </m:r>
                    <m:r>
                      <a:rPr lang="en-US" altLang="zh-CN" sz="1900" b="1" i="1" dirty="0">
                        <a:latin typeface="Cambria Math"/>
                      </a:rPr>
                      <m:t>(</m:t>
                    </m:r>
                    <m:sSub>
                      <m:sSubPr>
                        <m:ctrlPr>
                          <a:rPr lang="en-US" altLang="zh-CN" sz="1900" b="1" i="1" dirty="0">
                            <a:latin typeface="Cambria Math" panose="02040503050406030204" pitchFamily="18" charset="0"/>
                          </a:rPr>
                        </m:ctrlPr>
                      </m:sSubPr>
                      <m:e>
                        <m:r>
                          <a:rPr lang="en-US" altLang="zh-CN" sz="1900" b="1" i="1" dirty="0">
                            <a:latin typeface="Cambria Math"/>
                          </a:rPr>
                          <m:t>𝒙</m:t>
                        </m:r>
                      </m:e>
                      <m:sub>
                        <m:r>
                          <a:rPr lang="en-US" altLang="zh-CN" sz="1900" b="1" i="1" dirty="0">
                            <a:latin typeface="Cambria Math"/>
                          </a:rPr>
                          <m:t>𝟎</m:t>
                        </m:r>
                      </m:sub>
                    </m:sSub>
                    <m:r>
                      <a:rPr lang="en-US" altLang="zh-CN" sz="1900" b="1" dirty="0">
                        <a:latin typeface="Cambria Math"/>
                      </a:rPr>
                      <m:t>)</m:t>
                    </m:r>
                  </m:oMath>
                </a14:m>
                <a:r>
                  <a:rPr lang="zh-CN" altLang="en-US" sz="1900" dirty="0"/>
                  <a:t>可微</a:t>
                </a:r>
                <a:r>
                  <a:rPr lang="en-US" altLang="zh-CN" sz="1900" dirty="0"/>
                  <a:t>,</a:t>
                </a:r>
                <a:r>
                  <a:rPr lang="zh-CN" altLang="en-US" sz="1900" dirty="0"/>
                  <a:t>当且仅当它有</a:t>
                </a:r>
                <a14:m>
                  <m:oMath xmlns:m="http://schemas.openxmlformats.org/officeDocument/2006/math">
                    <m:r>
                      <a:rPr lang="en-US" altLang="zh-CN" sz="1900" i="1" dirty="0">
                        <a:latin typeface="Cambria Math"/>
                      </a:rPr>
                      <m:t>𝜵</m:t>
                    </m:r>
                    <m:r>
                      <a:rPr lang="en-US" altLang="zh-CN" sz="1900" i="1" dirty="0">
                        <a:latin typeface="Cambria Math"/>
                      </a:rPr>
                      <m:t>𝒇</m:t>
                    </m:r>
                    <m:r>
                      <a:rPr lang="en-US" altLang="zh-CN" sz="1900" i="1" dirty="0">
                        <a:latin typeface="Cambria Math"/>
                      </a:rPr>
                      <m:t>(</m:t>
                    </m:r>
                    <m:sSub>
                      <m:sSubPr>
                        <m:ctrlPr>
                          <a:rPr lang="en-US" altLang="zh-CN" sz="1900" i="1" dirty="0">
                            <a:latin typeface="Cambria Math" panose="02040503050406030204" pitchFamily="18" charset="0"/>
                          </a:rPr>
                        </m:ctrlPr>
                      </m:sSubPr>
                      <m:e>
                        <m:r>
                          <a:rPr lang="en-US" altLang="zh-CN" sz="1900" i="1" dirty="0">
                            <a:latin typeface="Cambria Math"/>
                          </a:rPr>
                          <m:t>𝒙</m:t>
                        </m:r>
                      </m:e>
                      <m:sub>
                        <m:r>
                          <a:rPr lang="en-US" altLang="zh-CN" sz="1900" i="1" dirty="0">
                            <a:latin typeface="Cambria Math"/>
                          </a:rPr>
                          <m:t>𝟎</m:t>
                        </m:r>
                      </m:sub>
                    </m:sSub>
                    <m:r>
                      <a:rPr lang="en-US" altLang="zh-CN" sz="1900" dirty="0">
                        <a:latin typeface="Cambria Math"/>
                      </a:rPr>
                      <m:t>)</m:t>
                    </m:r>
                  </m:oMath>
                </a14:m>
                <a:r>
                  <a:rPr lang="zh-CN" altLang="en-US" sz="1900" dirty="0"/>
                  <a:t>作为在</a:t>
                </a:r>
                <a14:m>
                  <m:oMath xmlns:m="http://schemas.openxmlformats.org/officeDocument/2006/math">
                    <m:sSub>
                      <m:sSubPr>
                        <m:ctrlPr>
                          <a:rPr lang="en-US" altLang="zh-CN" sz="1900" b="1" i="1">
                            <a:latin typeface="Cambria Math" panose="02040503050406030204" pitchFamily="18" charset="0"/>
                          </a:rPr>
                        </m:ctrlPr>
                      </m:sSubPr>
                      <m:e>
                        <m:r>
                          <a:rPr lang="en-US" altLang="zh-CN" sz="1900" b="1" i="1">
                            <a:latin typeface="Cambria Math"/>
                          </a:rPr>
                          <m:t>𝒙</m:t>
                        </m:r>
                      </m:e>
                      <m:sub>
                        <m:r>
                          <a:rPr lang="en-US" altLang="zh-CN" sz="1900" b="1" i="1">
                            <a:latin typeface="Cambria Math"/>
                          </a:rPr>
                          <m:t>𝟎</m:t>
                        </m:r>
                      </m:sub>
                    </m:sSub>
                  </m:oMath>
                </a14:m>
                <a:r>
                  <a:rPr lang="zh-CN" altLang="en-US" sz="1900" dirty="0"/>
                  <a:t>的唯一次梯度。</a:t>
                </a:r>
                <a:endParaRPr lang="en-US" altLang="zh-CN" sz="1900" dirty="0"/>
              </a:p>
              <a:p>
                <a:pPr lvl="1"/>
                <a:r>
                  <a:rPr lang="zh-CN" altLang="en-US" sz="1520" dirty="0"/>
                  <a:t>注意，次微分是</a:t>
                </a:r>
                <a:r>
                  <a:rPr lang="zh-CN" altLang="en-US" sz="1520" dirty="0">
                    <a:solidFill>
                      <a:srgbClr val="FF0000"/>
                    </a:solidFill>
                  </a:rPr>
                  <a:t>非空的，凸的</a:t>
                </a:r>
                <a:r>
                  <a:rPr lang="zh-CN" altLang="en-US" sz="1520" dirty="0"/>
                  <a:t>，和紧的。</a:t>
                </a:r>
                <a:endParaRPr lang="en-US" altLang="zh-CN" sz="1520" dirty="0"/>
              </a:p>
              <a:p>
                <a:r>
                  <a:rPr lang="zh-CN" altLang="en-US" sz="1900" dirty="0"/>
                  <a:t>凸集上的可微函数</a:t>
                </a:r>
                <a14:m>
                  <m:oMath xmlns:m="http://schemas.openxmlformats.org/officeDocument/2006/math">
                    <m:r>
                      <a:rPr lang="en-US" altLang="zh-CN" sz="1900" b="1" i="1">
                        <a:latin typeface="Cambria Math" panose="02040503050406030204" pitchFamily="18" charset="0"/>
                      </a:rPr>
                      <m:t>𝒇</m:t>
                    </m:r>
                  </m:oMath>
                </a14:m>
                <a:r>
                  <a:rPr lang="en-US" altLang="zh-CN" sz="1900" dirty="0"/>
                  <a:t>,</a:t>
                </a:r>
                <a:r>
                  <a:rPr lang="zh-CN" altLang="en-US" sz="1900" dirty="0"/>
                  <a:t>其为凸函数等价于：</a:t>
                </a:r>
                <a14:m>
                  <m:oMath xmlns:m="http://schemas.openxmlformats.org/officeDocument/2006/math">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𝒚</m:t>
                        </m:r>
                      </m:e>
                    </m:d>
                    <m:r>
                      <a:rPr lang="en-US" altLang="zh-CN" sz="1900" b="1" i="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a:latin typeface="Cambria Math" panose="02040503050406030204" pitchFamily="18" charset="0"/>
                      </a:rPr>
                      <m:t>𝛁</m:t>
                    </m:r>
                    <m:r>
                      <a:rPr lang="en-US" altLang="zh-CN" sz="1900" b="1" i="1">
                        <a:latin typeface="Cambria Math" panose="02040503050406030204" pitchFamily="18" charset="0"/>
                      </a:rPr>
                      <m:t>𝒇</m:t>
                    </m:r>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e>
                      <m:sup>
                        <m:r>
                          <a:rPr lang="en-US" altLang="zh-CN" sz="1900" b="1" i="1">
                            <a:latin typeface="Cambria Math" panose="02040503050406030204" pitchFamily="18" charset="0"/>
                          </a:rPr>
                          <m:t>𝑻</m:t>
                        </m:r>
                      </m:sup>
                    </m:sSup>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𝒚</m:t>
                        </m:r>
                        <m:r>
                          <a:rPr lang="en-US" altLang="zh-CN" sz="1900" b="1" i="1">
                            <a:latin typeface="Cambria Math" panose="02040503050406030204" pitchFamily="18" charset="0"/>
                          </a:rPr>
                          <m:t>−</m:t>
                        </m:r>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𝒚</m:t>
                    </m:r>
                    <m:r>
                      <a:rPr lang="en-US" altLang="zh-CN" sz="1900" b="1" i="1">
                        <a:latin typeface="Cambria Math" panose="02040503050406030204" pitchFamily="18" charset="0"/>
                      </a:rPr>
                      <m:t>∈</m:t>
                    </m:r>
                    <m:r>
                      <a:rPr lang="en-US" altLang="zh-CN" sz="1900" b="1" i="1">
                        <a:latin typeface="Cambria Math" panose="02040503050406030204" pitchFamily="18" charset="0"/>
                      </a:rPr>
                      <m:t>𝒅𝒐𝒎</m:t>
                    </m:r>
                    <m:r>
                      <a:rPr lang="en-US" altLang="zh-CN" sz="1900" b="1" i="1">
                        <a:latin typeface="Cambria Math" panose="02040503050406030204" pitchFamily="18" charset="0"/>
                      </a:rPr>
                      <m:t> </m:t>
                    </m:r>
                    <m:r>
                      <a:rPr lang="en-US" altLang="zh-CN" sz="1900" b="1" i="1">
                        <a:latin typeface="Cambria Math" panose="02040503050406030204" pitchFamily="18" charset="0"/>
                      </a:rPr>
                      <m:t>𝒇</m:t>
                    </m:r>
                  </m:oMath>
                </a14:m>
                <a:endParaRPr lang="en-US" altLang="zh-CN" sz="1900" dirty="0"/>
              </a:p>
              <a:p>
                <a:r>
                  <a:rPr lang="zh-CN" altLang="en-US" sz="1900" dirty="0"/>
                  <a:t>可微函数</a:t>
                </a:r>
                <a14:m>
                  <m:oMath xmlns:m="http://schemas.openxmlformats.org/officeDocument/2006/math">
                    <m:r>
                      <a:rPr lang="en-US" altLang="zh-CN" sz="1900" b="1" i="1">
                        <a:latin typeface="Cambria Math" panose="02040503050406030204" pitchFamily="18" charset="0"/>
                      </a:rPr>
                      <m:t>𝒇</m:t>
                    </m:r>
                  </m:oMath>
                </a14:m>
                <a:r>
                  <a:rPr lang="zh-CN" altLang="en-US" sz="1900" dirty="0"/>
                  <a:t>为凸函数等价于</a:t>
                </a:r>
                <a14:m>
                  <m:oMath xmlns:m="http://schemas.openxmlformats.org/officeDocument/2006/math">
                    <m:r>
                      <m:rPr>
                        <m:sty m:val="p"/>
                      </m:rPr>
                      <a:rPr lang="en-US" altLang="zh-CN" sz="1900" i="1" dirty="0">
                        <a:latin typeface="Cambria Math" panose="02040503050406030204" pitchFamily="18" charset="0"/>
                      </a:rPr>
                      <m:t>do</m:t>
                    </m:r>
                    <m:r>
                      <a:rPr lang="en-US" altLang="zh-CN" sz="1900" b="1" i="1" dirty="0">
                        <a:latin typeface="Cambria Math" panose="02040503050406030204" pitchFamily="18" charset="0"/>
                      </a:rPr>
                      <m:t>𝒎𝒇</m:t>
                    </m:r>
                  </m:oMath>
                </a14:m>
                <a:r>
                  <a:rPr lang="zh-CN" altLang="en-US" sz="1900" dirty="0"/>
                  <a:t>为凸，且</a:t>
                </a:r>
                <a14:m>
                  <m:oMath xmlns:m="http://schemas.openxmlformats.org/officeDocument/2006/math">
                    <m:r>
                      <a:rPr lang="en-US" altLang="zh-CN" sz="1900" b="1">
                        <a:latin typeface="Cambria Math" panose="02040503050406030204" pitchFamily="18" charset="0"/>
                      </a:rPr>
                      <m:t>𝛁</m:t>
                    </m:r>
                    <m:r>
                      <a:rPr lang="en-US" altLang="zh-CN" sz="1900" b="1" i="1">
                        <a:latin typeface="Cambria Math" panose="02040503050406030204" pitchFamily="18" charset="0"/>
                      </a:rPr>
                      <m:t>𝒇</m:t>
                    </m:r>
                  </m:oMath>
                </a14:m>
                <a:r>
                  <a:rPr lang="zh-CN" altLang="en-US" sz="1900" dirty="0"/>
                  <a:t>单调：</a:t>
                </a:r>
                <a14:m>
                  <m:oMath xmlns:m="http://schemas.openxmlformats.org/officeDocument/2006/math">
                    <m:sSup>
                      <m:sSupPr>
                        <m:ctrlPr>
                          <a:rPr lang="en-US" altLang="zh-CN" sz="1900" b="1" i="1">
                            <a:latin typeface="Cambria Math" panose="02040503050406030204" pitchFamily="18" charset="0"/>
                          </a:rPr>
                        </m:ctrlPr>
                      </m:sSupPr>
                      <m:e>
                        <m:d>
                          <m:dPr>
                            <m:ctrlPr>
                              <a:rPr lang="en-US" altLang="zh-CN" sz="1900" b="1" i="1">
                                <a:latin typeface="Cambria Math" panose="02040503050406030204" pitchFamily="18" charset="0"/>
                              </a:rPr>
                            </m:ctrlPr>
                          </m:dPr>
                          <m:e>
                            <m:r>
                              <a:rPr lang="en-US" altLang="zh-CN" sz="1900" b="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𝒚</m:t>
                                </m:r>
                              </m:e>
                            </m:d>
                          </m:e>
                        </m:d>
                      </m:e>
                      <m:sup>
                        <m:r>
                          <a:rPr lang="en-US" altLang="zh-CN" sz="1900" b="1" i="1">
                            <a:latin typeface="Cambria Math" panose="02040503050406030204" pitchFamily="18" charset="0"/>
                          </a:rPr>
                          <m:t>𝑻</m:t>
                        </m:r>
                      </m:sup>
                    </m:sSup>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𝒚</m:t>
                        </m:r>
                      </m:e>
                    </m:d>
                    <m:r>
                      <a:rPr lang="en-US" altLang="zh-CN" sz="1900" b="1" i="1">
                        <a:latin typeface="Cambria Math" panose="02040503050406030204" pitchFamily="18" charset="0"/>
                      </a:rPr>
                      <m:t>≥</m:t>
                    </m:r>
                    <m:r>
                      <a:rPr lang="en-US" altLang="zh-CN" sz="1900" b="1" i="1">
                        <a:latin typeface="Cambria Math" panose="02040503050406030204" pitchFamily="18" charset="0"/>
                      </a:rPr>
                      <m:t>𝟎</m:t>
                    </m:r>
                    <m:r>
                      <a:rPr lang="en-US" altLang="zh-CN" sz="1900" b="1" i="1">
                        <a:latin typeface="Cambria Math" panose="02040503050406030204" pitchFamily="18" charset="0"/>
                      </a:rPr>
                      <m:t>,∀</m:t>
                    </m:r>
                    <m:r>
                      <a:rPr lang="en-US" altLang="zh-CN" sz="1900" b="1" i="1">
                        <a:latin typeface="Cambria Math" panose="02040503050406030204" pitchFamily="18" charset="0"/>
                      </a:rPr>
                      <m:t>𝒙</m:t>
                    </m:r>
                    <m:r>
                      <a:rPr lang="en-US" altLang="zh-CN" sz="1900" b="1" i="1">
                        <a:latin typeface="Cambria Math" panose="02040503050406030204" pitchFamily="18" charset="0"/>
                      </a:rPr>
                      <m:t>,</m:t>
                    </m:r>
                    <m:r>
                      <a:rPr lang="en-US" altLang="zh-CN" sz="1900" b="1" i="1">
                        <a:latin typeface="Cambria Math" panose="02040503050406030204" pitchFamily="18" charset="0"/>
                      </a:rPr>
                      <m:t>𝒚</m:t>
                    </m:r>
                    <m:r>
                      <a:rPr lang="en-US" altLang="zh-CN" sz="1900" b="1" i="1">
                        <a:latin typeface="Cambria Math" panose="02040503050406030204" pitchFamily="18" charset="0"/>
                      </a:rPr>
                      <m:t>∈</m:t>
                    </m:r>
                    <m:r>
                      <a:rPr lang="en-US" altLang="zh-CN" sz="1900" b="1" i="1">
                        <a:latin typeface="Cambria Math" panose="02040503050406030204" pitchFamily="18" charset="0"/>
                      </a:rPr>
                      <m:t>𝒅𝒐𝒎𝒇</m:t>
                    </m:r>
                  </m:oMath>
                </a14:m>
                <a:endParaRPr lang="en-US" altLang="zh-CN" sz="1900" dirty="0"/>
              </a:p>
              <a:p>
                <a:r>
                  <a:rPr lang="zh-CN" altLang="en-US" sz="1900" dirty="0"/>
                  <a:t>复合优化问题</a:t>
                </a:r>
                <a14:m>
                  <m:oMath xmlns:m="http://schemas.openxmlformats.org/officeDocument/2006/math">
                    <m:r>
                      <a:rPr lang="en-US" altLang="zh-CN" sz="1900" b="1" i="1">
                        <a:latin typeface="Cambria Math" panose="02040503050406030204" pitchFamily="18" charset="0"/>
                      </a:rPr>
                      <m:t>𝒎𝒊</m:t>
                    </m:r>
                    <m:sSub>
                      <m:sSubPr>
                        <m:ctrlPr>
                          <a:rPr lang="en-US" altLang="zh-CN" sz="1900" b="1" i="1">
                            <a:latin typeface="Cambria Math" panose="02040503050406030204" pitchFamily="18" charset="0"/>
                          </a:rPr>
                        </m:ctrlPr>
                      </m:sSubPr>
                      <m:e>
                        <m:r>
                          <a:rPr lang="en-US" altLang="zh-CN" sz="1900" b="1" i="1">
                            <a:latin typeface="Cambria Math" panose="02040503050406030204" pitchFamily="18" charset="0"/>
                          </a:rPr>
                          <m:t>𝒏</m:t>
                        </m:r>
                      </m:e>
                      <m:sub>
                        <m:r>
                          <a:rPr lang="en-US" altLang="zh-CN" sz="1900" b="1" i="1">
                            <a:latin typeface="Cambria Math" panose="02040503050406030204" pitchFamily="18" charset="0"/>
                          </a:rPr>
                          <m:t>𝒙</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𝑹</m:t>
                            </m:r>
                          </m:e>
                          <m:sup>
                            <m:r>
                              <a:rPr lang="en-US" altLang="zh-CN" sz="1900" b="1" i="1">
                                <a:latin typeface="Cambria Math" panose="02040503050406030204" pitchFamily="18" charset="0"/>
                              </a:rPr>
                              <m:t>𝒏</m:t>
                            </m:r>
                          </m:sup>
                        </m:sSup>
                      </m:sub>
                    </m:sSub>
                    <m:r>
                      <a:rPr lang="en-US" altLang="zh-CN" sz="1900" b="1" i="1">
                        <a:latin typeface="Cambria Math" panose="02040503050406030204" pitchFamily="18" charset="0"/>
                      </a:rPr>
                      <m:t>𝝍</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i="1">
                        <a:latin typeface="Cambria Math" panose="02040503050406030204" pitchFamily="18" charset="0"/>
                      </a:rPr>
                      <m:t>𝒉</m:t>
                    </m:r>
                    <m:d>
                      <m:dPr>
                        <m:ctrlPr>
                          <a:rPr lang="en-US" altLang="zh-CN" sz="1900" b="1" i="1">
                            <a:latin typeface="Cambria Math" panose="02040503050406030204" pitchFamily="18" charset="0"/>
                          </a:rPr>
                        </m:ctrlPr>
                      </m:dPr>
                      <m:e>
                        <m:r>
                          <a:rPr lang="en-US" altLang="zh-CN" sz="1900" b="1" i="1">
                            <a:latin typeface="Cambria Math" panose="02040503050406030204" pitchFamily="18" charset="0"/>
                          </a:rPr>
                          <m:t>𝒙</m:t>
                        </m:r>
                      </m:e>
                    </m:d>
                    <m:r>
                      <a:rPr lang="en-US" altLang="zh-CN" sz="1900" b="1" i="1">
                        <a:latin typeface="Cambria Math" panose="02040503050406030204" pitchFamily="18" charset="0"/>
                      </a:rPr>
                      <m:t>,</m:t>
                    </m:r>
                    <m:r>
                      <a:rPr lang="en-US" altLang="zh-CN" sz="1900" b="1" i="1">
                        <a:latin typeface="Cambria Math" panose="02040503050406030204" pitchFamily="18" charset="0"/>
                      </a:rPr>
                      <m:t>𝒇</m:t>
                    </m:r>
                  </m:oMath>
                </a14:m>
                <a:r>
                  <a:rPr lang="zh-CN" altLang="en-US" sz="1900" dirty="0"/>
                  <a:t>光滑</a:t>
                </a:r>
                <a:r>
                  <a:rPr lang="en-US" altLang="zh-CN" sz="1900" dirty="0"/>
                  <a:t>,</a:t>
                </a:r>
                <a14:m>
                  <m:oMath xmlns:m="http://schemas.openxmlformats.org/officeDocument/2006/math">
                    <m:r>
                      <a:rPr lang="en-US" altLang="zh-CN" sz="1900" b="1" i="1">
                        <a:latin typeface="Cambria Math" panose="02040503050406030204" pitchFamily="18" charset="0"/>
                      </a:rPr>
                      <m:t>𝒉</m:t>
                    </m:r>
                  </m:oMath>
                </a14:m>
                <a:r>
                  <a:rPr lang="zh-CN" altLang="en-US" sz="1900" dirty="0"/>
                  <a:t>为凸，则有一阶必要条件</a:t>
                </a:r>
                <a:endParaRPr lang="en-US" altLang="zh-CN" sz="1900" dirty="0"/>
              </a:p>
              <a:p>
                <a:pPr lvl="1"/>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oMath>
                </a14:m>
                <a:r>
                  <a:rPr lang="zh-CN" altLang="en-US" sz="1900" dirty="0"/>
                  <a:t>为局部极小点，则</a:t>
                </a:r>
                <a14:m>
                  <m:oMath xmlns:m="http://schemas.openxmlformats.org/officeDocument/2006/math">
                    <m:r>
                      <a:rPr lang="en-US" altLang="zh-CN" sz="1900" b="1" i="1">
                        <a:latin typeface="Cambria Math" panose="02040503050406030204" pitchFamily="18" charset="0"/>
                      </a:rPr>
                      <m:t>−</m:t>
                    </m:r>
                    <m:r>
                      <a:rPr lang="en-US" altLang="zh-CN" sz="1900" b="1">
                        <a:latin typeface="Cambria Math" panose="02040503050406030204" pitchFamily="18" charset="0"/>
                      </a:rPr>
                      <m:t>𝛁</m:t>
                    </m:r>
                    <m:r>
                      <a:rPr lang="en-US" altLang="zh-CN" sz="1900" b="1" i="1">
                        <a:latin typeface="Cambria Math" panose="02040503050406030204" pitchFamily="18" charset="0"/>
                      </a:rPr>
                      <m:t>𝒇</m:t>
                    </m:r>
                    <m:d>
                      <m:dPr>
                        <m:ctrlPr>
                          <a:rPr lang="en-US" altLang="zh-CN" sz="1900" b="1" i="1">
                            <a:latin typeface="Cambria Math" panose="02040503050406030204" pitchFamily="18" charset="0"/>
                          </a:rPr>
                        </m:ctrlPr>
                      </m:dPr>
                      <m:e>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e>
                    </m:d>
                    <m:r>
                      <a:rPr lang="en-US" altLang="zh-CN" sz="1900" b="1" i="1">
                        <a:latin typeface="Cambria Math" panose="02040503050406030204" pitchFamily="18" charset="0"/>
                      </a:rPr>
                      <m:t>∈</m:t>
                    </m:r>
                    <m:r>
                      <a:rPr lang="en-US" altLang="zh-CN" sz="1900" b="1" i="1">
                        <a:latin typeface="Cambria Math" panose="02040503050406030204" pitchFamily="18" charset="0"/>
                      </a:rPr>
                      <m:t>𝝏</m:t>
                    </m:r>
                    <m:r>
                      <a:rPr lang="en-US" altLang="zh-CN" sz="1900" b="1" i="1">
                        <a:latin typeface="Cambria Math" panose="02040503050406030204" pitchFamily="18" charset="0"/>
                      </a:rPr>
                      <m:t>𝒉</m:t>
                    </m:r>
                    <m:r>
                      <a:rPr lang="en-US" altLang="zh-CN" sz="1900" b="1" i="1">
                        <a:latin typeface="Cambria Math" panose="02040503050406030204" pitchFamily="18" charset="0"/>
                      </a:rPr>
                      <m:t>(</m:t>
                    </m:r>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r>
                      <a:rPr lang="en-US" altLang="zh-CN" sz="1900" b="1" i="1">
                        <a:latin typeface="Cambria Math" panose="02040503050406030204" pitchFamily="18" charset="0"/>
                      </a:rPr>
                      <m:t>)</m:t>
                    </m:r>
                  </m:oMath>
                </a14:m>
                <a:r>
                  <a:rPr lang="zh-CN" altLang="en-US" sz="1900" dirty="0"/>
                  <a:t>，其中</a:t>
                </a:r>
                <a14:m>
                  <m:oMath xmlns:m="http://schemas.openxmlformats.org/officeDocument/2006/math">
                    <m:r>
                      <a:rPr lang="en-US" altLang="zh-CN" sz="1900" i="1">
                        <a:latin typeface="Cambria Math" panose="02040503050406030204" pitchFamily="18" charset="0"/>
                      </a:rPr>
                      <m:t>𝝏</m:t>
                    </m:r>
                    <m:r>
                      <a:rPr lang="en-US" altLang="zh-CN" sz="1900" i="1">
                        <a:latin typeface="Cambria Math" panose="02040503050406030204" pitchFamily="18" charset="0"/>
                      </a:rPr>
                      <m:t>𝒉</m:t>
                    </m:r>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𝒙</m:t>
                        </m:r>
                      </m:e>
                      <m:sup>
                        <m:r>
                          <a:rPr lang="en-US" altLang="zh-CN" sz="1900" i="1">
                            <a:latin typeface="Cambria Math" panose="02040503050406030204" pitchFamily="18" charset="0"/>
                          </a:rPr>
                          <m:t>∗</m:t>
                        </m:r>
                      </m:sup>
                    </m:sSup>
                    <m:r>
                      <a:rPr lang="en-US" altLang="zh-CN" sz="1900" i="1">
                        <a:latin typeface="Cambria Math" panose="02040503050406030204" pitchFamily="18" charset="0"/>
                      </a:rPr>
                      <m:t>)</m:t>
                    </m:r>
                  </m:oMath>
                </a14:m>
                <a:r>
                  <a:rPr lang="zh-CN" altLang="en-US" sz="1900" dirty="0"/>
                  <a:t>为函数在点</a:t>
                </a:r>
                <a14:m>
                  <m:oMath xmlns:m="http://schemas.openxmlformats.org/officeDocument/2006/math">
                    <m:sSup>
                      <m:sSupPr>
                        <m:ctrlPr>
                          <a:rPr lang="en-US" altLang="zh-CN" sz="1900" b="1" i="1">
                            <a:latin typeface="Cambria Math" panose="02040503050406030204" pitchFamily="18" charset="0"/>
                          </a:rPr>
                        </m:ctrlPr>
                      </m:sSupPr>
                      <m:e>
                        <m:r>
                          <a:rPr lang="en-US" altLang="zh-CN" sz="1900" b="1" i="1">
                            <a:latin typeface="Cambria Math" panose="02040503050406030204" pitchFamily="18" charset="0"/>
                          </a:rPr>
                          <m:t>𝒙</m:t>
                        </m:r>
                      </m:e>
                      <m:sup>
                        <m:r>
                          <a:rPr lang="en-US" altLang="zh-CN" sz="1900" b="1" i="1">
                            <a:latin typeface="Cambria Math" panose="02040503050406030204" pitchFamily="18" charset="0"/>
                          </a:rPr>
                          <m:t>∗</m:t>
                        </m:r>
                      </m:sup>
                    </m:sSup>
                  </m:oMath>
                </a14:m>
                <a:r>
                  <a:rPr lang="zh-CN" altLang="en-US" sz="1900" dirty="0"/>
                  <a:t>的次梯度集合</a:t>
                </a:r>
                <a:endParaRPr lang="en-US" altLang="zh-CN"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06" t="-1261" b="-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83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8B38B-8451-4700-BC9B-FCB65A885A48}"/>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共轭函数</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71B6AFD-7A80-4026-8D69-F0A570EF2E86}"/>
                  </a:ext>
                </a:extLst>
              </p:cNvPr>
              <p:cNvSpPr>
                <a:spLocks noGrp="1"/>
              </p:cNvSpPr>
              <p:nvPr>
                <p:ph idx="1"/>
              </p:nvPr>
            </p:nvSpPr>
            <p:spPr/>
            <p:txBody>
              <a:bodyPr/>
              <a:lstStyle/>
              <a:p>
                <a:r>
                  <a:rPr lang="zh-CN" altLang="en-US" dirty="0"/>
                  <a:t>听说过共轭函数吗？什么叫共轭函数？</a:t>
                </a:r>
                <a:r>
                  <a:rPr lang="en-US" altLang="zh-CN" dirty="0"/>
                  <a:t>Conjugate function: </a:t>
                </a:r>
                <a:r>
                  <a:rPr lang="en-US" altLang="zh-CN" dirty="0" err="1"/>
                  <a:t>Fenchel</a:t>
                </a:r>
                <a:r>
                  <a:rPr lang="en-US" altLang="zh-CN" dirty="0"/>
                  <a:t> conjugate, </a:t>
                </a:r>
                <a:r>
                  <a:rPr lang="zh-CN" altLang="en-US" dirty="0"/>
                  <a:t>如果</a:t>
                </a:r>
                <a14:m>
                  <m:oMath xmlns:m="http://schemas.openxmlformats.org/officeDocument/2006/math">
                    <m:r>
                      <a:rPr lang="en-US" altLang="zh-CN" i="1">
                        <a:latin typeface="Cambria Math" panose="02040503050406030204" pitchFamily="18" charset="0"/>
                      </a:rPr>
                      <m:t>𝒇</m:t>
                    </m:r>
                  </m:oMath>
                </a14:m>
                <a:r>
                  <a:rPr lang="zh-CN" altLang="en-US" dirty="0"/>
                  <a:t>可微，又称为</a:t>
                </a:r>
                <a:r>
                  <a:rPr lang="en-US" altLang="zh-CN" dirty="0"/>
                  <a:t>Legendre </a:t>
                </a:r>
                <a:r>
                  <a:rPr lang="zh-CN" altLang="en-US" dirty="0"/>
                  <a:t>变换</a:t>
                </a:r>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𝒇</m:t>
                    </m:r>
                    <m:r>
                      <a:rPr lang="en-US" altLang="zh-CN" i="1">
                        <a:latin typeface="Cambria Math" panose="02040503050406030204" pitchFamily="18" charset="0"/>
                      </a:rPr>
                      <m:t>:</m:t>
                    </m:r>
                    <m:r>
                      <a:rPr lang="en-US" altLang="zh-CN"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𝑹</m:t>
                    </m:r>
                  </m:oMath>
                </a14:m>
                <a:r>
                  <a:rPr lang="zh-CN" altLang="en-US" dirty="0"/>
                  <a:t>是定义在子集</a:t>
                </a:r>
                <a14:m>
                  <m:oMath xmlns:m="http://schemas.openxmlformats.org/officeDocument/2006/math">
                    <m:r>
                      <a:rPr lang="en-US" altLang="zh-CN"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𝒏</m:t>
                        </m:r>
                      </m:sup>
                    </m:sSup>
                  </m:oMath>
                </a14:m>
                <a:r>
                  <a:rPr lang="zh-CN" altLang="en-US" dirty="0"/>
                  <a:t>上的一个函数。其共轭函数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𝑹</m:t>
                        </m:r>
                      </m:e>
                      <m:sup>
                        <m:r>
                          <a:rPr lang="en-US" altLang="zh-CN" i="1" dirty="0">
                            <a:latin typeface="Cambria Math" panose="02040503050406030204" pitchFamily="18" charset="0"/>
                          </a:rPr>
                          <m:t>𝒏</m:t>
                        </m:r>
                      </m:sup>
                    </m:sSup>
                    <m:r>
                      <a:rPr lang="en-US" altLang="zh-CN" i="1" dirty="0">
                        <a:latin typeface="Cambria Math" panose="02040503050406030204" pitchFamily="18" charset="0"/>
                      </a:rPr>
                      <m:t>→</m:t>
                    </m:r>
                    <m:r>
                      <a:rPr lang="en-US" altLang="zh-CN" i="1" dirty="0">
                        <a:latin typeface="Cambria Math" panose="02040503050406030204" pitchFamily="18" charset="0"/>
                      </a:rPr>
                      <m:t>𝑹</m:t>
                    </m:r>
                  </m:oMath>
                </a14:m>
                <a:r>
                  <a:rPr lang="zh-CN" altLang="en-US" dirty="0"/>
                  <a:t>定义为：</a:t>
                </a:r>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𝒚</m:t>
                        </m:r>
                      </m:e>
                    </m:d>
                    <m:r>
                      <a:rPr lang="en-US" altLang="zh-CN" i="1">
                        <a:latin typeface="Cambria Math" panose="02040503050406030204" pitchFamily="18" charset="0"/>
                      </a:rPr>
                      <m:t>=</m:t>
                    </m:r>
                    <m:r>
                      <a:rPr lang="en-US" altLang="zh-CN" i="1">
                        <a:latin typeface="Cambria Math" panose="02040503050406030204" pitchFamily="18" charset="0"/>
                      </a:rPr>
                      <m:t>𝒔𝒖</m:t>
                    </m:r>
                    <m:sSub>
                      <m:sSubPr>
                        <m:ctrlPr>
                          <a:rPr lang="en-US" altLang="zh-CN" i="1">
                            <a:latin typeface="Cambria Math" panose="02040503050406030204" pitchFamily="18" charset="0"/>
                          </a:rPr>
                        </m:ctrlPr>
                      </m:sSubPr>
                      <m:e>
                        <m:r>
                          <a:rPr lang="en-US" altLang="zh-CN" i="1">
                            <a:latin typeface="Cambria Math" panose="02040503050406030204" pitchFamily="18" charset="0"/>
                          </a:rPr>
                          <m:t>𝒑</m:t>
                        </m:r>
                      </m:e>
                      <m:sub>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𝑨</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𝒚</m:t>
                            </m:r>
                          </m:e>
                          <m:sup>
                            <m:r>
                              <a:rPr lang="en-US" altLang="zh-CN" i="1">
                                <a:latin typeface="Cambria Math" panose="02040503050406030204" pitchFamily="18" charset="0"/>
                              </a:rPr>
                              <m:t>𝑻</m:t>
                            </m:r>
                          </m:sup>
                        </m:sSup>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e>
                    </m:d>
                    <m:r>
                      <a:rPr lang="en-US" altLang="zh-CN" i="1">
                        <a:latin typeface="Cambria Math" panose="02040503050406030204" pitchFamily="18" charset="0"/>
                      </a:rPr>
                      <m:t>,</m:t>
                    </m:r>
                    <m:r>
                      <a:rPr lang="en-US" altLang="zh-CN" i="1">
                        <a:latin typeface="Cambria Math" panose="02040503050406030204" pitchFamily="18" charset="0"/>
                      </a:rPr>
                      <m:t>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𝒏</m:t>
                        </m:r>
                      </m:sup>
                    </m:sSup>
                  </m:oMath>
                </a14:m>
                <a:endParaRPr lang="en-US" altLang="zh-CN" dirty="0"/>
              </a:p>
              <a:p>
                <a:pPr lvl="1"/>
                <a:r>
                  <a:rPr lang="zh-CN" altLang="en-US" dirty="0"/>
                  <a:t>例子：假设</a:t>
                </a:r>
                <a14:m>
                  <m:oMath xmlns:m="http://schemas.openxmlformats.org/officeDocument/2006/math">
                    <m:r>
                      <a:rPr lang="en-US" altLang="zh-CN" i="1">
                        <a:latin typeface="Cambria Math" panose="02040503050406030204" pitchFamily="18" charset="0"/>
                      </a:rPr>
                      <m:t>𝒇</m:t>
                    </m:r>
                    <m:r>
                      <a:rPr lang="en-US" altLang="zh-CN" i="1">
                        <a:latin typeface="Cambria Math" panose="02040503050406030204" pitchFamily="18" charset="0"/>
                      </a:rPr>
                      <m:t>=</m:t>
                    </m:r>
                    <m:r>
                      <a:rPr lang="en-US" altLang="zh-CN" i="1">
                        <a:latin typeface="Cambria Math" panose="02040503050406030204" pitchFamily="18" charset="0"/>
                      </a:rPr>
                      <m:t>𝒂𝒙</m:t>
                    </m:r>
                    <m: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r>
                      <a:rPr lang="en-US" altLang="zh-CN" i="1">
                        <a:latin typeface="Cambria Math" panose="02040503050406030204" pitchFamily="18" charset="0"/>
                      </a:rPr>
                      <m:t>𝑹</m:t>
                    </m:r>
                  </m:oMath>
                </a14:m>
                <a:r>
                  <a:rPr lang="en-US" altLang="zh-CN" dirty="0"/>
                  <a:t>,</a:t>
                </a:r>
                <a:r>
                  <a:rPr lang="zh-CN" altLang="en-US" dirty="0"/>
                  <a:t>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𝒚</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r>
                                <a:rPr lang="en-US" altLang="zh-CN" i="1">
                                  <a:latin typeface="Cambria Math" panose="02040503050406030204" pitchFamily="18" charset="0"/>
                                </a:rPr>
                                <m:t>𝒚</m:t>
                              </m:r>
                              <m:r>
                                <a:rPr lang="en-US" altLang="zh-CN" i="1">
                                  <a:latin typeface="Cambria Math" panose="02040503050406030204" pitchFamily="18" charset="0"/>
                                </a:rPr>
                                <m:t>=</m:t>
                              </m:r>
                              <m:r>
                                <a:rPr lang="en-US" altLang="zh-CN" i="1">
                                  <a:latin typeface="Cambria Math" panose="02040503050406030204" pitchFamily="18" charset="0"/>
                                </a:rPr>
                                <m:t>𝒂</m:t>
                              </m:r>
                            </m:e>
                          </m:mr>
                          <m:mr>
                            <m:e>
                              <m:r>
                                <a:rPr lang="en-US" altLang="zh-CN" i="1">
                                  <a:latin typeface="Cambria Math" panose="02040503050406030204" pitchFamily="18" charset="0"/>
                                </a:rPr>
                                <m:t>+∞,</m:t>
                              </m:r>
                              <m:r>
                                <a:rPr lang="en-US" altLang="zh-CN" i="1">
                                  <a:latin typeface="Cambria Math" panose="02040503050406030204" pitchFamily="18" charset="0"/>
                                </a:rPr>
                                <m:t>𝒐𝒕𝒉𝒆𝒓𝒘𝒊𝒔𝒆</m:t>
                              </m:r>
                            </m:e>
                          </m:mr>
                        </m:m>
                      </m:e>
                    </m:d>
                  </m:oMath>
                </a14:m>
                <a:endParaRPr lang="zh-CN" altLang="en-US" dirty="0"/>
              </a:p>
            </p:txBody>
          </p:sp>
        </mc:Choice>
        <mc:Fallback>
          <p:sp>
            <p:nvSpPr>
              <p:cNvPr id="3" name="内容占位符 2">
                <a:extLst>
                  <a:ext uri="{FF2B5EF4-FFF2-40B4-BE49-F238E27FC236}">
                    <a16:creationId xmlns:a16="http://schemas.microsoft.com/office/drawing/2014/main" id="{971B6AFD-7A80-4026-8D69-F0A570EF2E86}"/>
                  </a:ext>
                </a:extLst>
              </p:cNvPr>
              <p:cNvSpPr>
                <a:spLocks noGrp="1" noRot="1" noChangeAspect="1" noMove="1" noResize="1" noEditPoints="1" noAdjustHandles="1" noChangeArrowheads="1" noChangeShapeType="1" noTextEdit="1"/>
              </p:cNvSpPr>
              <p:nvPr>
                <p:ph idx="1"/>
              </p:nvPr>
            </p:nvSpPr>
            <p:spPr>
              <a:blipFill>
                <a:blip r:embed="rId2"/>
                <a:stretch>
                  <a:fillRect l="-1043" t="-154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159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C5EB1-85C9-4800-928A-680879AAB991}"/>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共轭函数</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06732A8-8C10-4F28-A2AB-96F1134CA32F}"/>
                  </a:ext>
                </a:extLst>
              </p:cNvPr>
              <p:cNvSpPr>
                <a:spLocks noGrp="1"/>
              </p:cNvSpPr>
              <p:nvPr>
                <p:ph idx="1"/>
              </p:nvPr>
            </p:nvSpPr>
            <p:spPr/>
            <p:txBody>
              <a:bodyPr>
                <a:normAutofit lnSpcReduction="10000"/>
              </a:bodyPr>
              <a:lstStyle/>
              <a:p>
                <a:r>
                  <a:rPr lang="zh-CN" altLang="en-US" dirty="0"/>
                  <a:t>共轭函数的计算</a:t>
                </a:r>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𝒍𝒐𝒈𝒙</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&gt;</m:t>
                    </m:r>
                    <m:r>
                      <a:rPr lang="en-US" altLang="zh-CN" b="1" i="1">
                        <a:latin typeface="Cambria Math" panose="02040503050406030204" pitchFamily="18" charset="0"/>
                      </a:rPr>
                      <m:t>𝟎</m:t>
                    </m:r>
                  </m:oMath>
                </a14:m>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𝒙</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𝑹</m:t>
                    </m:r>
                  </m:oMath>
                </a14:m>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𝒙𝒍𝒐𝒈𝒙</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𝟎</m:t>
                    </m:r>
                  </m:oMath>
                </a14:m>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𝑻</m:t>
                        </m:r>
                      </m:sup>
                    </m:sSup>
                    <m:r>
                      <a:rPr lang="en-US" altLang="zh-CN" b="1" i="1">
                        <a:latin typeface="Cambria Math" panose="02040503050406030204" pitchFamily="18" charset="0"/>
                      </a:rPr>
                      <m:t>𝑨𝒙</m:t>
                    </m:r>
                    <m:r>
                      <a:rPr lang="en-US" altLang="zh-CN" b="1" i="1">
                        <a:latin typeface="Cambria Math" panose="02040503050406030204" pitchFamily="18" charset="0"/>
                      </a:rPr>
                      <m:t>,</m:t>
                    </m:r>
                    <m:r>
                      <a:rPr lang="en-US" altLang="zh-CN" b="1" i="1">
                        <a:latin typeface="Cambria Math" panose="02040503050406030204" pitchFamily="18" charset="0"/>
                      </a:rPr>
                      <m:t>𝑨</m:t>
                    </m:r>
                    <m:r>
                      <a:rPr lang="en-US" altLang="zh-CN" b="1" i="1">
                        <a:latin typeface="Cambria Math" panose="02040503050406030204" pitchFamily="18" charset="0"/>
                      </a:rPr>
                      <m:t>&gt;</m:t>
                    </m:r>
                    <m:r>
                      <a:rPr lang="en-US" altLang="zh-CN" b="1" i="1">
                        <a:latin typeface="Cambria Math" panose="02040503050406030204" pitchFamily="18" charset="0"/>
                      </a:rPr>
                      <m:t>𝟎</m:t>
                    </m:r>
                    <m:r>
                      <a:rPr lang="en-US" altLang="zh-CN" b="1" i="1">
                        <a:latin typeface="Cambria Math" panose="02040503050406030204" pitchFamily="18" charset="0"/>
                      </a:rPr>
                      <m:t>,</m:t>
                    </m:r>
                    <m:r>
                      <a:rPr lang="zh-CN" altLang="en-US" i="1">
                        <a:latin typeface="Cambria Math" panose="02040503050406030204" pitchFamily="18" charset="0"/>
                      </a:rPr>
                      <m:t>对称</m:t>
                    </m:r>
                    <m:r>
                      <a:rPr lang="zh-CN" altLang="en-US"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𝒏</m:t>
                        </m:r>
                      </m:sup>
                    </m:sSup>
                  </m:oMath>
                </a14:m>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𝑿</m:t>
                        </m:r>
                      </m:e>
                    </m:d>
                    <m:r>
                      <a:rPr lang="en-US" altLang="zh-CN" b="1" i="1">
                        <a:latin typeface="Cambria Math" panose="02040503050406030204" pitchFamily="18" charset="0"/>
                      </a:rPr>
                      <m:t>=</m:t>
                    </m:r>
                    <m:r>
                      <a:rPr lang="en-US" altLang="zh-CN" b="1" i="1">
                        <a:latin typeface="Cambria Math" panose="02040503050406030204" pitchFamily="18" charset="0"/>
                      </a:rPr>
                      <m:t>𝒍𝒐𝒈𝒅𝒆𝒕</m:t>
                    </m:r>
                    <m:d>
                      <m:dPr>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e>
                    </m:d>
                    <m:r>
                      <a:rPr lang="en-US" altLang="zh-CN" b="1" i="1">
                        <a:latin typeface="Cambria Math" panose="02040503050406030204" pitchFamily="18" charset="0"/>
                      </a:rPr>
                      <m:t>,</m:t>
                    </m:r>
                    <m:r>
                      <a:rPr lang="en-US" altLang="zh-CN" b="1" i="1">
                        <a:latin typeface="Cambria Math" panose="02040503050406030204" pitchFamily="18" charset="0"/>
                      </a:rPr>
                      <m:t>𝑿</m:t>
                    </m:r>
                  </m:oMath>
                </a14:m>
                <a:r>
                  <a:rPr lang="zh-CN" altLang="en-US" dirty="0"/>
                  <a:t>对称正定矩阵</a:t>
                </a:r>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m:rPr>
                        <m:lit/>
                      </m:rPr>
                      <a:rPr lang="en-US" altLang="zh-CN" b="1" i="1">
                        <a:latin typeface="Cambria Math" panose="02040503050406030204" pitchFamily="18" charset="0"/>
                      </a:rPr>
                      <m:t>||</m:t>
                    </m:r>
                    <m:r>
                      <a:rPr lang="en-US" altLang="zh-CN" b="1" i="1">
                        <a:latin typeface="Cambria Math" panose="02040503050406030204" pitchFamily="18" charset="0"/>
                      </a:rPr>
                      <m:t>𝒙</m:t>
                    </m:r>
                    <m:r>
                      <m:rPr>
                        <m:lit/>
                      </m:rPr>
                      <a:rPr lang="en-US" altLang="zh-CN" b="1"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𝒅𝒐𝒎</m:t>
                    </m:r>
                    <m:d>
                      <m:dPr>
                        <m:ctrlPr>
                          <a:rPr lang="en-US" altLang="zh-CN" b="1" i="1">
                            <a:latin typeface="Cambria Math" panose="02040503050406030204" pitchFamily="18" charset="0"/>
                          </a:rPr>
                        </m:ctrlPr>
                      </m:dPr>
                      <m:e>
                        <m:r>
                          <a:rPr lang="en-US" altLang="zh-CN" b="1" i="1">
                            <a:latin typeface="Cambria Math" panose="02040503050406030204" pitchFamily="18" charset="0"/>
                          </a:rPr>
                          <m:t>𝒇</m:t>
                        </m:r>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𝒏</m:t>
                        </m:r>
                      </m:sup>
                    </m:sSup>
                    <m:r>
                      <a:rPr lang="en-US" altLang="zh-CN" b="1" i="1">
                        <a:latin typeface="Cambria Math" panose="02040503050406030204" pitchFamily="18" charset="0"/>
                      </a:rPr>
                      <m:t>,</m:t>
                    </m:r>
                    <m:r>
                      <m:rPr>
                        <m:lit/>
                      </m:rPr>
                      <a:rPr lang="en-US" altLang="zh-CN" b="1" i="1">
                        <a:latin typeface="Cambria Math" panose="02040503050406030204" pitchFamily="18" charset="0"/>
                      </a:rPr>
                      <m:t>||</m:t>
                    </m:r>
                    <m:r>
                      <a:rPr lang="en-US" altLang="zh-CN" b="1" i="1">
                        <a:latin typeface="Cambria Math" panose="02040503050406030204" pitchFamily="18" charset="0"/>
                      </a:rPr>
                      <m:t>⋅</m:t>
                    </m:r>
                    <m:r>
                      <m:rPr>
                        <m:lit/>
                      </m:rPr>
                      <a:rPr lang="en-US" altLang="zh-CN" b="1" i="1">
                        <a:latin typeface="Cambria Math" panose="02040503050406030204" pitchFamily="18" charset="0"/>
                      </a:rPr>
                      <m:t>||</m:t>
                    </m:r>
                    <m:r>
                      <m:rPr>
                        <m:lit/>
                      </m:rPr>
                      <a:rPr lang="zh-CN" altLang="en-US" i="1">
                        <a:latin typeface="Cambria Math" panose="02040503050406030204" pitchFamily="18" charset="0"/>
                      </a:rPr>
                      <m:t>为</m:t>
                    </m:r>
                  </m:oMath>
                </a14:m>
                <a:r>
                  <a:rPr lang="zh-CN" altLang="en-US" dirty="0"/>
                  <a:t>任意范数</a:t>
                </a:r>
                <a:endParaRPr lang="en-US" altLang="zh-CN" dirty="0"/>
              </a:p>
              <a:p>
                <a:r>
                  <a:rPr lang="zh-CN" altLang="en-US" dirty="0"/>
                  <a:t>问题</a:t>
                </a:r>
                <a:r>
                  <a:rPr lang="en-US" altLang="zh-CN" dirty="0"/>
                  <a:t>1.</a:t>
                </a:r>
                <a:r>
                  <a:rPr lang="zh-CN" altLang="en-US" dirty="0"/>
                  <a:t>如何计算共轭函数？</a:t>
                </a:r>
                <a:endParaRPr lang="en-US" altLang="zh-CN" dirty="0"/>
              </a:p>
              <a:p>
                <a:r>
                  <a:rPr lang="zh-CN" altLang="en-US" dirty="0"/>
                  <a:t>问题</a:t>
                </a:r>
                <a:r>
                  <a:rPr lang="en-US" altLang="zh-CN" dirty="0"/>
                  <a:t>2.</a:t>
                </a:r>
                <a:r>
                  <a:rPr lang="zh-CN" altLang="en-US" dirty="0"/>
                  <a:t>从几何上如何理解共轭函数？</a:t>
                </a:r>
              </a:p>
            </p:txBody>
          </p:sp>
        </mc:Choice>
        <mc:Fallback>
          <p:sp>
            <p:nvSpPr>
              <p:cNvPr id="3" name="内容占位符 2">
                <a:extLst>
                  <a:ext uri="{FF2B5EF4-FFF2-40B4-BE49-F238E27FC236}">
                    <a16:creationId xmlns:a16="http://schemas.microsoft.com/office/drawing/2014/main" id="{806732A8-8C10-4F28-A2AB-96F1134CA32F}"/>
                  </a:ext>
                </a:extLst>
              </p:cNvPr>
              <p:cNvSpPr>
                <a:spLocks noGrp="1" noRot="1" noChangeAspect="1" noMove="1" noResize="1" noEditPoints="1" noAdjustHandles="1" noChangeArrowheads="1" noChangeShapeType="1" noTextEdit="1"/>
              </p:cNvSpPr>
              <p:nvPr>
                <p:ph idx="1"/>
              </p:nvPr>
            </p:nvSpPr>
            <p:spPr>
              <a:blipFill>
                <a:blip r:embed="rId2"/>
                <a:stretch>
                  <a:fillRect l="-1043" t="-2521" b="-4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435ADC70-DFEC-486C-9126-F5DB25BC92F3}"/>
                  </a:ext>
                </a:extLst>
              </p:cNvPr>
              <p:cNvSpPr/>
              <p:nvPr/>
            </p:nvSpPr>
            <p:spPr>
              <a:xfrm>
                <a:off x="7081837" y="1554798"/>
                <a:ext cx="5110163" cy="2862579"/>
              </a:xfrm>
              <a:prstGeom prst="rect">
                <a:avLst/>
              </a:prstGeom>
            </p:spPr>
            <p:txBody>
              <a:bodyPr wrap="square">
                <a:spAutoFit/>
              </a:bodyPr>
              <a:lstStyle/>
              <a:p>
                <a:r>
                  <a:rPr lang="zh-CN" altLang="en-US" dirty="0"/>
                  <a:t>共轭函数的计算</a:t>
                </a:r>
                <a:endParaRPr lang="en-US" altLang="zh-CN" dirty="0"/>
              </a:p>
              <a:p>
                <a:pPr lvl="1"/>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𝒍𝒐𝒈𝒙</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&gt;</m:t>
                      </m:r>
                      <m:r>
                        <a:rPr lang="en-US" altLang="zh-CN" b="1" i="1">
                          <a:latin typeface="Cambria Math" panose="02040503050406030204" pitchFamily="18" charset="0"/>
                        </a:rPr>
                        <m:t>𝟎</m:t>
                      </m:r>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𝒙</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𝑹</m:t>
                      </m:r>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𝒙𝒍𝒐𝒈𝒙</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𝑻</m:t>
                          </m:r>
                        </m:sup>
                      </m:sSup>
                      <m:r>
                        <a:rPr lang="en-US" altLang="zh-CN" b="1" i="1">
                          <a:latin typeface="Cambria Math" panose="02040503050406030204" pitchFamily="18" charset="0"/>
                        </a:rPr>
                        <m:t>𝑨𝒙</m:t>
                      </m:r>
                      <m:r>
                        <a:rPr lang="en-US" altLang="zh-CN" b="1" i="1">
                          <a:latin typeface="Cambria Math" panose="02040503050406030204" pitchFamily="18" charset="0"/>
                        </a:rPr>
                        <m:t>,</m:t>
                      </m:r>
                      <m:r>
                        <a:rPr lang="en-US" altLang="zh-CN" b="1" i="1">
                          <a:latin typeface="Cambria Math" panose="02040503050406030204" pitchFamily="18" charset="0"/>
                        </a:rPr>
                        <m:t>𝑨</m:t>
                      </m:r>
                      <m:r>
                        <a:rPr lang="en-US" altLang="zh-CN" b="1" i="1">
                          <a:latin typeface="Cambria Math" panose="02040503050406030204" pitchFamily="18" charset="0"/>
                        </a:rPr>
                        <m:t>&gt;</m:t>
                      </m:r>
                      <m:r>
                        <a:rPr lang="en-US" altLang="zh-CN" b="1" i="1">
                          <a:latin typeface="Cambria Math" panose="02040503050406030204" pitchFamily="18" charset="0"/>
                        </a:rPr>
                        <m:t>𝟎</m:t>
                      </m:r>
                      <m:r>
                        <a:rPr lang="en-US" altLang="zh-CN" b="1" i="1">
                          <a:latin typeface="Cambria Math" panose="02040503050406030204" pitchFamily="18" charset="0"/>
                        </a:rPr>
                        <m:t>,</m:t>
                      </m:r>
                      <m:r>
                        <a:rPr lang="zh-CN" altLang="en-US" i="1">
                          <a:latin typeface="Cambria Math" panose="02040503050406030204" pitchFamily="18" charset="0"/>
                        </a:rPr>
                        <m:t>对称</m:t>
                      </m:r>
                      <m:r>
                        <a:rPr lang="zh-CN" altLang="en-US"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𝒏</m:t>
                          </m:r>
                        </m:sup>
                      </m:sSup>
                    </m:oMath>
                  </m:oMathPara>
                </a14:m>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𝑿</m:t>
                        </m:r>
                      </m:e>
                    </m:d>
                    <m:r>
                      <a:rPr lang="en-US" altLang="zh-CN" b="1" i="1">
                        <a:latin typeface="Cambria Math" panose="02040503050406030204" pitchFamily="18" charset="0"/>
                      </a:rPr>
                      <m:t>=</m:t>
                    </m:r>
                    <m:r>
                      <a:rPr lang="en-US" altLang="zh-CN" b="1" i="1">
                        <a:latin typeface="Cambria Math" panose="02040503050406030204" pitchFamily="18" charset="0"/>
                      </a:rPr>
                      <m:t>𝒍𝒐𝒈𝒅𝒆𝒕</m:t>
                    </m:r>
                    <m:d>
                      <m:dPr>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e>
                    </m:d>
                    <m:r>
                      <a:rPr lang="en-US" altLang="zh-CN" b="1" i="1">
                        <a:latin typeface="Cambria Math" panose="02040503050406030204" pitchFamily="18" charset="0"/>
                      </a:rPr>
                      <m:t>,</m:t>
                    </m:r>
                    <m:r>
                      <a:rPr lang="en-US" altLang="zh-CN" b="1" i="1">
                        <a:latin typeface="Cambria Math" panose="02040503050406030204" pitchFamily="18" charset="0"/>
                      </a:rPr>
                      <m:t>𝑿</m:t>
                    </m:r>
                  </m:oMath>
                </a14:m>
                <a:r>
                  <a:rPr lang="zh-CN" altLang="en-US" dirty="0"/>
                  <a:t>对称正定矩阵</a:t>
                </a:r>
                <a:endParaRPr lang="en-US" altLang="zh-CN" dirty="0"/>
              </a:p>
              <a:p>
                <a:pPr lvl="1"/>
                <a14:m>
                  <m:oMath xmlns:m="http://schemas.openxmlformats.org/officeDocument/2006/math">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m:rPr>
                        <m:lit/>
                      </m:rPr>
                      <a:rPr lang="en-US" altLang="zh-CN" b="1" i="1">
                        <a:latin typeface="Cambria Math" panose="02040503050406030204" pitchFamily="18" charset="0"/>
                      </a:rPr>
                      <m:t>||</m:t>
                    </m:r>
                    <m:r>
                      <a:rPr lang="en-US" altLang="zh-CN" b="1" i="1">
                        <a:latin typeface="Cambria Math" panose="02040503050406030204" pitchFamily="18" charset="0"/>
                      </a:rPr>
                      <m:t>𝒙</m:t>
                    </m:r>
                    <m:r>
                      <m:rPr>
                        <m:lit/>
                      </m:rPr>
                      <a:rPr lang="en-US" altLang="zh-CN" b="1"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𝒅𝒐𝒎</m:t>
                    </m:r>
                    <m:d>
                      <m:dPr>
                        <m:ctrlPr>
                          <a:rPr lang="en-US" altLang="zh-CN" b="1" i="1">
                            <a:latin typeface="Cambria Math" panose="02040503050406030204" pitchFamily="18" charset="0"/>
                          </a:rPr>
                        </m:ctrlPr>
                      </m:dPr>
                      <m:e>
                        <m:r>
                          <a:rPr lang="en-US" altLang="zh-CN" b="1" i="1">
                            <a:latin typeface="Cambria Math" panose="02040503050406030204" pitchFamily="18" charset="0"/>
                          </a:rPr>
                          <m:t>𝒇</m:t>
                        </m:r>
                      </m:e>
                    </m:d>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𝒏</m:t>
                        </m:r>
                      </m:sup>
                    </m:sSup>
                    <m:r>
                      <a:rPr lang="en-US" altLang="zh-CN" b="1" i="1">
                        <a:latin typeface="Cambria Math" panose="02040503050406030204" pitchFamily="18" charset="0"/>
                      </a:rPr>
                      <m:t>,</m:t>
                    </m:r>
                    <m:r>
                      <m:rPr>
                        <m:lit/>
                      </m:rPr>
                      <a:rPr lang="en-US" altLang="zh-CN" b="1" i="1">
                        <a:latin typeface="Cambria Math" panose="02040503050406030204" pitchFamily="18" charset="0"/>
                      </a:rPr>
                      <m:t>||</m:t>
                    </m:r>
                    <m:r>
                      <a:rPr lang="en-US" altLang="zh-CN" b="1" i="1">
                        <a:latin typeface="Cambria Math" panose="02040503050406030204" pitchFamily="18" charset="0"/>
                      </a:rPr>
                      <m:t>⋅</m:t>
                    </m:r>
                    <m:r>
                      <m:rPr>
                        <m:lit/>
                      </m:rPr>
                      <a:rPr lang="en-US" altLang="zh-CN" b="1" i="1">
                        <a:latin typeface="Cambria Math" panose="02040503050406030204" pitchFamily="18" charset="0"/>
                      </a:rPr>
                      <m:t>||</m:t>
                    </m:r>
                    <m:r>
                      <m:rPr>
                        <m:lit/>
                      </m:rPr>
                      <a:rPr lang="zh-CN" altLang="en-US" i="1">
                        <a:latin typeface="Cambria Math" panose="02040503050406030204" pitchFamily="18" charset="0"/>
                      </a:rPr>
                      <m:t>为</m:t>
                    </m:r>
                  </m:oMath>
                </a14:m>
                <a:r>
                  <a:rPr lang="zh-CN" altLang="en-US" dirty="0"/>
                  <a:t>任意范数</a:t>
                </a:r>
                <a:endParaRPr lang="en-US" altLang="zh-CN" dirty="0"/>
              </a:p>
              <a:p>
                <a:r>
                  <a:rPr lang="zh-CN" altLang="en-US" dirty="0"/>
                  <a:t>问题</a:t>
                </a:r>
                <a:r>
                  <a:rPr lang="en-US" altLang="zh-CN" dirty="0"/>
                  <a:t>1.</a:t>
                </a:r>
                <a:r>
                  <a:rPr lang="zh-CN" altLang="en-US" dirty="0"/>
                  <a:t>如何计算共轭函数？</a:t>
                </a:r>
                <a:endParaRPr lang="en-US" altLang="zh-CN" dirty="0"/>
              </a:p>
              <a:p>
                <a:r>
                  <a:rPr lang="zh-CN" altLang="en-US" dirty="0"/>
                  <a:t>问题</a:t>
                </a:r>
                <a:r>
                  <a:rPr lang="en-US" altLang="zh-CN" dirty="0"/>
                  <a:t>2.</a:t>
                </a:r>
                <a:r>
                  <a:rPr lang="zh-CN" altLang="en-US" dirty="0"/>
                  <a:t>从几何上如何理解共轭函数？</a:t>
                </a:r>
              </a:p>
            </p:txBody>
          </p:sp>
        </mc:Choice>
        <mc:Fallback>
          <p:sp>
            <p:nvSpPr>
              <p:cNvPr id="4" name="矩形 3">
                <a:extLst>
                  <a:ext uri="{FF2B5EF4-FFF2-40B4-BE49-F238E27FC236}">
                    <a16:creationId xmlns:a16="http://schemas.microsoft.com/office/drawing/2014/main" id="{435ADC70-DFEC-486C-9126-F5DB25BC92F3}"/>
                  </a:ext>
                </a:extLst>
              </p:cNvPr>
              <p:cNvSpPr>
                <a:spLocks noRot="1" noChangeAspect="1" noMove="1" noResize="1" noEditPoints="1" noAdjustHandles="1" noChangeArrowheads="1" noChangeShapeType="1" noTextEdit="1"/>
              </p:cNvSpPr>
              <p:nvPr/>
            </p:nvSpPr>
            <p:spPr>
              <a:xfrm>
                <a:off x="7081837" y="1554798"/>
                <a:ext cx="5110163" cy="2862579"/>
              </a:xfrm>
              <a:prstGeom prst="rect">
                <a:avLst/>
              </a:prstGeom>
              <a:blipFill>
                <a:blip r:embed="rId3"/>
                <a:stretch>
                  <a:fillRect l="-1074" t="-1064" b="-23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4839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6A9FB-F24A-48E7-A5A3-B3B13564AB02}"/>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共轭函数</a:t>
            </a:r>
          </a:p>
        </p:txBody>
      </p:sp>
      <p:sp>
        <p:nvSpPr>
          <p:cNvPr id="3" name="内容占位符 2">
            <a:extLst>
              <a:ext uri="{FF2B5EF4-FFF2-40B4-BE49-F238E27FC236}">
                <a16:creationId xmlns:a16="http://schemas.microsoft.com/office/drawing/2014/main" id="{3C71913C-98C1-40A9-BAB5-EC0405E81A46}"/>
              </a:ext>
            </a:extLst>
          </p:cNvPr>
          <p:cNvSpPr>
            <a:spLocks noGrp="1"/>
          </p:cNvSpPr>
          <p:nvPr>
            <p:ph idx="1"/>
          </p:nvPr>
        </p:nvSpPr>
        <p:spPr/>
        <p:txBody>
          <a:bodyPr/>
          <a:lstStyle/>
          <a:p>
            <a:r>
              <a:rPr lang="zh-CN" altLang="en-US" dirty="0"/>
              <a:t>直观解释</a:t>
            </a:r>
          </a:p>
        </p:txBody>
      </p:sp>
      <p:pic>
        <p:nvPicPr>
          <p:cNvPr id="4" name="图片 3">
            <a:extLst>
              <a:ext uri="{FF2B5EF4-FFF2-40B4-BE49-F238E27FC236}">
                <a16:creationId xmlns:a16="http://schemas.microsoft.com/office/drawing/2014/main" id="{82426D59-8AF1-4DD5-A40F-E5BE9E4C7F83}"/>
              </a:ext>
            </a:extLst>
          </p:cNvPr>
          <p:cNvPicPr>
            <a:picLocks noChangeAspect="1"/>
          </p:cNvPicPr>
          <p:nvPr/>
        </p:nvPicPr>
        <p:blipFill>
          <a:blip r:embed="rId2"/>
          <a:stretch>
            <a:fillRect/>
          </a:stretch>
        </p:blipFill>
        <p:spPr>
          <a:xfrm>
            <a:off x="5923371" y="145132"/>
            <a:ext cx="5446309" cy="6777038"/>
          </a:xfrm>
          <a:prstGeom prst="rect">
            <a:avLst/>
          </a:prstGeom>
        </p:spPr>
      </p:pic>
      <p:pic>
        <p:nvPicPr>
          <p:cNvPr id="5" name="图片 4">
            <a:extLst>
              <a:ext uri="{FF2B5EF4-FFF2-40B4-BE49-F238E27FC236}">
                <a16:creationId xmlns:a16="http://schemas.microsoft.com/office/drawing/2014/main" id="{CCF4692A-A6AF-4E87-837A-9124C1C40A31}"/>
              </a:ext>
            </a:extLst>
          </p:cNvPr>
          <p:cNvPicPr>
            <a:picLocks noChangeAspect="1"/>
          </p:cNvPicPr>
          <p:nvPr/>
        </p:nvPicPr>
        <p:blipFill>
          <a:blip r:embed="rId3"/>
          <a:stretch>
            <a:fillRect/>
          </a:stretch>
        </p:blipFill>
        <p:spPr>
          <a:xfrm>
            <a:off x="2312219" y="2385049"/>
            <a:ext cx="3240360" cy="3479207"/>
          </a:xfrm>
          <a:prstGeom prst="rect">
            <a:avLst/>
          </a:prstGeom>
        </p:spPr>
      </p:pic>
    </p:spTree>
    <p:extLst>
      <p:ext uri="{BB962C8B-B14F-4D97-AF65-F5344CB8AC3E}">
        <p14:creationId xmlns:p14="http://schemas.microsoft.com/office/powerpoint/2010/main" val="1325971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41313-AF97-4594-BCFA-859F65B6BAFA}"/>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扩展实值函数和封闭性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F15338-1776-4E19-A943-6F1BB6895054}"/>
                  </a:ext>
                </a:extLst>
              </p:cNvPr>
              <p:cNvSpPr>
                <a:spLocks noGrp="1"/>
              </p:cNvSpPr>
              <p:nvPr>
                <p:ph idx="1"/>
              </p:nvPr>
            </p:nvSpPr>
            <p:spPr/>
            <p:txBody>
              <a:bodyPr>
                <a:normAutofit fontScale="85000" lnSpcReduction="10000"/>
              </a:bodyPr>
              <a:lstStyle/>
              <a:p>
                <a:r>
                  <a:rPr lang="zh-CN" altLang="en-US" dirty="0"/>
                  <a:t>定义在向量内积空间上的可取任何有限和无限值的实值函数，称为扩展实值函数，定义为：</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oMath>
                </a14:m>
                <a:r>
                  <a:rPr lang="en-US" altLang="zh-CN" dirty="0"/>
                  <a:t>,</a:t>
                </a:r>
                <a:r>
                  <a:rPr lang="zh-CN" altLang="en-US" dirty="0"/>
                  <a:t>定义域</a:t>
                </a:r>
                <a14:m>
                  <m:oMath xmlns:m="http://schemas.openxmlformats.org/officeDocument/2006/math">
                    <m:r>
                      <a:rPr lang="en-US" altLang="zh-CN" b="0" i="1" dirty="0" smtClean="0">
                        <a:latin typeface="Cambria Math" panose="02040503050406030204" pitchFamily="18" charset="0"/>
                      </a:rPr>
                      <m:t>𝑑𝑜𝑚</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&lt;∞}</m:t>
                    </m:r>
                  </m:oMath>
                </a14:m>
                <a:endParaRPr lang="en-US" altLang="zh-CN" dirty="0"/>
              </a:p>
              <a:p>
                <a:pPr lvl="1"/>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 = ∞ +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 </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 &lt;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0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0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0</m:t>
                        </m:r>
                      </m:e>
                    </m:d>
                    <m:r>
                      <a:rPr lang="pt-BR" altLang="zh-CN" i="1" dirty="0" smtClean="0">
                        <a:latin typeface="Cambria Math" panose="02040503050406030204" pitchFamily="18" charset="0"/>
                      </a:rPr>
                      <m:t>,</m:t>
                    </m:r>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0</m:t>
                        </m:r>
                      </m:e>
                    </m:d>
                  </m:oMath>
                </a14:m>
                <a:endParaRPr lang="en-US" altLang="zh-CN" i="1" dirty="0"/>
              </a:p>
              <a:p>
                <a:pPr lvl="1"/>
                <a14:m>
                  <m:oMath xmlns:m="http://schemas.openxmlformats.org/officeDocument/2006/math">
                    <m:r>
                      <a:rPr lang="pt-BR" altLang="zh-CN" i="1" dirty="0" smtClean="0">
                        <a:latin typeface="Cambria Math" panose="02040503050406030204" pitchFamily="18" charset="0"/>
                      </a:rPr>
                      <m:t>0 · ∞ = ∞ · 0 = 0 · (−∞) = (−∞) · 0 = 0</m:t>
                    </m:r>
                    <m:r>
                      <a:rPr lang="pt-BR" altLang="zh-CN" i="1" dirty="0">
                        <a:latin typeface="Cambria Math" panose="02040503050406030204" pitchFamily="18" charset="0"/>
                      </a:rPr>
                      <m:t> </m:t>
                    </m:r>
                  </m:oMath>
                </a14:m>
                <a:endParaRPr lang="pt-BR" altLang="zh-CN" dirty="0"/>
              </a:p>
              <a:p>
                <a:br>
                  <a:rPr lang="pt-BR" altLang="zh-CN" dirty="0"/>
                </a:br>
                <a:endParaRPr lang="zh-CN" altLang="en-US" dirty="0"/>
              </a:p>
            </p:txBody>
          </p:sp>
        </mc:Choice>
        <mc:Fallback xmlns="">
          <p:sp>
            <p:nvSpPr>
              <p:cNvPr id="3" name="内容占位符 2">
                <a:extLst>
                  <a:ext uri="{FF2B5EF4-FFF2-40B4-BE49-F238E27FC236}">
                    <a16:creationId xmlns:a16="http://schemas.microsoft.com/office/drawing/2014/main" id="{2FF15338-1776-4E19-A943-6F1BB6895054}"/>
                  </a:ext>
                </a:extLst>
              </p:cNvPr>
              <p:cNvSpPr>
                <a:spLocks noGrp="1" noRot="1" noChangeAspect="1" noMove="1" noResize="1" noEditPoints="1" noAdjustHandles="1" noChangeArrowheads="1" noChangeShapeType="1" noTextEdit="1"/>
              </p:cNvSpPr>
              <p:nvPr>
                <p:ph idx="1"/>
              </p:nvPr>
            </p:nvSpPr>
            <p:spPr>
              <a:blipFill>
                <a:blip r:embed="rId2"/>
                <a:stretch>
                  <a:fillRect l="-812" t="-182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209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8A368-C8FF-4311-A8CE-EF62819082BF}"/>
              </a:ext>
            </a:extLst>
          </p:cNvPr>
          <p:cNvSpPr>
            <a:spLocks noGrp="1"/>
          </p:cNvSpPr>
          <p:nvPr>
            <p:ph type="title"/>
          </p:nvPr>
        </p:nvSpPr>
        <p:spPr/>
        <p:txBody>
          <a:bodyPr/>
          <a:lstStyle/>
          <a:p>
            <a:r>
              <a:rPr lang="en-US" altLang="zh-CN" dirty="0"/>
              <a:t>6.3 </a:t>
            </a:r>
            <a:r>
              <a:rPr lang="zh-CN" altLang="en-US" dirty="0"/>
              <a:t>凸优化基本概念</a:t>
            </a:r>
            <a:r>
              <a:rPr lang="en-US" altLang="zh-CN" dirty="0"/>
              <a:t>-Proper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9FC0973-68FA-4CE5-A1E4-695A558F2681}"/>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称为</a:t>
                </a:r>
                <a:r>
                  <a:rPr lang="en-US" altLang="zh-CN" dirty="0"/>
                  <a:t>proper, </a:t>
                </a:r>
                <a:r>
                  <a:rPr lang="zh-CN" altLang="en-US" dirty="0"/>
                  <a:t>如果函数并不包含</a:t>
                </a:r>
                <a14:m>
                  <m:oMath xmlns:m="http://schemas.openxmlformats.org/officeDocument/2006/math">
                    <m:r>
                      <a:rPr lang="en-US" altLang="zh-CN" b="0" i="1" smtClean="0">
                        <a:latin typeface="Cambria Math" panose="02040503050406030204" pitchFamily="18" charset="0"/>
                      </a:rPr>
                      <m:t>−∞</m:t>
                    </m:r>
                  </m:oMath>
                </a14:m>
                <a:r>
                  <a:rPr lang="en-US" altLang="zh-CN" dirty="0"/>
                  <a:t>,</a:t>
                </a:r>
                <a:r>
                  <a:rPr lang="zh-CN" altLang="en-US" dirty="0"/>
                  <a:t>并且存在至少一个</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r>
                  <a:rPr lang="zh-CN" altLang="en-US" dirty="0"/>
                  <a:t>使得</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&lt;∞</m:t>
                    </m:r>
                  </m:oMath>
                </a14:m>
                <a:r>
                  <a:rPr lang="en-US" altLang="zh-CN" dirty="0"/>
                  <a:t>,</a:t>
                </a:r>
                <a:r>
                  <a:rPr lang="zh-CN" altLang="en-US" dirty="0"/>
                  <a:t>也就是定义域非空！</a:t>
                </a:r>
                <a:endParaRPr lang="en-US" altLang="zh-CN" dirty="0"/>
              </a:p>
              <a:p>
                <a:r>
                  <a:rPr lang="zh-CN" altLang="en-US" dirty="0"/>
                  <a:t>闭函数（</a:t>
                </a:r>
                <a:r>
                  <a:rPr lang="en-US" altLang="zh-CN" dirty="0"/>
                  <a:t>closed functions</a:t>
                </a:r>
                <a:r>
                  <a:rPr lang="zh-CN" altLang="en-US" dirty="0"/>
                  <a:t>）</a:t>
                </a:r>
                <a:r>
                  <a:rPr lang="en-US" altLang="zh-CN" dirty="0"/>
                  <a:t>:</a:t>
                </a:r>
                <a:r>
                  <a:rPr lang="zh-CN" altLang="en-US" dirty="0"/>
                  <a:t>函数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是封闭的，如果其下镜图</a:t>
                </a:r>
                <a:r>
                  <a:rPr lang="en-US" altLang="zh-CN" dirty="0"/>
                  <a:t>(epigraph)</a:t>
                </a:r>
                <a:r>
                  <a:rPr lang="zh-CN" altLang="en-US" dirty="0"/>
                  <a:t>是封闭的！</a:t>
                </a:r>
              </a:p>
            </p:txBody>
          </p:sp>
        </mc:Choice>
        <mc:Fallback xmlns="">
          <p:sp>
            <p:nvSpPr>
              <p:cNvPr id="3" name="内容占位符 2">
                <a:extLst>
                  <a:ext uri="{FF2B5EF4-FFF2-40B4-BE49-F238E27FC236}">
                    <a16:creationId xmlns:a16="http://schemas.microsoft.com/office/drawing/2014/main" id="{59FC0973-68FA-4CE5-A1E4-695A558F2681}"/>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7704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4ADE7-6768-4970-9B21-A9E6E986FD78}"/>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99367F-6750-491A-A254-54880E4D0D2F}"/>
                  </a:ext>
                </a:extLst>
              </p:cNvPr>
              <p:cNvSpPr>
                <a:spLocks noGrp="1"/>
              </p:cNvSpPr>
              <p:nvPr>
                <p:ph idx="1"/>
              </p:nvPr>
            </p:nvSpPr>
            <p:spPr/>
            <p:txBody>
              <a:bodyPr>
                <a:normAutofit fontScale="85000" lnSpcReduction="20000"/>
              </a:bodyPr>
              <a:lstStyle/>
              <a:p>
                <a:r>
                  <a:rPr lang="zh-CN" altLang="en-US" dirty="0"/>
                  <a:t>假设</a:t>
                </a:r>
                <a14:m>
                  <m:oMath xmlns:m="http://schemas.openxmlformats.org/officeDocument/2006/math">
                    <m:r>
                      <a:rPr lang="en-US" altLang="zh-CN" b="0" i="1" smtClean="0">
                        <a:latin typeface="Cambria Math" panose="02040503050406030204" pitchFamily="18" charset="0"/>
                      </a:rPr>
                      <m:t>𝔼</m:t>
                    </m:r>
                  </m:oMath>
                </a14:m>
                <a:r>
                  <a:rPr lang="zh-CN" altLang="en-US" dirty="0"/>
                  <a:t>为在欧几里德内积和范数意义上的有限维空间</a:t>
                </a:r>
                <a:endParaRPr lang="en-US" altLang="zh-CN" dirty="0"/>
              </a:p>
              <a:p>
                <a:r>
                  <a:rPr lang="zh-CN" altLang="en-US" dirty="0"/>
                  <a:t>定义：邻近映射</a:t>
                </a:r>
                <a:r>
                  <a:rPr lang="en-US" altLang="zh-CN" dirty="0"/>
                  <a:t>. </a:t>
                </a:r>
                <a:r>
                  <a:rPr lang="zh-CN" altLang="en-US" dirty="0"/>
                  <a:t>给定函数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oMath>
                </a14:m>
                <a:r>
                  <a:rPr lang="zh-CN" altLang="en-US" dirty="0"/>
                  <a:t>其邻近映射算子定义为：</a:t>
                </a:r>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endParaRPr lang="en-US" altLang="zh-CN" b="0" dirty="0"/>
              </a:p>
              <a:p>
                <a:r>
                  <a:rPr lang="zh-CN" altLang="en-US" dirty="0"/>
                  <a:t>例如：如下三个函数</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qArr>
                      </m:e>
                    </m:d>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r>
                              <a:rPr lang="en-US" altLang="zh-CN" i="1">
                                <a:latin typeface="Cambria Math" panose="02040503050406030204" pitchFamily="18" charset="0"/>
                              </a:rPr>
                              <m:t>𝑥</m:t>
                            </m:r>
                            <m:r>
                              <a:rPr lang="en-US" altLang="zh-CN" i="1">
                                <a:latin typeface="Cambria Math" panose="02040503050406030204" pitchFamily="18" charset="0"/>
                              </a:rPr>
                              <m:t>≠0</m:t>
                            </m:r>
                          </m:e>
                          <m:e>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=0</m:t>
                            </m:r>
                          </m:e>
                        </m:eqArr>
                      </m:e>
                    </m:d>
                  </m:oMath>
                </a14:m>
                <a:endParaRPr lang="zh-CN" altLang="en-US" dirty="0"/>
              </a:p>
            </p:txBody>
          </p:sp>
        </mc:Choice>
        <mc:Fallback xmlns="">
          <p:sp>
            <p:nvSpPr>
              <p:cNvPr id="3" name="内容占位符 2">
                <a:extLst>
                  <a:ext uri="{FF2B5EF4-FFF2-40B4-BE49-F238E27FC236}">
                    <a16:creationId xmlns:a16="http://schemas.microsoft.com/office/drawing/2014/main" id="{5D99367F-6750-491A-A254-54880E4D0D2F}"/>
                  </a:ext>
                </a:extLst>
              </p:cNvPr>
              <p:cNvSpPr>
                <a:spLocks noGrp="1" noRot="1" noChangeAspect="1" noMove="1" noResize="1" noEditPoints="1" noAdjustHandles="1" noChangeArrowheads="1" noChangeShapeType="1" noTextEdit="1"/>
              </p:cNvSpPr>
              <p:nvPr>
                <p:ph idx="1"/>
              </p:nvPr>
            </p:nvSpPr>
            <p:spPr>
              <a:blipFill>
                <a:blip r:embed="rId2"/>
                <a:stretch>
                  <a:fillRect l="-812"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321C06-DF71-4D7C-ABEA-D53E1535C531}"/>
              </a:ext>
            </a:extLst>
          </p:cNvPr>
          <p:cNvPicPr>
            <a:picLocks noChangeAspect="1"/>
          </p:cNvPicPr>
          <p:nvPr/>
        </p:nvPicPr>
        <p:blipFill>
          <a:blip r:embed="rId3"/>
          <a:stretch>
            <a:fillRect/>
          </a:stretch>
        </p:blipFill>
        <p:spPr>
          <a:xfrm>
            <a:off x="5022506" y="3863975"/>
            <a:ext cx="3086100" cy="2628900"/>
          </a:xfrm>
          <a:prstGeom prst="rect">
            <a:avLst/>
          </a:prstGeom>
        </p:spPr>
      </p:pic>
      <p:pic>
        <p:nvPicPr>
          <p:cNvPr id="5" name="图片 4">
            <a:extLst>
              <a:ext uri="{FF2B5EF4-FFF2-40B4-BE49-F238E27FC236}">
                <a16:creationId xmlns:a16="http://schemas.microsoft.com/office/drawing/2014/main" id="{CFBD1332-1B25-45EB-A17C-A6FBAF318765}"/>
              </a:ext>
            </a:extLst>
          </p:cNvPr>
          <p:cNvPicPr>
            <a:picLocks noChangeAspect="1"/>
          </p:cNvPicPr>
          <p:nvPr/>
        </p:nvPicPr>
        <p:blipFill>
          <a:blip r:embed="rId4"/>
          <a:stretch>
            <a:fillRect/>
          </a:stretch>
        </p:blipFill>
        <p:spPr>
          <a:xfrm>
            <a:off x="8449060" y="3863975"/>
            <a:ext cx="3152775" cy="2581275"/>
          </a:xfrm>
          <a:prstGeom prst="rect">
            <a:avLst/>
          </a:prstGeom>
        </p:spPr>
      </p:pic>
      <p:sp>
        <p:nvSpPr>
          <p:cNvPr id="7" name="文本框 6">
            <a:extLst>
              <a:ext uri="{FF2B5EF4-FFF2-40B4-BE49-F238E27FC236}">
                <a16:creationId xmlns:a16="http://schemas.microsoft.com/office/drawing/2014/main" id="{33881CC9-4886-40DA-B01F-D6BE71EE9D3F}"/>
              </a:ext>
            </a:extLst>
          </p:cNvPr>
          <p:cNvSpPr txBox="1"/>
          <p:nvPr/>
        </p:nvSpPr>
        <p:spPr>
          <a:xfrm>
            <a:off x="1042657" y="6245195"/>
            <a:ext cx="3775393" cy="400110"/>
          </a:xfrm>
          <a:prstGeom prst="rect">
            <a:avLst/>
          </a:prstGeom>
          <a:noFill/>
        </p:spPr>
        <p:txBody>
          <a:bodyPr wrap="none" rtlCol="0">
            <a:spAutoFit/>
          </a:bodyPr>
          <a:lstStyle/>
          <a:p>
            <a:r>
              <a:rPr lang="zh-CN" altLang="en-US" sz="2000" dirty="0">
                <a:solidFill>
                  <a:srgbClr val="FF0000"/>
                </a:solidFill>
              </a:rPr>
              <a:t>则其对应的邻近算子都是什么？</a:t>
            </a:r>
          </a:p>
        </p:txBody>
      </p:sp>
    </p:spTree>
    <p:extLst>
      <p:ext uri="{BB962C8B-B14F-4D97-AF65-F5344CB8AC3E}">
        <p14:creationId xmlns:p14="http://schemas.microsoft.com/office/powerpoint/2010/main" val="637163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1C1C8-B5BC-4A2B-8E43-0DEE388E14C7}"/>
              </a:ext>
            </a:extLst>
          </p:cNvPr>
          <p:cNvSpPr>
            <a:spLocks noGrp="1"/>
          </p:cNvSpPr>
          <p:nvPr>
            <p:ph type="title"/>
          </p:nvPr>
        </p:nvSpPr>
        <p:spPr/>
        <p:txBody>
          <a:bodyPr/>
          <a:lstStyle/>
          <a:p>
            <a:r>
              <a:rPr lang="en-US" altLang="zh-CN" dirty="0"/>
              <a:t>-6.3 </a:t>
            </a:r>
            <a:r>
              <a:rPr lang="zh-CN" altLang="en-US" dirty="0"/>
              <a:t>凸优化基本概念邻近算子（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B02546-BA98-4469-9403-C4A363540690}"/>
                  </a:ext>
                </a:extLst>
              </p:cNvPr>
              <p:cNvSpPr>
                <a:spLocks noGrp="1"/>
              </p:cNvSpPr>
              <p:nvPr>
                <p:ph idx="1"/>
              </p:nvPr>
            </p:nvSpPr>
            <p:spPr/>
            <p:txBody>
              <a:bodyPr>
                <a:normAutofit fontScale="85000" lnSpcReduction="20000"/>
              </a:bodyPr>
              <a:lstStyle/>
              <a:p>
                <a:r>
                  <a:rPr lang="zh-CN" altLang="en-US" dirty="0"/>
                  <a:t>解：</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e>
                        </m:d>
                      </m:sub>
                    </m:sSub>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sub>
                    </m:sSub>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oMath>
                </a14:m>
                <a:endParaRPr lang="en-US" altLang="zh-CN" dirty="0"/>
              </a:p>
              <a:p>
                <a:r>
                  <a:rPr lang="zh-CN" altLang="en-US" dirty="0"/>
                  <a:t>这里</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i="1" dirty="0">
                                <a:latin typeface="Cambria Math" panose="02040503050406030204" pitchFamily="18" charset="0"/>
                              </a:rPr>
                              <m:t>−</m:t>
                            </m:r>
                            <m:r>
                              <a:rPr lang="en-US" altLang="zh-CN" b="0" i="1" dirty="0" smtClean="0">
                                <a:latin typeface="Cambria Math" panose="02040503050406030204" pitchFamily="18" charset="0"/>
                              </a:rPr>
                              <m:t>𝑥</m:t>
                            </m:r>
                          </m:e>
                        </m:d>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=0</m:t>
                            </m:r>
                          </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≠0</m:t>
                            </m:r>
                          </m:e>
                        </m:eqArr>
                      </m:e>
                    </m:d>
                  </m:oMath>
                </a14:m>
                <a:r>
                  <a:rPr lang="en-US" altLang="zh-CN" dirty="0"/>
                  <a:t>,</a:t>
                </a:r>
                <a:r>
                  <a:rPr lang="zh-CN" altLang="en-US" dirty="0"/>
                  <a:t>从而可得</a:t>
                </a:r>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𝜆</m:t>
                                </m:r>
                              </m:e>
                            </m:rad>
                          </m:e>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r>
                              <a:rPr lang="en-US" altLang="zh-CN" b="0" i="1" smtClean="0">
                                <a:latin typeface="Cambria Math" panose="02040503050406030204" pitchFamily="18" charset="0"/>
                              </a:rPr>
                              <m:t>&gt;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𝜆</m:t>
                                </m:r>
                              </m:e>
                            </m:rad>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𝜆</m:t>
                                </m:r>
                              </m:e>
                            </m:rad>
                          </m:e>
                        </m:eqArr>
                      </m:e>
                    </m:d>
                  </m:oMath>
                </a14:m>
                <a:r>
                  <a:rPr lang="en-US" altLang="zh-CN" dirty="0"/>
                  <a:t>,</a:t>
                </a:r>
                <a:r>
                  <a:rPr lang="zh-CN" altLang="en-US" dirty="0"/>
                  <a:t>类似分析，</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3</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e>
                        </m:eqArr>
                      </m:e>
                    </m:d>
                  </m:oMath>
                </a14:m>
                <a:endParaRPr lang="zh-CN" altLang="en-US" dirty="0"/>
              </a:p>
            </p:txBody>
          </p:sp>
        </mc:Choice>
        <mc:Fallback xmlns="">
          <p:sp>
            <p:nvSpPr>
              <p:cNvPr id="3" name="内容占位符 2">
                <a:extLst>
                  <a:ext uri="{FF2B5EF4-FFF2-40B4-BE49-F238E27FC236}">
                    <a16:creationId xmlns:a16="http://schemas.microsoft.com/office/drawing/2014/main" id="{94B02546-BA98-4469-9403-C4A363540690}"/>
                  </a:ext>
                </a:extLst>
              </p:cNvPr>
              <p:cNvSpPr>
                <a:spLocks noGrp="1" noRot="1" noChangeAspect="1" noMove="1" noResize="1" noEditPoints="1" noAdjustHandles="1" noChangeArrowheads="1" noChangeShapeType="1" noTextEdit="1"/>
              </p:cNvSpPr>
              <p:nvPr>
                <p:ph idx="1"/>
              </p:nvPr>
            </p:nvSpPr>
            <p:spPr>
              <a:blipFill>
                <a:blip r:embed="rId2"/>
                <a:stretch>
                  <a:fillRect l="-81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03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660" dirty="0"/>
            </a:br>
            <a:r>
              <a:rPr lang="en-US" altLang="zh-CN" sz="2660" dirty="0"/>
              <a:t>6.0</a:t>
            </a:r>
            <a:r>
              <a:rPr lang="zh-CN" altLang="en-US" sz="2660" dirty="0"/>
              <a:t>简单回顾一下线性代数里面的概念凸性</a:t>
            </a:r>
            <a:r>
              <a:rPr lang="en-US" altLang="zh-CN" sz="2660" dirty="0"/>
              <a:t>(Convexity)</a:t>
            </a:r>
            <a:br>
              <a:rPr lang="en-US" altLang="zh-CN" sz="2660" dirty="0"/>
            </a:b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dirty="0"/>
                  <a:t>单纯形</a:t>
                </a:r>
                <a:r>
                  <a:rPr lang="en-US" altLang="zh-CN" dirty="0"/>
                  <a:t>(simplex):</a:t>
                </a:r>
                <a:r>
                  <a:rPr lang="zh-CN" altLang="en-US" dirty="0"/>
                  <a:t>一个</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空间中的凸多面体，由</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𝟏</m:t>
                    </m:r>
                  </m:oMath>
                </a14:m>
                <a:r>
                  <a:rPr lang="zh-CN" altLang="en-US" dirty="0"/>
                  <a:t>个不在同一超平面上的点所生成。</a:t>
                </a:r>
                <a:endParaRPr lang="en-US" altLang="zh-CN" dirty="0"/>
              </a:p>
              <a:p>
                <a:pPr lvl="1"/>
                <a:r>
                  <a:rPr lang="zh-CN" altLang="en-US" dirty="0"/>
                  <a:t>二维时为三角形，三维时为四面体</a:t>
                </a:r>
                <a:endParaRPr lang="en-US" altLang="zh-CN" dirty="0"/>
              </a:p>
              <a:p>
                <a:r>
                  <a:rPr lang="zh-CN" altLang="en-US" dirty="0"/>
                  <a:t>凸函数</a:t>
                </a:r>
                <a:r>
                  <a:rPr lang="en-US" altLang="zh-CN" dirty="0"/>
                  <a:t>(convex function)</a:t>
                </a:r>
                <a:r>
                  <a:rPr lang="zh-CN" altLang="en-US" dirty="0"/>
                  <a:t>和凹函数</a:t>
                </a:r>
                <a:r>
                  <a:rPr lang="en-US" altLang="zh-CN" dirty="0"/>
                  <a:t>(concave function)</a:t>
                </a:r>
              </a:p>
              <a:p>
                <a:endParaRPr lang="en-US" altLang="zh-CN" dirty="0"/>
              </a:p>
              <a:p>
                <a:endParaRPr lang="en-US" altLang="zh-CN" dirty="0"/>
              </a:p>
              <a:p>
                <a:endParaRPr lang="en-US" altLang="zh-CN" dirty="0"/>
              </a:p>
              <a:p>
                <a:endParaRPr lang="en-US" altLang="zh-CN" dirty="0"/>
              </a:p>
              <a:p>
                <a:r>
                  <a:rPr lang="zh-CN" altLang="en-US" dirty="0"/>
                  <a:t>函数</a:t>
                </a:r>
                <a14:m>
                  <m:oMath xmlns:m="http://schemas.openxmlformats.org/officeDocument/2006/math">
                    <m:r>
                      <a:rPr lang="en-US" altLang="zh-CN" b="1" i="1" smtClean="0">
                        <a:latin typeface="Cambria Math"/>
                      </a:rPr>
                      <m:t>𝒇</m:t>
                    </m:r>
                  </m:oMath>
                </a14:m>
                <a:r>
                  <a:rPr lang="zh-CN" altLang="en-US" dirty="0"/>
                  <a:t>是凸</a:t>
                </a:r>
                <a:r>
                  <a:rPr lang="en-US" altLang="zh-CN" dirty="0">
                    <a:solidFill>
                      <a:srgbClr val="FF0000"/>
                    </a:solidFill>
                  </a:rPr>
                  <a:t>(</a:t>
                </a:r>
                <a:r>
                  <a:rPr lang="zh-CN" altLang="en-US" dirty="0">
                    <a:solidFill>
                      <a:srgbClr val="FF0000"/>
                    </a:solidFill>
                  </a:rPr>
                  <a:t>严格凸</a:t>
                </a:r>
                <a:r>
                  <a:rPr lang="en-US" altLang="zh-CN" dirty="0">
                    <a:solidFill>
                      <a:srgbClr val="FF0000"/>
                    </a:solidFill>
                  </a:rPr>
                  <a:t>)</a:t>
                </a:r>
                <a:r>
                  <a:rPr lang="zh-CN" altLang="en-US" dirty="0"/>
                  <a:t>的，对任意</a:t>
                </a:r>
                <a14:m>
                  <m:oMath xmlns:m="http://schemas.openxmlformats.org/officeDocument/2006/math">
                    <m:r>
                      <a:rPr lang="en-US" altLang="zh-CN" b="1" i="1" smtClean="0">
                        <a:latin typeface="Cambria Math"/>
                      </a:rPr>
                      <m:t>𝟎</m:t>
                    </m:r>
                    <m:r>
                      <a:rPr lang="en-US" altLang="zh-CN" b="1" i="1" smtClean="0">
                        <a:latin typeface="Cambria Math"/>
                      </a:rPr>
                      <m:t>&lt;</m:t>
                    </m:r>
                    <m:r>
                      <a:rPr lang="en-US" altLang="zh-CN" b="1" i="1" smtClean="0">
                        <a:latin typeface="Cambria Math"/>
                      </a:rPr>
                      <m:t>𝝀</m:t>
                    </m:r>
                    <m:r>
                      <a:rPr lang="en-US" altLang="zh-CN" b="1" i="1" smtClean="0">
                        <a:latin typeface="Cambria Math"/>
                      </a:rPr>
                      <m:t>&lt;</m:t>
                    </m:r>
                    <m:r>
                      <a:rPr lang="en-US" altLang="zh-CN" b="1" i="1" smtClean="0">
                        <a:latin typeface="Cambria Math"/>
                      </a:rPr>
                      <m:t>𝟏</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𝝀</m:t>
                        </m:r>
                        <m:r>
                          <a:rPr lang="en-US" altLang="zh-CN" b="1" i="1" smtClean="0">
                            <a:latin typeface="Cambria Math"/>
                          </a:rPr>
                          <m:t>𝒙</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𝝀</m:t>
                            </m:r>
                          </m:e>
                        </m:d>
                        <m:r>
                          <a:rPr lang="en-US" altLang="zh-CN" b="1" i="1" smtClean="0">
                            <a:latin typeface="Cambria Math"/>
                          </a:rPr>
                          <m:t>𝒚</m:t>
                        </m:r>
                      </m:e>
                    </m:d>
                    <m:r>
                      <a:rPr lang="en-US" altLang="zh-CN" b="1" i="1" smtClean="0">
                        <a:latin typeface="Cambria Math"/>
                      </a:rPr>
                      <m:t>≤</m:t>
                    </m:r>
                    <m:r>
                      <a:rPr lang="en-US" altLang="zh-CN" b="1" i="1" smtClean="0">
                        <a:solidFill>
                          <a:srgbClr val="FF0000"/>
                        </a:solidFill>
                        <a:latin typeface="Cambria Math"/>
                      </a:rPr>
                      <m:t>(&lt;)</m:t>
                    </m:r>
                    <m:r>
                      <a:rPr lang="en-US" altLang="zh-CN" b="1" i="1" smtClean="0">
                        <a:latin typeface="Cambria Math"/>
                      </a:rPr>
                      <m:t>𝝀</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𝝀</m:t>
                        </m:r>
                      </m:e>
                    </m:d>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oMath>
                </a14:m>
                <a:endParaRPr lang="en-US" altLang="zh-C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zh-CN" altLang="en-US">
                    <a:noFill/>
                  </a:rPr>
                  <a:t> </a:t>
                </a:r>
              </a:p>
            </p:txBody>
          </p:sp>
        </mc:Fallback>
      </mc:AlternateContent>
      <p:grpSp>
        <p:nvGrpSpPr>
          <p:cNvPr id="14" name="Group 13"/>
          <p:cNvGrpSpPr/>
          <p:nvPr/>
        </p:nvGrpSpPr>
        <p:grpSpPr>
          <a:xfrm>
            <a:off x="2401690" y="3086934"/>
            <a:ext cx="2668113" cy="1983981"/>
            <a:chOff x="1064568" y="3249141"/>
            <a:chExt cx="2808312" cy="2088232"/>
          </a:xfrm>
        </p:grpSpPr>
        <p:cxnSp>
          <p:nvCxnSpPr>
            <p:cNvPr id="5" name="Straight Arrow Connector 4"/>
            <p:cNvCxnSpPr/>
            <p:nvPr/>
          </p:nvCxnSpPr>
          <p:spPr bwMode="auto">
            <a:xfrm>
              <a:off x="1064568" y="4257253"/>
              <a:ext cx="273630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2000672" y="3249141"/>
              <a:ext cx="0" cy="20882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1"/>
            <p:cNvSpPr/>
            <p:nvPr/>
          </p:nvSpPr>
          <p:spPr bwMode="auto">
            <a:xfrm>
              <a:off x="2368062" y="3465165"/>
              <a:ext cx="843618" cy="1083666"/>
            </a:xfrm>
            <a:custGeom>
              <a:avLst/>
              <a:gdLst>
                <a:gd name="connsiteX0" fmla="*/ 0 w 843618"/>
                <a:gd name="connsiteY0" fmla="*/ 40299 h 1083666"/>
                <a:gd name="connsiteX1" fmla="*/ 93784 w 843618"/>
                <a:gd name="connsiteY1" fmla="*/ 696791 h 1083666"/>
                <a:gd name="connsiteX2" fmla="*/ 386861 w 843618"/>
                <a:gd name="connsiteY2" fmla="*/ 1083653 h 1083666"/>
                <a:gd name="connsiteX3" fmla="*/ 715107 w 843618"/>
                <a:gd name="connsiteY3" fmla="*/ 685068 h 1083666"/>
                <a:gd name="connsiteX4" fmla="*/ 832338 w 843618"/>
                <a:gd name="connsiteY4" fmla="*/ 63745 h 1083666"/>
                <a:gd name="connsiteX5" fmla="*/ 832338 w 843618"/>
                <a:gd name="connsiteY5" fmla="*/ 52022 h 10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18" h="1083666">
                  <a:moveTo>
                    <a:pt x="0" y="40299"/>
                  </a:moveTo>
                  <a:cubicBezTo>
                    <a:pt x="14653" y="281599"/>
                    <a:pt x="29307" y="522899"/>
                    <a:pt x="93784" y="696791"/>
                  </a:cubicBezTo>
                  <a:cubicBezTo>
                    <a:pt x="158261" y="870683"/>
                    <a:pt x="283307" y="1085607"/>
                    <a:pt x="386861" y="1083653"/>
                  </a:cubicBezTo>
                  <a:cubicBezTo>
                    <a:pt x="490415" y="1081699"/>
                    <a:pt x="640861" y="855053"/>
                    <a:pt x="715107" y="685068"/>
                  </a:cubicBezTo>
                  <a:cubicBezTo>
                    <a:pt x="789353" y="515083"/>
                    <a:pt x="812799" y="169253"/>
                    <a:pt x="832338" y="63745"/>
                  </a:cubicBezTo>
                  <a:cubicBezTo>
                    <a:pt x="851877" y="-41763"/>
                    <a:pt x="842107" y="5129"/>
                    <a:pt x="832338" y="520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3" name="TextBox 12"/>
            <p:cNvSpPr txBox="1"/>
            <p:nvPr/>
          </p:nvSpPr>
          <p:spPr>
            <a:xfrm>
              <a:off x="2000672" y="4674492"/>
              <a:ext cx="1872208" cy="374161"/>
            </a:xfrm>
            <a:prstGeom prst="rect">
              <a:avLst/>
            </a:prstGeom>
            <a:noFill/>
          </p:spPr>
          <p:txBody>
            <a:bodyPr wrap="square" rtlCol="0">
              <a:spAutoFit/>
            </a:bodyPr>
            <a:lstStyle/>
            <a:p>
              <a:r>
                <a:rPr lang="zh-CN" altLang="en-US" sz="1710" dirty="0"/>
                <a:t>凸函数</a:t>
              </a:r>
            </a:p>
          </p:txBody>
        </p:sp>
      </p:grpSp>
      <p:cxnSp>
        <p:nvCxnSpPr>
          <p:cNvPr id="16" name="Straight Arrow Connector 15"/>
          <p:cNvCxnSpPr/>
          <p:nvPr/>
        </p:nvCxnSpPr>
        <p:spPr bwMode="auto">
          <a:xfrm>
            <a:off x="5753934" y="4065405"/>
            <a:ext cx="2599699"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6643305" y="3107621"/>
            <a:ext cx="0" cy="19839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Freeform 17"/>
          <p:cNvSpPr/>
          <p:nvPr/>
        </p:nvSpPr>
        <p:spPr bwMode="auto">
          <a:xfrm rot="10800000">
            <a:off x="6992354" y="3312861"/>
            <a:ext cx="801502" cy="1029566"/>
          </a:xfrm>
          <a:custGeom>
            <a:avLst/>
            <a:gdLst>
              <a:gd name="connsiteX0" fmla="*/ 0 w 843618"/>
              <a:gd name="connsiteY0" fmla="*/ 40299 h 1083666"/>
              <a:gd name="connsiteX1" fmla="*/ 93784 w 843618"/>
              <a:gd name="connsiteY1" fmla="*/ 696791 h 1083666"/>
              <a:gd name="connsiteX2" fmla="*/ 386861 w 843618"/>
              <a:gd name="connsiteY2" fmla="*/ 1083653 h 1083666"/>
              <a:gd name="connsiteX3" fmla="*/ 715107 w 843618"/>
              <a:gd name="connsiteY3" fmla="*/ 685068 h 1083666"/>
              <a:gd name="connsiteX4" fmla="*/ 832338 w 843618"/>
              <a:gd name="connsiteY4" fmla="*/ 63745 h 1083666"/>
              <a:gd name="connsiteX5" fmla="*/ 832338 w 843618"/>
              <a:gd name="connsiteY5" fmla="*/ 52022 h 10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18" h="1083666">
                <a:moveTo>
                  <a:pt x="0" y="40299"/>
                </a:moveTo>
                <a:cubicBezTo>
                  <a:pt x="14653" y="281599"/>
                  <a:pt x="29307" y="522899"/>
                  <a:pt x="93784" y="696791"/>
                </a:cubicBezTo>
                <a:cubicBezTo>
                  <a:pt x="158261" y="870683"/>
                  <a:pt x="283307" y="1085607"/>
                  <a:pt x="386861" y="1083653"/>
                </a:cubicBezTo>
                <a:cubicBezTo>
                  <a:pt x="490415" y="1081699"/>
                  <a:pt x="640861" y="855053"/>
                  <a:pt x="715107" y="685068"/>
                </a:cubicBezTo>
                <a:cubicBezTo>
                  <a:pt x="789353" y="515083"/>
                  <a:pt x="812799" y="169253"/>
                  <a:pt x="832338" y="63745"/>
                </a:cubicBezTo>
                <a:cubicBezTo>
                  <a:pt x="851877" y="-41763"/>
                  <a:pt x="842107" y="5129"/>
                  <a:pt x="832338" y="520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75" tIns="43438" rIns="86875" bIns="43438" numCol="1" rtlCol="0" anchor="t" anchorCtr="0" compatLnSpc="1"/>
          <a:lstStyle/>
          <a:p>
            <a:pPr algn="ctr" defTabSz="868771" fontAlgn="base">
              <a:spcBef>
                <a:spcPct val="0"/>
              </a:spcBef>
              <a:spcAft>
                <a:spcPct val="0"/>
              </a:spcAft>
            </a:pPr>
            <a:endParaRPr lang="zh-CN" altLang="en-US" sz="2280" b="1">
              <a:latin typeface="宋体" panose="02010600030101010101" pitchFamily="2" charset="-122"/>
              <a:ea typeface="宋体" panose="02010600030101010101" pitchFamily="2" charset="-122"/>
            </a:endParaRPr>
          </a:p>
        </p:txBody>
      </p:sp>
      <p:sp>
        <p:nvSpPr>
          <p:cNvPr id="19" name="TextBox 18"/>
          <p:cNvSpPr txBox="1"/>
          <p:nvPr/>
        </p:nvSpPr>
        <p:spPr>
          <a:xfrm>
            <a:off x="6643305" y="4461815"/>
            <a:ext cx="1778742" cy="355482"/>
          </a:xfrm>
          <a:prstGeom prst="rect">
            <a:avLst/>
          </a:prstGeom>
          <a:noFill/>
        </p:spPr>
        <p:txBody>
          <a:bodyPr wrap="square" rtlCol="0">
            <a:spAutoFit/>
          </a:bodyPr>
          <a:lstStyle/>
          <a:p>
            <a:r>
              <a:rPr lang="zh-CN" altLang="en-US" sz="1710" dirty="0"/>
              <a:t>凹函数</a:t>
            </a:r>
          </a:p>
        </p:txBody>
      </p:sp>
    </p:spTree>
    <p:extLst>
      <p:ext uri="{BB962C8B-B14F-4D97-AF65-F5344CB8AC3E}">
        <p14:creationId xmlns:p14="http://schemas.microsoft.com/office/powerpoint/2010/main" val="5410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42462-6FAD-48F7-9660-674730BA727B}"/>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159AB1-9BEC-40DC-8212-1526B48D8ADE}"/>
                  </a:ext>
                </a:extLst>
              </p:cNvPr>
              <p:cNvSpPr>
                <a:spLocks noGrp="1"/>
              </p:cNvSpPr>
              <p:nvPr>
                <p:ph idx="1"/>
              </p:nvPr>
            </p:nvSpPr>
            <p:spPr>
              <a:xfrm>
                <a:off x="838200" y="1825625"/>
                <a:ext cx="10515600" cy="4351338"/>
              </a:xfrm>
            </p:spPr>
            <p:txBody>
              <a:bodyPr/>
              <a:lstStyle/>
              <a:p>
                <a:r>
                  <a:rPr lang="zh-CN" altLang="en-US" dirty="0"/>
                  <a:t>第一邻近定理：令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oMath>
                </a14:m>
                <a:r>
                  <a:rPr lang="zh-CN" altLang="en-US" dirty="0"/>
                  <a:t>为真闭凸函数，则</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对于</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oMath>
                </a14:m>
                <a:r>
                  <a:rPr lang="zh-CN" altLang="en-US" dirty="0"/>
                  <a:t>都是一个单元素集</a:t>
                </a:r>
                <a:endParaRPr lang="en-US" altLang="zh-CN" dirty="0"/>
              </a:p>
              <a:p>
                <a:r>
                  <a:rPr lang="zh-CN" altLang="en-US" dirty="0"/>
                  <a:t>证明：</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oMath>
                </a14:m>
                <a:r>
                  <a:rPr lang="en-US" altLang="zh-CN" dirty="0"/>
                  <a:t>,</a:t>
                </a:r>
              </a:p>
              <a:p>
                <a:r>
                  <a:rPr lang="zh-CN" altLang="en-US" dirty="0"/>
                  <a:t>这里</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m:rPr>
                        <m:lit/>
                      </m:rP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2</m:t>
                        </m:r>
                      </m:sup>
                    </m:sSup>
                  </m:oMath>
                </a14:m>
                <a:r>
                  <a:rPr lang="en-US" altLang="zh-CN" dirty="0"/>
                  <a:t>.</a:t>
                </a:r>
                <a:r>
                  <a:rPr lang="zh-CN" altLang="en-US" dirty="0"/>
                  <a:t>该函数是闭的，强凸函数。因为这是闭的强凸函数和逼的凸函数</a:t>
                </a:r>
                <a14:m>
                  <m:oMath xmlns:m="http://schemas.openxmlformats.org/officeDocument/2006/math">
                    <m:r>
                      <a:rPr lang="en-US" altLang="zh-CN" b="0" i="1" smtClean="0">
                        <a:latin typeface="Cambria Math" panose="02040503050406030204" pitchFamily="18" charset="0"/>
                      </a:rPr>
                      <m:t>𝑓</m:t>
                    </m:r>
                  </m:oMath>
                </a14:m>
                <a:r>
                  <a:rPr lang="zh-CN" altLang="en-US" dirty="0"/>
                  <a:t>的和。由</a:t>
                </a:r>
                <a14:m>
                  <m:oMath xmlns:m="http://schemas.openxmlformats.org/officeDocument/2006/math">
                    <m:r>
                      <a:rPr lang="en-US" altLang="zh-CN" b="0" i="1" smtClean="0">
                        <a:latin typeface="Cambria Math" panose="02040503050406030204" pitchFamily="18" charset="0"/>
                      </a:rPr>
                      <m:t>𝑓</m:t>
                    </m:r>
                  </m:oMath>
                </a14:m>
                <a:r>
                  <a:rPr lang="zh-CN" altLang="en-US" dirty="0"/>
                  <a:t>的真性，立即得</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oMath>
                </a14:m>
                <a:r>
                  <a:rPr lang="zh-CN" altLang="en-US" dirty="0"/>
                  <a:t>的真性，因此，存在唯一极小值点</a:t>
                </a:r>
                <a:r>
                  <a:rPr lang="en-US" altLang="zh-CN" dirty="0"/>
                  <a:t>!</a:t>
                </a:r>
                <a:r>
                  <a:rPr lang="zh-CN" altLang="en-US" dirty="0"/>
                  <a:t>证毕！</a:t>
                </a:r>
                <a:endParaRPr lang="en-US" altLang="zh-CN" dirty="0"/>
              </a:p>
              <a:p>
                <a:r>
                  <a:rPr lang="zh-CN" altLang="en-US" dirty="0"/>
                  <a:t>对于真闭凸函数，</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，而不用</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zh-CN" altLang="en-US" i="1">
                        <a:latin typeface="Cambria Math" panose="02040503050406030204" pitchFamily="18" charset="0"/>
                      </a:rPr>
                      <m:t>，</m:t>
                    </m:r>
                  </m:oMath>
                </a14:m>
                <a:r>
                  <a:rPr lang="zh-CN" altLang="en-US" dirty="0"/>
                  <a:t>即邻近算法成为一个的单值映射</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0159AB1-9BEC-40DC-8212-1526B48D8ADE}"/>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401" r="-870" b="-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4C906BB-5D2E-4286-9186-F3995504ADB5}"/>
                  </a:ext>
                </a:extLst>
              </p:cNvPr>
              <p:cNvSpPr txBox="1"/>
              <p:nvPr/>
            </p:nvSpPr>
            <p:spPr>
              <a:xfrm>
                <a:off x="1322363" y="5865998"/>
                <a:ext cx="10367889" cy="1013739"/>
              </a:xfrm>
              <a:prstGeom prst="rect">
                <a:avLst/>
              </a:prstGeom>
              <a:noFill/>
            </p:spPr>
            <p:txBody>
              <a:bodyPr wrap="square" rtlCol="0">
                <a:spAutoFit/>
              </a:bodyPr>
              <a:lstStyle/>
              <a:p>
                <a:r>
                  <a:rPr lang="zh-CN" altLang="en-US" dirty="0">
                    <a:solidFill>
                      <a:srgbClr val="FF0000"/>
                    </a:solidFill>
                  </a:rPr>
                  <a:t>令</a:t>
                </a:r>
                <a14:m>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𝔼</m:t>
                    </m:r>
                    <m:r>
                      <a:rPr lang="en-US" altLang="zh-CN" b="0" i="1" smtClean="0">
                        <a:solidFill>
                          <a:srgbClr val="FF0000"/>
                        </a:solidFill>
                        <a:latin typeface="Cambria Math" panose="02040503050406030204" pitchFamily="18" charset="0"/>
                      </a:rPr>
                      <m:t>→(−∞,∞]</m:t>
                    </m:r>
                  </m:oMath>
                </a14:m>
                <a:r>
                  <a:rPr lang="zh-CN" altLang="en-US" dirty="0">
                    <a:solidFill>
                      <a:srgbClr val="FF0000"/>
                    </a:solidFill>
                  </a:rPr>
                  <a:t>是闭的</a:t>
                </a:r>
                <a14:m>
                  <m:oMath xmlns:m="http://schemas.openxmlformats.org/officeDocument/2006/math">
                    <m:r>
                      <a:rPr lang="en-US" altLang="zh-CN" b="0" i="1" smtClean="0">
                        <a:solidFill>
                          <a:srgbClr val="FF0000"/>
                        </a:solidFill>
                        <a:latin typeface="Cambria Math" panose="02040503050406030204" pitchFamily="18" charset="0"/>
                      </a:rPr>
                      <m:t>𝜎</m:t>
                    </m:r>
                    <m:r>
                      <a:rPr lang="en-US" altLang="zh-CN" b="0" i="1" smtClean="0">
                        <a:solidFill>
                          <a:srgbClr val="FF0000"/>
                        </a:solidFill>
                        <a:latin typeface="Cambria Math" panose="02040503050406030204" pitchFamily="18" charset="0"/>
                      </a:rPr>
                      <m:t>−</m:t>
                    </m:r>
                  </m:oMath>
                </a14:m>
                <a:r>
                  <a:rPr lang="zh-CN" altLang="en-US" dirty="0">
                    <a:solidFill>
                      <a:srgbClr val="FF0000"/>
                    </a:solidFill>
                  </a:rPr>
                  <a:t>强凸函数</a:t>
                </a:r>
                <a:r>
                  <a:rPr lang="en-US" altLang="zh-CN"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𝜎</m:t>
                    </m:r>
                    <m:r>
                      <a:rPr lang="en-US" altLang="zh-CN" b="0" i="1" smtClean="0">
                        <a:solidFill>
                          <a:srgbClr val="FF0000"/>
                        </a:solidFill>
                        <a:latin typeface="Cambria Math" panose="02040503050406030204" pitchFamily="18" charset="0"/>
                      </a:rPr>
                      <m:t>&gt;0</m:t>
                    </m:r>
                  </m:oMath>
                </a14:m>
                <a:r>
                  <a:rPr lang="en-US" altLang="zh-CN" dirty="0">
                    <a:solidFill>
                      <a:srgbClr val="FF0000"/>
                    </a:solidFill>
                  </a:rPr>
                  <a:t>.</a:t>
                </a:r>
                <a:r>
                  <a:rPr lang="zh-CN" altLang="en-US" dirty="0">
                    <a:solidFill>
                      <a:srgbClr val="FF0000"/>
                    </a:solidFill>
                  </a:rPr>
                  <a:t>则</a:t>
                </a:r>
                <a:endParaRPr lang="en-US" altLang="zh-CN" dirty="0">
                  <a:solidFill>
                    <a:srgbClr val="FF0000"/>
                  </a:solidFill>
                </a:endParaRPr>
              </a:p>
              <a:p>
                <a:r>
                  <a:rPr lang="zh-CN" altLang="en-US" dirty="0">
                    <a:solidFill>
                      <a:srgbClr val="FF0000"/>
                    </a:solidFill>
                  </a:rPr>
                  <a:t>（</a:t>
                </a:r>
                <a:r>
                  <a:rPr lang="en-US" altLang="zh-CN" dirty="0">
                    <a:solidFill>
                      <a:srgbClr val="FF0000"/>
                    </a:solidFill>
                  </a:rPr>
                  <a:t>a</a:t>
                </a:r>
                <a:r>
                  <a:rPr lang="zh-CN" altLang="en-US"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𝑓</m:t>
                    </m:r>
                  </m:oMath>
                </a14:m>
                <a:r>
                  <a:rPr lang="zh-CN" altLang="en-US" dirty="0">
                    <a:solidFill>
                      <a:srgbClr val="FF0000"/>
                    </a:solidFill>
                  </a:rPr>
                  <a:t>有唯一极小点</a:t>
                </a:r>
                <a:endParaRPr lang="en-US" altLang="zh-CN" dirty="0">
                  <a:solidFill>
                    <a:srgbClr val="FF0000"/>
                  </a:solidFill>
                </a:endParaRPr>
              </a:p>
              <a:p>
                <a:r>
                  <a:rPr lang="zh-CN" altLang="en-US" dirty="0">
                    <a:solidFill>
                      <a:srgbClr val="FF0000"/>
                    </a:solidFill>
                  </a:rPr>
                  <a:t>（</a:t>
                </a:r>
                <a:r>
                  <a:rPr lang="en-US" altLang="zh-CN" dirty="0">
                    <a:solidFill>
                      <a:srgbClr val="FF0000"/>
                    </a:solidFill>
                  </a:rPr>
                  <a:t>b</a:t>
                </a:r>
                <a:r>
                  <a:rPr lang="zh-CN" altLang="en-US"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m:t>
                            </m:r>
                          </m:sup>
                        </m:sSup>
                      </m:e>
                    </m:d>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𝜎</m:t>
                        </m:r>
                      </m:num>
                      <m:den>
                        <m:r>
                          <a:rPr lang="en-US" altLang="zh-CN" b="0" i="1" smtClean="0">
                            <a:solidFill>
                              <a:srgbClr val="FF0000"/>
                            </a:solidFill>
                            <a:latin typeface="Cambria Math" panose="02040503050406030204" pitchFamily="18" charset="0"/>
                          </a:rPr>
                          <m:t>2</m:t>
                        </m:r>
                      </m:den>
                    </m:f>
                    <m:r>
                      <m:rPr>
                        <m:lit/>
                      </m:rP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m:t>
                        </m:r>
                      </m:sup>
                    </m:sSup>
                    <m:r>
                      <m:rPr>
                        <m:lit/>
                      </m:rP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m:rPr>
                            <m:lit/>
                          </m:rPr>
                          <a:rPr lang="en-US" altLang="zh-CN" b="0" i="1" smtClean="0">
                            <a:solidFill>
                              <a:srgbClr val="FF0000"/>
                            </a:solidFill>
                            <a:latin typeface="Cambria Math" panose="02040503050406030204" pitchFamily="18" charset="0"/>
                          </a:rPr>
                          <m:t>|</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𝑑𝑜𝑚</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𝑓</m:t>
                        </m:r>
                      </m:e>
                    </m:d>
                    <m:r>
                      <a:rPr lang="en-US" altLang="zh-CN" b="0" i="1" smtClean="0">
                        <a:solidFill>
                          <a:srgbClr val="FF0000"/>
                        </a:solidFill>
                        <a:latin typeface="Cambria Math" panose="02040503050406030204" pitchFamily="18" charset="0"/>
                      </a:rPr>
                      <m:t>,</m:t>
                    </m:r>
                  </m:oMath>
                </a14:m>
                <a:r>
                  <a:rPr lang="zh-CN" altLang="en-US" dirty="0">
                    <a:solidFill>
                      <a:srgbClr val="FF0000"/>
                    </a:solidFill>
                  </a:rPr>
                  <a:t>这里</a:t>
                </a:r>
                <a14:m>
                  <m:oMath xmlns:m="http://schemas.openxmlformats.org/officeDocument/2006/math">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𝑥</m:t>
                        </m:r>
                      </m:e>
                      <m:sup>
                        <m:r>
                          <a:rPr lang="en-US" altLang="zh-CN" b="0" i="1" dirty="0" smtClean="0">
                            <a:solidFill>
                              <a:srgbClr val="FF0000"/>
                            </a:solidFill>
                            <a:latin typeface="Cambria Math" panose="02040503050406030204" pitchFamily="18" charset="0"/>
                          </a:rPr>
                          <m:t>∗</m:t>
                        </m:r>
                      </m:sup>
                    </m:sSup>
                  </m:oMath>
                </a14:m>
                <a:r>
                  <a:rPr lang="zh-CN" altLang="en-US" dirty="0">
                    <a:solidFill>
                      <a:srgbClr val="FF0000"/>
                    </a:solidFill>
                  </a:rPr>
                  <a:t>为</a:t>
                </a:r>
                <a14:m>
                  <m:oMath xmlns:m="http://schemas.openxmlformats.org/officeDocument/2006/math">
                    <m:r>
                      <a:rPr lang="en-US" altLang="zh-CN" b="0" i="1" dirty="0" smtClean="0">
                        <a:solidFill>
                          <a:srgbClr val="FF0000"/>
                        </a:solidFill>
                        <a:latin typeface="Cambria Math" panose="02040503050406030204" pitchFamily="18" charset="0"/>
                      </a:rPr>
                      <m:t>𝑓</m:t>
                    </m:r>
                  </m:oMath>
                </a14:m>
                <a:r>
                  <a:rPr lang="zh-CN" altLang="en-US" dirty="0">
                    <a:solidFill>
                      <a:srgbClr val="FF0000"/>
                    </a:solidFill>
                  </a:rPr>
                  <a:t>的唯一极小点</a:t>
                </a:r>
              </a:p>
            </p:txBody>
          </p:sp>
        </mc:Choice>
        <mc:Fallback xmlns="">
          <p:sp>
            <p:nvSpPr>
              <p:cNvPr id="4" name="文本框 3">
                <a:extLst>
                  <a:ext uri="{FF2B5EF4-FFF2-40B4-BE49-F238E27FC236}">
                    <a16:creationId xmlns:a16="http://schemas.microsoft.com/office/drawing/2014/main" id="{64C906BB-5D2E-4286-9186-F3995504ADB5}"/>
                  </a:ext>
                </a:extLst>
              </p:cNvPr>
              <p:cNvSpPr txBox="1">
                <a:spLocks noRot="1" noChangeAspect="1" noMove="1" noResize="1" noEditPoints="1" noAdjustHandles="1" noChangeArrowheads="1" noChangeShapeType="1" noTextEdit="1"/>
              </p:cNvSpPr>
              <p:nvPr/>
            </p:nvSpPr>
            <p:spPr>
              <a:xfrm>
                <a:off x="1322363" y="5865998"/>
                <a:ext cx="10367889" cy="1013739"/>
              </a:xfrm>
              <a:prstGeom prst="rect">
                <a:avLst/>
              </a:prstGeom>
              <a:blipFill>
                <a:blip r:embed="rId3"/>
                <a:stretch>
                  <a:fillRect l="-529" t="-2994" b="-29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2614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679A0-ECDA-4CBC-9985-129ED7980A9C}"/>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5E4B87-8A95-4397-8D90-B9E58711E2C4}"/>
                  </a:ext>
                </a:extLst>
              </p:cNvPr>
              <p:cNvSpPr>
                <a:spLocks noGrp="1"/>
              </p:cNvSpPr>
              <p:nvPr>
                <p:ph idx="1"/>
              </p:nvPr>
            </p:nvSpPr>
            <p:spPr/>
            <p:txBody>
              <a:bodyPr>
                <a:normAutofit fontScale="92500" lnSpcReduction="10000"/>
              </a:bodyPr>
              <a:lstStyle/>
              <a:p>
                <a:r>
                  <a:rPr lang="zh-CN" altLang="en-US" dirty="0"/>
                  <a:t>如果放松一些假设，只保留函数的封闭性，则在某些强制性假设下，邻近算子从来不会是空集！</a:t>
                </a:r>
                <a:endParaRPr lang="en-US" altLang="zh-CN" dirty="0"/>
              </a:p>
              <a:p>
                <a:r>
                  <a:rPr lang="zh-CN" altLang="en-US" dirty="0">
                    <a:solidFill>
                      <a:srgbClr val="FF0000"/>
                    </a:solidFill>
                  </a:rPr>
                  <a:t>定理（闭和强制性下的邻近算子非空定理）</a:t>
                </a:r>
                <a:r>
                  <a:rPr lang="zh-CN" altLang="en-US" dirty="0"/>
                  <a:t>：令</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oMath>
                </a14:m>
                <a:r>
                  <a:rPr lang="zh-CN" altLang="en-US" dirty="0"/>
                  <a:t>为真闭函数，假设满足下列条件：</a:t>
                </a:r>
                <a:endParaRPr lang="en-US" altLang="zh-CN" dirty="0"/>
              </a:p>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m:rPr>
                        <m:lit/>
                      </m:rP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lit/>
                          </m:rP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t>对于</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oMath>
                </a14:m>
                <a:r>
                  <a:rPr lang="zh-CN" altLang="en-US" dirty="0"/>
                  <a:t>都是强制的，</a:t>
                </a:r>
                <a:endParaRPr lang="en-US" altLang="zh-CN" dirty="0"/>
              </a:p>
              <a:p>
                <a:r>
                  <a:rPr lang="zh-CN" altLang="en-US" dirty="0"/>
                  <a:t>则有：</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prox</m:t>
                        </m:r>
                      </m:e>
                      <m:sub>
                        <m:r>
                          <a:rPr lang="en-US" altLang="zh-CN" b="0" i="1" dirty="0" smtClean="0">
                            <a:latin typeface="Cambria Math" panose="02040503050406030204" pitchFamily="18" charset="0"/>
                          </a:rPr>
                          <m:t>𝑓</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非空</a:t>
                </a:r>
                <a:endParaRPr lang="en-US" altLang="zh-CN" dirty="0"/>
              </a:p>
              <a:p>
                <a:r>
                  <a:rPr lang="zh-CN" altLang="en-US" dirty="0">
                    <a:solidFill>
                      <a:srgbClr val="FF0000"/>
                    </a:solidFill>
                  </a:rPr>
                  <a:t>证明</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𝔼</m:t>
                    </m:r>
                  </m:oMath>
                </a14:m>
                <a:r>
                  <a:rPr lang="en-US" altLang="zh-CN" dirty="0"/>
                  <a:t>,</a:t>
                </a:r>
                <a:r>
                  <a:rPr lang="zh-CN" altLang="en-US" dirty="0"/>
                  <a:t>真函数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h</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e>
                    </m:d>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𝑢</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m:rPr>
                        <m:lit/>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m:rPr>
                            <m:lit/>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oMath>
                </a14:m>
                <a:r>
                  <a:rPr lang="zh-CN" altLang="en-US" dirty="0"/>
                  <a:t>是闭的，因为是两个闭函数的和</a:t>
                </a:r>
                <a:r>
                  <a:rPr lang="en-US" altLang="zh-CN" dirty="0"/>
                  <a:t>.</a:t>
                </a:r>
                <a:r>
                  <a:rPr lang="zh-CN" altLang="en-US" dirty="0"/>
                  <a:t>由是强制的，因此邻近算子包含</a:t>
                </a:r>
                <a14:m>
                  <m:oMath xmlns:m="http://schemas.openxmlformats.org/officeDocument/2006/math">
                    <m:r>
                      <a:rPr lang="en-US" altLang="zh-CN" b="0" i="1" smtClean="0">
                        <a:latin typeface="Cambria Math" panose="02040503050406030204" pitchFamily="18" charset="0"/>
                      </a:rPr>
                      <m:t>h</m:t>
                    </m:r>
                  </m:oMath>
                </a14:m>
                <a:r>
                  <a:rPr lang="zh-CN" altLang="en-US" dirty="0"/>
                  <a:t>的最小值，从而非空</a:t>
                </a:r>
                <a:r>
                  <a:rPr lang="en-US" altLang="zh-CN" dirty="0"/>
                  <a:t>!</a:t>
                </a:r>
                <a:r>
                  <a:rPr lang="zh-CN" altLang="en-US" dirty="0"/>
                  <a:t>证毕！</a:t>
                </a:r>
              </a:p>
            </p:txBody>
          </p:sp>
        </mc:Choice>
        <mc:Fallback xmlns="">
          <p:sp>
            <p:nvSpPr>
              <p:cNvPr id="3" name="内容占位符 2">
                <a:extLst>
                  <a:ext uri="{FF2B5EF4-FFF2-40B4-BE49-F238E27FC236}">
                    <a16:creationId xmlns:a16="http://schemas.microsoft.com/office/drawing/2014/main" id="{715E4B87-8A95-4397-8D90-B9E58711E2C4}"/>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712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D40A2-7668-43C4-9886-06B93FAF3F6E}"/>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邻近算子（</a:t>
            </a:r>
            <a:r>
              <a:rPr lang="en-US" altLang="zh-CN" dirty="0"/>
              <a:t>Proximal Operator</a:t>
            </a:r>
            <a:r>
              <a:rPr lang="zh-CN" altLang="en-US" dirty="0"/>
              <a:t>）计算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47A688-91A5-4FDF-996F-652BE7CE8319}"/>
                  </a:ext>
                </a:extLst>
              </p:cNvPr>
              <p:cNvSpPr>
                <a:spLocks noGrp="1"/>
              </p:cNvSpPr>
              <p:nvPr>
                <p:ph idx="1"/>
              </p:nvPr>
            </p:nvSpPr>
            <p:spPr/>
            <p:txBody>
              <a:bodyPr>
                <a:normAutofit fontScale="92500" lnSpcReduction="10000"/>
              </a:bodyPr>
              <a:lstStyle/>
              <a:p>
                <a:r>
                  <a:rPr lang="zh-CN" altLang="en-US" dirty="0"/>
                  <a:t>邻近映射的例子，如何计算真闭凸函数的邻近映射</a:t>
                </a:r>
                <a:endParaRPr lang="en-US" altLang="zh-CN" dirty="0"/>
              </a:p>
              <a:p>
                <a:r>
                  <a:rPr lang="zh-CN" altLang="en-US" dirty="0"/>
                  <a:t>例</a:t>
                </a:r>
                <a:r>
                  <a:rPr lang="en-US" altLang="zh-CN" dirty="0"/>
                  <a:t>1.</a:t>
                </a:r>
                <a:r>
                  <a:rPr lang="zh-CN" altLang="en-US" dirty="0"/>
                  <a:t>常数函数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oMath>
                </a14:m>
                <a:r>
                  <a:rPr lang="en-US" altLang="zh-CN" dirty="0"/>
                  <a:t>,</a:t>
                </a:r>
                <a:r>
                  <a:rPr lang="zh-CN" altLang="en-US" dirty="0"/>
                  <a:t>则</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a:t>
                </a:r>
                <a:r>
                  <a:rPr lang="zh-CN" altLang="en-US" dirty="0"/>
                  <a:t>这是一个恒等映射！</a:t>
                </a:r>
                <a:endParaRPr lang="en-US" altLang="zh-CN" dirty="0"/>
              </a:p>
              <a:p>
                <a:r>
                  <a:rPr lang="zh-CN" altLang="en-US" dirty="0"/>
                  <a:t>例</a:t>
                </a:r>
                <a:r>
                  <a:rPr lang="en-US" altLang="zh-CN" dirty="0"/>
                  <a:t>2.</a:t>
                </a:r>
                <a:r>
                  <a:rPr lang="zh-CN" altLang="en-US" dirty="0"/>
                  <a:t>仿射变换，</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zh-CN" altLang="en-US" i="1">
                        <a:latin typeface="Cambria Math" panose="02040503050406030204" pitchFamily="18" charset="0"/>
                      </a:rPr>
                      <m:t>，</m:t>
                    </m:r>
                  </m:oMath>
                </a14:m>
                <a:r>
                  <a:rPr lang="zh-CN" altLang="en-US" dirty="0"/>
                  <a:t>则</a:t>
                </a:r>
                <a:endParaRPr lang="en-US" altLang="zh-CN" dirty="0"/>
              </a:p>
              <a:p>
                <a14:m>
                  <m:oMath xmlns:m="http://schemas.openxmlformats.org/officeDocument/2006/math">
                    <m:m>
                      <m:mPr>
                        <m:plcHide m:val="on"/>
                        <m:mcs>
                          <m:mc>
                            <m:mcPr>
                              <m:count m:val="3"/>
                              <m:mcJc m:val="center"/>
                            </m:mcPr>
                          </m:mc>
                        </m:mcs>
                        <m:ctrlPr>
                          <a:rPr lang="en-US" altLang="zh-CN" b="0" i="1" smtClean="0">
                            <a:latin typeface="Cambria Math" panose="02040503050406030204" pitchFamily="18" charset="0"/>
                          </a:rPr>
                        </m:ctrlPr>
                      </m:mPr>
                      <m:mr>
                        <m:e>
                          <m:r>
                            <a:rPr lang="en-US" altLang="zh-CN" i="1">
                              <a:latin typeface="Cambria Math" panose="02040503050406030204" pitchFamily="18" charset="0"/>
                            </a:rPr>
                            <m:t>𝑝𝑟𝑜</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𝑓</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e>
                          <m:r>
                            <a:rPr lang="en-US" altLang="zh-CN" i="1">
                              <a:latin typeface="Cambria Math" panose="02040503050406030204" pitchFamily="18" charset="0"/>
                            </a:rPr>
                            <m:t>=</m:t>
                          </m:r>
                        </m:e>
                        <m:e>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𝔼</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&lt;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&gt;+</m:t>
                              </m:r>
                              <m:r>
                                <a:rPr lang="en-US" altLang="zh-CN" i="1">
                                  <a:latin typeface="Cambria Math" panose="02040503050406030204" pitchFamily="18" charset="0"/>
                                </a:rPr>
                                <m:t>𝑏</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m:rPr>
                                  <m:lit/>
                                </m:rP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e>
                          </m:d>
                        </m:e>
                      </m:mr>
                      <m:mr>
                        <m:e/>
                        <m:e>
                          <m:r>
                            <a:rPr lang="en-US" altLang="zh-CN" b="0" i="1" smtClean="0">
                              <a:latin typeface="Cambria Math" panose="02040503050406030204" pitchFamily="18" charset="0"/>
                            </a:rPr>
                            <m:t>=</m:t>
                          </m:r>
                        </m:e>
                        <m:e>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𝔼</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&lt;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&gt;+</m:t>
                              </m:r>
                              <m:r>
                                <a:rPr lang="en-US" altLang="zh-CN" i="1">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m:rPr>
                                  <m:lit/>
                                </m:rP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e>
                          </m:d>
                        </m:e>
                      </m:mr>
                      <m: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mr>
                    </m:m>
                  </m:oMath>
                </a14:m>
                <a:endParaRPr lang="en-US" altLang="zh-CN" b="0" dirty="0"/>
              </a:p>
              <a:p>
                <a:r>
                  <a:rPr lang="zh-CN" altLang="en-US" dirty="0"/>
                  <a:t>因此得</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endParaRPr lang="en-US" altLang="zh-CN" dirty="0"/>
              </a:p>
            </p:txBody>
          </p:sp>
        </mc:Choice>
        <mc:Fallback xmlns="">
          <p:sp>
            <p:nvSpPr>
              <p:cNvPr id="3" name="内容占位符 2">
                <a:extLst>
                  <a:ext uri="{FF2B5EF4-FFF2-40B4-BE49-F238E27FC236}">
                    <a16:creationId xmlns:a16="http://schemas.microsoft.com/office/drawing/2014/main" id="{8647A688-91A5-4FDF-996F-652BE7CE8319}"/>
                  </a:ext>
                </a:extLst>
              </p:cNvPr>
              <p:cNvSpPr>
                <a:spLocks noGrp="1" noRot="1" noChangeAspect="1" noMove="1" noResize="1" noEditPoints="1" noAdjustHandles="1" noChangeArrowheads="1" noChangeShapeType="1" noTextEdit="1"/>
              </p:cNvSpPr>
              <p:nvPr>
                <p:ph idx="1"/>
              </p:nvPr>
            </p:nvSpPr>
            <p:spPr>
              <a:blipFill>
                <a:blip r:embed="rId2"/>
                <a:stretch>
                  <a:fillRect l="-928" t="-2101" b="-1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526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EDBDB-6689-49A8-89B1-1B692FDBBA0D}"/>
              </a:ext>
            </a:extLst>
          </p:cNvPr>
          <p:cNvSpPr>
            <a:spLocks noGrp="1"/>
          </p:cNvSpPr>
          <p:nvPr>
            <p:ph type="title"/>
          </p:nvPr>
        </p:nvSpPr>
        <p:spPr/>
        <p:txBody>
          <a:bodyPr/>
          <a:lstStyle/>
          <a:p>
            <a:r>
              <a:rPr lang="en-US" altLang="zh-CN" dirty="0"/>
              <a:t>6.3 </a:t>
            </a:r>
            <a:r>
              <a:rPr lang="zh-CN" altLang="en-US" dirty="0"/>
              <a:t>凸优化基本概念</a:t>
            </a:r>
            <a:r>
              <a:rPr lang="en-US" altLang="zh-CN" dirty="0"/>
              <a:t>-</a:t>
            </a:r>
            <a:r>
              <a:rPr lang="zh-CN" altLang="en-US" dirty="0"/>
              <a:t>邻近算子（</a:t>
            </a:r>
            <a:r>
              <a:rPr lang="en-US" altLang="zh-CN" dirty="0"/>
              <a:t>Proximal Operator</a:t>
            </a:r>
            <a:r>
              <a:rPr lang="zh-CN" altLang="en-US" dirty="0"/>
              <a:t>）计算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1B0FC5F-5153-4108-B006-7D9D170101B4}"/>
                  </a:ext>
                </a:extLst>
              </p:cNvPr>
              <p:cNvSpPr>
                <a:spLocks noGrp="1"/>
              </p:cNvSpPr>
              <p:nvPr>
                <p:ph idx="1"/>
              </p:nvPr>
            </p:nvSpPr>
            <p:spPr/>
            <p:txBody>
              <a:bodyPr/>
              <a:lstStyle/>
              <a:p>
                <a:r>
                  <a:rPr lang="zh-CN" altLang="en-US" dirty="0"/>
                  <a:t>例</a:t>
                </a:r>
                <a:r>
                  <a:rPr lang="en-US" altLang="zh-CN" dirty="0"/>
                  <a:t>3.</a:t>
                </a:r>
                <a:r>
                  <a:rPr lang="zh-CN" altLang="en-US" dirty="0"/>
                  <a:t>凸二次函数。令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𝕊</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oMath>
                </a14:m>
                <a:r>
                  <a:rPr lang="en-US" altLang="zh-CN" dirty="0"/>
                  <a:t>,</a:t>
                </a:r>
                <a:r>
                  <a:rPr lang="zh-CN" altLang="en-US" dirty="0"/>
                  <a:t>矢量</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是下列问题的最小化子：</a:t>
                </a:r>
                <a:endParaRPr lang="en-US" altLang="zh-CN" dirty="0"/>
              </a:p>
              <a:p>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lim>
                        </m:limLow>
                      </m:fName>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e>
                        </m:d>
                      </m:e>
                    </m:func>
                  </m:oMath>
                </a14:m>
                <a:endParaRPr lang="en-US" altLang="zh-CN" dirty="0"/>
              </a:p>
              <a:p>
                <a:r>
                  <a:rPr lang="zh-CN" altLang="en-US" dirty="0"/>
                  <a:t>其必要条件（梯度为</a:t>
                </a:r>
                <a:r>
                  <a:rPr lang="en-US" altLang="zh-CN" dirty="0"/>
                  <a:t>0</a:t>
                </a:r>
                <a:r>
                  <a:rPr lang="zh-CN" altLang="en-US" dirty="0"/>
                  <a:t>）：</a:t>
                </a:r>
                <a14:m>
                  <m:oMath xmlns:m="http://schemas.openxmlformats.org/officeDocument/2006/math">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b="0" dirty="0"/>
              </a:p>
              <a:p>
                <a:r>
                  <a:rPr lang="zh-CN" altLang="en-US" dirty="0"/>
                  <a:t>即</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r>
                  <a:rPr lang="zh-CN" altLang="en-US" dirty="0"/>
                  <a:t>因此</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61B0FC5F-5153-4108-B006-7D9D170101B4}"/>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063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5E880-15C5-47F8-B33B-847373245BC2}"/>
              </a:ext>
            </a:extLst>
          </p:cNvPr>
          <p:cNvSpPr>
            <a:spLocks noGrp="1"/>
          </p:cNvSpPr>
          <p:nvPr>
            <p:ph type="title"/>
          </p:nvPr>
        </p:nvSpPr>
        <p:spPr/>
        <p:txBody>
          <a:bodyPr/>
          <a:lstStyle/>
          <a:p>
            <a:r>
              <a:rPr lang="en-US" altLang="zh-CN" dirty="0"/>
              <a:t>6.4 </a:t>
            </a:r>
            <a:r>
              <a:rPr lang="zh-CN" altLang="en-US" dirty="0"/>
              <a:t>无约束优化：梯度下降法与牛顿法</a:t>
            </a:r>
          </a:p>
        </p:txBody>
      </p:sp>
      <p:sp>
        <p:nvSpPr>
          <p:cNvPr id="3" name="内容占位符 2">
            <a:extLst>
              <a:ext uri="{FF2B5EF4-FFF2-40B4-BE49-F238E27FC236}">
                <a16:creationId xmlns:a16="http://schemas.microsoft.com/office/drawing/2014/main" id="{D4799EDD-E037-47A5-BDAB-FD4401549B4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715719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endParaRPr lang="zh-CN" altLang="en-US" sz="266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zh-CN" altLang="en-US" sz="3040" dirty="0"/>
                  <a:t>约束非线性优化问题</a:t>
                </a:r>
                <a:r>
                  <a:rPr lang="en-US" altLang="zh-CN" sz="3040" dirty="0"/>
                  <a:t>P </a:t>
                </a:r>
                <a14:m>
                  <m:oMath xmlns:m="http://schemas.openxmlformats.org/officeDocument/2006/math">
                    <m:r>
                      <a:rPr lang="en-US" altLang="zh-CN" sz="3040" i="1">
                        <a:latin typeface="Cambria Math"/>
                      </a:rPr>
                      <m:t>𝑴𝒊𝒏</m:t>
                    </m:r>
                    <m:r>
                      <a:rPr lang="en-US" altLang="zh-CN" sz="3040" i="1">
                        <a:latin typeface="Cambria Math"/>
                      </a:rPr>
                      <m:t> </m:t>
                    </m:r>
                    <m:r>
                      <a:rPr lang="en-US" altLang="zh-CN" sz="3040" i="1">
                        <a:latin typeface="Cambria Math"/>
                      </a:rPr>
                      <m:t>𝒇</m:t>
                    </m:r>
                    <m:d>
                      <m:dPr>
                        <m:ctrlPr>
                          <a:rPr lang="en-US" altLang="zh-CN" sz="3040" i="1">
                            <a:latin typeface="Cambria Math" panose="02040503050406030204" pitchFamily="18" charset="0"/>
                          </a:rPr>
                        </m:ctrlPr>
                      </m:dPr>
                      <m:e>
                        <m:r>
                          <a:rPr lang="en-US" altLang="zh-CN" sz="3040" i="1">
                            <a:latin typeface="Cambria Math"/>
                          </a:rPr>
                          <m:t>𝒙</m:t>
                        </m:r>
                      </m:e>
                    </m:d>
                    <m:r>
                      <a:rPr lang="en-US" altLang="zh-CN" sz="3040" i="1">
                        <a:latin typeface="Cambria Math"/>
                      </a:rPr>
                      <m:t>, </m:t>
                    </m:r>
                    <m:r>
                      <a:rPr lang="en-US" altLang="zh-CN" sz="3040" i="1">
                        <a:latin typeface="Cambria Math"/>
                      </a:rPr>
                      <m:t>𝒔</m:t>
                    </m:r>
                    <m:r>
                      <a:rPr lang="en-US" altLang="zh-CN" sz="3040" i="1">
                        <a:latin typeface="Cambria Math"/>
                      </a:rPr>
                      <m:t>.</m:t>
                    </m:r>
                    <m:r>
                      <a:rPr lang="en-US" altLang="zh-CN" sz="3040" i="1">
                        <a:latin typeface="Cambria Math"/>
                      </a:rPr>
                      <m:t>𝒕</m:t>
                    </m:r>
                    <m:r>
                      <a:rPr lang="en-US" altLang="zh-CN" sz="3040" i="1">
                        <a:latin typeface="Cambria Math"/>
                      </a:rPr>
                      <m:t>. </m:t>
                    </m:r>
                    <m:d>
                      <m:dPr>
                        <m:begChr m:val="{"/>
                        <m:endChr m:val=""/>
                        <m:ctrlPr>
                          <a:rPr lang="en-US" altLang="zh-CN" sz="3040" i="1">
                            <a:latin typeface="Cambria Math" panose="02040503050406030204" pitchFamily="18" charset="0"/>
                          </a:rPr>
                        </m:ctrlPr>
                      </m:dPr>
                      <m:e>
                        <m:eqArr>
                          <m:eqArrPr>
                            <m:ctrlPr>
                              <a:rPr lang="en-US" altLang="zh-CN" sz="3040" i="1">
                                <a:latin typeface="Cambria Math" panose="02040503050406030204" pitchFamily="18" charset="0"/>
                              </a:rPr>
                            </m:ctrlPr>
                          </m:eqArrPr>
                          <m:e>
                            <m:sSub>
                              <m:sSubPr>
                                <m:ctrlPr>
                                  <a:rPr lang="en-US" altLang="zh-CN" sz="3040" i="1">
                                    <a:latin typeface="Cambria Math" panose="02040503050406030204" pitchFamily="18" charset="0"/>
                                  </a:rPr>
                                </m:ctrlPr>
                              </m:sSubPr>
                              <m:e>
                                <m:r>
                                  <a:rPr lang="en-US" altLang="zh-CN" sz="3040" i="1">
                                    <a:latin typeface="Cambria Math"/>
                                  </a:rPr>
                                  <m:t>𝒈</m:t>
                                </m:r>
                              </m:e>
                              <m:sub>
                                <m:r>
                                  <a:rPr lang="en-US" altLang="zh-CN" sz="3040" i="1">
                                    <a:latin typeface="Cambria Math"/>
                                  </a:rPr>
                                  <m:t>𝒊</m:t>
                                </m:r>
                              </m:sub>
                            </m:sSub>
                            <m:d>
                              <m:dPr>
                                <m:ctrlPr>
                                  <a:rPr lang="en-US" altLang="zh-CN" sz="3040" i="1">
                                    <a:latin typeface="Cambria Math" panose="02040503050406030204" pitchFamily="18" charset="0"/>
                                  </a:rPr>
                                </m:ctrlPr>
                              </m:dPr>
                              <m:e>
                                <m:r>
                                  <a:rPr lang="en-US" altLang="zh-CN" sz="3040" i="1">
                                    <a:latin typeface="Cambria Math"/>
                                  </a:rPr>
                                  <m:t>𝒙</m:t>
                                </m:r>
                              </m:e>
                            </m:d>
                            <m:r>
                              <a:rPr lang="en-US" altLang="zh-CN" sz="3040" b="1" i="1">
                                <a:latin typeface="Cambria Math" panose="02040503050406030204" pitchFamily="18" charset="0"/>
                              </a:rPr>
                              <m:t>≤</m:t>
                            </m:r>
                            <m:r>
                              <a:rPr lang="en-US" altLang="zh-CN" sz="3040" i="1">
                                <a:latin typeface="Cambria Math"/>
                              </a:rPr>
                              <m:t>𝟎</m:t>
                            </m:r>
                            <m:r>
                              <a:rPr lang="en-US" altLang="zh-CN" sz="3040" i="1">
                                <a:latin typeface="Cambria Math"/>
                              </a:rPr>
                              <m:t>,</m:t>
                            </m:r>
                            <m:r>
                              <a:rPr lang="en-US" altLang="zh-CN" sz="3040" i="1">
                                <a:latin typeface="Cambria Math"/>
                              </a:rPr>
                              <m:t>𝒊</m:t>
                            </m:r>
                            <m:r>
                              <a:rPr lang="en-US" altLang="zh-CN" sz="3040" i="1">
                                <a:latin typeface="Cambria Math"/>
                              </a:rPr>
                              <m:t>=</m:t>
                            </m:r>
                            <m:r>
                              <a:rPr lang="en-US" altLang="zh-CN" sz="3040" i="1">
                                <a:latin typeface="Cambria Math"/>
                              </a:rPr>
                              <m:t>𝟏</m:t>
                            </m:r>
                            <m:r>
                              <a:rPr lang="en-US" altLang="zh-CN" sz="3040" i="1">
                                <a:latin typeface="Cambria Math"/>
                              </a:rPr>
                              <m:t>,</m:t>
                            </m:r>
                            <m:r>
                              <a:rPr lang="en-US" altLang="zh-CN" sz="3040" i="1">
                                <a:latin typeface="Cambria Math"/>
                              </a:rPr>
                              <m:t>𝟐</m:t>
                            </m:r>
                            <m:r>
                              <a:rPr lang="en-US" altLang="zh-CN" sz="3040" i="1">
                                <a:latin typeface="Cambria Math"/>
                              </a:rPr>
                              <m:t>,⋯,</m:t>
                            </m:r>
                            <m:r>
                              <a:rPr lang="en-US" altLang="zh-CN" sz="3040" i="1">
                                <a:latin typeface="Cambria Math"/>
                              </a:rPr>
                              <m:t>𝒎</m:t>
                            </m:r>
                          </m:e>
                          <m:e>
                            <m:sSub>
                              <m:sSubPr>
                                <m:ctrlPr>
                                  <a:rPr lang="en-US" altLang="zh-CN" sz="3040" i="1">
                                    <a:latin typeface="Cambria Math" panose="02040503050406030204" pitchFamily="18" charset="0"/>
                                  </a:rPr>
                                </m:ctrlPr>
                              </m:sSubPr>
                              <m:e>
                                <m:r>
                                  <a:rPr lang="en-US" altLang="zh-CN" sz="3040" i="1">
                                    <a:latin typeface="Cambria Math"/>
                                  </a:rPr>
                                  <m:t>𝒉</m:t>
                                </m:r>
                              </m:e>
                              <m:sub>
                                <m:r>
                                  <a:rPr lang="en-US" altLang="zh-CN" sz="3040" i="1">
                                    <a:latin typeface="Cambria Math"/>
                                  </a:rPr>
                                  <m:t>𝒊</m:t>
                                </m:r>
                              </m:sub>
                            </m:sSub>
                            <m:d>
                              <m:dPr>
                                <m:ctrlPr>
                                  <a:rPr lang="en-US" altLang="zh-CN" sz="3040" i="1">
                                    <a:latin typeface="Cambria Math" panose="02040503050406030204" pitchFamily="18" charset="0"/>
                                  </a:rPr>
                                </m:ctrlPr>
                              </m:dPr>
                              <m:e>
                                <m:r>
                                  <a:rPr lang="en-US" altLang="zh-CN" sz="3040" i="1">
                                    <a:latin typeface="Cambria Math"/>
                                  </a:rPr>
                                  <m:t>𝒙</m:t>
                                </m:r>
                              </m:e>
                            </m:d>
                            <m:r>
                              <a:rPr lang="en-US" altLang="zh-CN" sz="3040" i="1">
                                <a:latin typeface="Cambria Math"/>
                              </a:rPr>
                              <m:t>=</m:t>
                            </m:r>
                            <m:r>
                              <a:rPr lang="en-US" altLang="zh-CN" sz="3040" i="1">
                                <a:latin typeface="Cambria Math"/>
                              </a:rPr>
                              <m:t>𝟎</m:t>
                            </m:r>
                            <m:r>
                              <a:rPr lang="en-US" altLang="zh-CN" sz="3040" i="1">
                                <a:latin typeface="Cambria Math"/>
                              </a:rPr>
                              <m:t>,</m:t>
                            </m:r>
                            <m:r>
                              <a:rPr lang="en-US" altLang="zh-CN" sz="3040" i="1">
                                <a:latin typeface="Cambria Math"/>
                              </a:rPr>
                              <m:t>𝒊</m:t>
                            </m:r>
                            <m:r>
                              <a:rPr lang="en-US" altLang="zh-CN" sz="3040" i="1">
                                <a:latin typeface="Cambria Math"/>
                              </a:rPr>
                              <m:t>=</m:t>
                            </m:r>
                            <m:r>
                              <a:rPr lang="en-US" altLang="zh-CN" sz="3040" i="1">
                                <a:latin typeface="Cambria Math"/>
                              </a:rPr>
                              <m:t>𝟏</m:t>
                            </m:r>
                            <m:r>
                              <a:rPr lang="en-US" altLang="zh-CN" sz="3040" i="1">
                                <a:latin typeface="Cambria Math"/>
                              </a:rPr>
                              <m:t>,</m:t>
                            </m:r>
                            <m:r>
                              <a:rPr lang="en-US" altLang="zh-CN" sz="3040" i="1">
                                <a:latin typeface="Cambria Math"/>
                              </a:rPr>
                              <m:t>𝟐</m:t>
                            </m:r>
                            <m:r>
                              <a:rPr lang="en-US" altLang="zh-CN" sz="3040" i="1">
                                <a:latin typeface="Cambria Math"/>
                              </a:rPr>
                              <m:t>,⋯,</m:t>
                            </m:r>
                            <m:r>
                              <a:rPr lang="en-US" altLang="zh-CN" sz="3040" i="1">
                                <a:latin typeface="Cambria Math"/>
                              </a:rPr>
                              <m:t>𝒍</m:t>
                            </m:r>
                          </m:e>
                          <m:e>
                            <m:r>
                              <a:rPr lang="en-US" altLang="zh-CN" sz="3040" i="1">
                                <a:latin typeface="Cambria Math"/>
                              </a:rPr>
                              <m:t>𝒙</m:t>
                            </m:r>
                            <m:r>
                              <a:rPr lang="en-US" altLang="zh-CN" sz="3040" i="1">
                                <a:latin typeface="Cambria Math"/>
                              </a:rPr>
                              <m:t>∈</m:t>
                            </m:r>
                            <m:r>
                              <a:rPr lang="en-US" altLang="zh-CN" sz="3040" i="1">
                                <a:latin typeface="Cambria Math"/>
                              </a:rPr>
                              <m:t>𝑿</m:t>
                            </m:r>
                          </m:e>
                        </m:eqArr>
                      </m:e>
                    </m:d>
                  </m:oMath>
                </a14:m>
                <a:r>
                  <a:rPr lang="en-US" altLang="zh-CN" dirty="0">
                    <a:solidFill>
                      <a:srgbClr val="CC00CC"/>
                    </a:solidFill>
                  </a:rPr>
                  <a:t>(6-3)</a:t>
                </a:r>
              </a:p>
              <a:p>
                <a:r>
                  <a:rPr lang="zh-CN" altLang="en-US" dirty="0"/>
                  <a:t>如果约束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𝒊</m:t>
                        </m:r>
                      </m:sub>
                    </m:sSub>
                  </m:oMath>
                </a14:m>
                <a:r>
                  <a:rPr lang="zh-CN" altLang="en-US" dirty="0"/>
                  <a:t>都是线性的，则称为线性约束优化问题，如果此时目标函数</a:t>
                </a:r>
                <a14:m>
                  <m:oMath xmlns:m="http://schemas.openxmlformats.org/officeDocument/2006/math">
                    <m:r>
                      <a:rPr lang="en-US" altLang="zh-CN" b="1" i="1" smtClean="0">
                        <a:latin typeface="Cambria Math"/>
                      </a:rPr>
                      <m:t>𝒇</m:t>
                    </m:r>
                  </m:oMath>
                </a14:m>
                <a:r>
                  <a:rPr lang="zh-CN" altLang="en-US" dirty="0"/>
                  <a:t>是二次函数，则称为二次规划问题</a:t>
                </a:r>
                <a:endParaRPr lang="en-US" altLang="zh-CN" dirty="0"/>
              </a:p>
              <a:p>
                <a:r>
                  <a:rPr lang="zh-CN" altLang="en-US" dirty="0"/>
                  <a:t>与以前的线性规划类似，也有可行域等概念</a:t>
                </a:r>
                <a:endParaRPr lang="en-US" altLang="zh-CN" dirty="0"/>
              </a:p>
              <a:p>
                <a:r>
                  <a:rPr lang="zh-CN" altLang="en-US" dirty="0"/>
                  <a:t>如假设</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是上述问题的一个局部极小点，如果存在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r>
                      <a:rPr lang="en-US" altLang="zh-CN" b="1" i="1" smtClean="0">
                        <a:latin typeface="Cambria Math"/>
                      </a:rPr>
                      <m:t>,</m:t>
                    </m:r>
                  </m:oMath>
                </a14:m>
                <a:r>
                  <a:rPr lang="zh-CN" altLang="en-US" dirty="0"/>
                  <a:t>使得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 </m:t>
                        </m:r>
                      </m:sub>
                    </m:sSub>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r>
                      <a:rPr lang="en-US" altLang="zh-CN" b="1" i="1" smtClean="0">
                        <a:latin typeface="Cambria Math" panose="02040503050406030204" pitchFamily="18" charset="0"/>
                      </a:rPr>
                      <m:t>&lt;</m:t>
                    </m:r>
                    <m:r>
                      <a:rPr lang="en-US" altLang="zh-CN" b="1" i="1" smtClean="0">
                        <a:latin typeface="Cambria Math"/>
                      </a:rPr>
                      <m:t>𝟎</m:t>
                    </m:r>
                  </m:oMath>
                </a14:m>
                <a:r>
                  <a:rPr lang="en-US" altLang="zh-CN" dirty="0"/>
                  <a:t>,</a:t>
                </a:r>
                <a:r>
                  <a:rPr lang="zh-CN" altLang="en-US" dirty="0"/>
                  <a:t>则这时候可以将第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个不等式约束去掉，且</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仍然是去掉这个约束后的问题的局部极小点，称第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个约束在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处是非积极的</a:t>
                </a:r>
                <a:r>
                  <a:rPr lang="en-US" altLang="zh-CN" dirty="0"/>
                  <a:t>.</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521" b="-154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endParaRPr lang="zh-CN" altLang="en-US" sz="266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zh-CN" altLang="en-US" dirty="0"/>
                  <a:t>积极约束</a:t>
                </a:r>
                <a:r>
                  <a:rPr lang="en-US" altLang="zh-CN" dirty="0"/>
                  <a:t>(Active Constraint),</a:t>
                </a:r>
                <a:r>
                  <a:rPr lang="zh-CN" altLang="en-US" dirty="0"/>
                  <a:t>紧约束</a:t>
                </a:r>
                <a:r>
                  <a:rPr lang="en-US" altLang="zh-CN" dirty="0"/>
                  <a:t>(tight),</a:t>
                </a:r>
                <a:r>
                  <a:rPr lang="zh-CN" altLang="en-US" dirty="0"/>
                  <a:t>捆绑约束</a:t>
                </a:r>
                <a:r>
                  <a:rPr lang="en-US" altLang="zh-CN" dirty="0"/>
                  <a:t>(binding)</a:t>
                </a:r>
                <a:r>
                  <a:rPr lang="zh-CN" altLang="en-US" dirty="0"/>
                  <a:t>，起作用约束</a:t>
                </a:r>
                <a:endParaRPr lang="en-US" altLang="zh-CN" dirty="0"/>
              </a:p>
              <a:p>
                <a:r>
                  <a:rPr lang="zh-CN" altLang="en-US" dirty="0"/>
                  <a:t>定义</a:t>
                </a:r>
                <a14:m>
                  <m:oMath xmlns:m="http://schemas.openxmlformats.org/officeDocument/2006/math">
                    <m:r>
                      <a:rPr lang="en-US" altLang="zh-CN" i="1" dirty="0">
                        <a:latin typeface="Cambria Math"/>
                      </a:rPr>
                      <m:t>𝑬</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𝒍</m:t>
                        </m:r>
                      </m:e>
                    </m:d>
                    <m:r>
                      <a:rPr lang="en-US" altLang="zh-CN" i="1" dirty="0">
                        <a:latin typeface="Cambria Math"/>
                      </a:rPr>
                      <m:t>,</m:t>
                    </m:r>
                    <m:r>
                      <a:rPr lang="en-US" altLang="zh-CN" i="1" dirty="0">
                        <a:latin typeface="Cambria Math"/>
                      </a:rPr>
                      <m:t>𝑰</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𝒎</m:t>
                        </m:r>
                      </m:e>
                    </m:d>
                    <m:r>
                      <m:rPr>
                        <m:nor/>
                      </m:rPr>
                      <a:rPr lang="en-US" altLang="zh-CN" dirty="0"/>
                      <m:t>,</m:t>
                    </m:r>
                    <m:r>
                      <a:rPr lang="en-US" altLang="zh-CN" b="1" i="1" dirty="0" smtClean="0">
                        <a:latin typeface="Cambria Math"/>
                      </a:rPr>
                      <m:t> </m:t>
                    </m:r>
                    <m:r>
                      <a:rPr lang="en-US" altLang="zh-CN" b="1" i="1" smtClean="0">
                        <a:latin typeface="Cambria Math"/>
                      </a:rPr>
                      <m:t>𝑰</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𝒊</m:t>
                        </m:r>
                      </m:e>
                      <m:e>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𝒊</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e>
                    </m:d>
                  </m:oMath>
                </a14:m>
                <a:r>
                  <a:rPr lang="en-US" altLang="zh-CN" dirty="0"/>
                  <a:t>, </a:t>
                </a:r>
                <a:r>
                  <a:rPr lang="zh-CN" altLang="en-US" dirty="0"/>
                  <a:t>对任意</a:t>
                </a:r>
                <a14:m>
                  <m:oMath xmlns:m="http://schemas.openxmlformats.org/officeDocument/2006/math">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oMath>
                </a14:m>
                <a:r>
                  <a:rPr lang="zh-CN" altLang="en-US" dirty="0"/>
                  <a:t>集合</a:t>
                </a:r>
                <a14:m>
                  <m:oMath xmlns:m="http://schemas.openxmlformats.org/officeDocument/2006/math">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𝑬</m:t>
                    </m:r>
                    <m:r>
                      <a:rPr lang="en-US" altLang="zh-CN" b="1" i="1" smtClean="0">
                        <a:latin typeface="Cambria Math"/>
                      </a:rPr>
                      <m:t>∪</m:t>
                    </m:r>
                    <m:r>
                      <a:rPr lang="en-US" altLang="zh-CN" b="1" i="1" smtClean="0">
                        <a:latin typeface="Cambria Math"/>
                      </a:rPr>
                      <m:t>𝑰</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称为积极约束，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oMath>
                </a14:m>
                <a:r>
                  <a:rPr lang="zh-CN" altLang="en-US" dirty="0"/>
                  <a:t>称为在</a:t>
                </a:r>
                <a14:m>
                  <m:oMath xmlns:m="http://schemas.openxmlformats.org/officeDocument/2006/math">
                    <m:r>
                      <a:rPr lang="en-US" altLang="zh-CN" b="1" i="1" smtClean="0">
                        <a:latin typeface="Cambria Math"/>
                      </a:rPr>
                      <m:t>𝒙</m:t>
                    </m:r>
                  </m:oMath>
                </a14:m>
                <a:r>
                  <a:rPr lang="zh-CN" altLang="en-US" dirty="0"/>
                  <a:t>点的非积极约束，</a:t>
                </a:r>
                <a:r>
                  <a:rPr lang="zh-CN" altLang="en-US" dirty="0">
                    <a:solidFill>
                      <a:srgbClr val="FF0000"/>
                    </a:solidFill>
                  </a:rPr>
                  <a:t>有时约束也用</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r>
                  <a:rPr lang="zh-CN" altLang="en-US" dirty="0">
                    <a:solidFill>
                      <a:srgbClr val="FF0000"/>
                    </a:solidFill>
                  </a:rPr>
                  <a:t>表示</a:t>
                </a:r>
                <a:endParaRPr lang="en-US" altLang="zh-CN" dirty="0">
                  <a:solidFill>
                    <a:srgbClr val="FF0000"/>
                  </a:solidFill>
                </a:endParaRPr>
              </a:p>
              <a:p>
                <a:r>
                  <a:rPr lang="zh-CN" altLang="en-US" dirty="0"/>
                  <a:t>若已知问题</a:t>
                </a:r>
                <a:r>
                  <a:rPr lang="en-US" altLang="zh-CN" dirty="0"/>
                  <a:t>P</a:t>
                </a:r>
                <a:r>
                  <a:rPr lang="zh-CN" altLang="en-US" dirty="0"/>
                  <a:t>在解处的积极约束</a:t>
                </a:r>
                <a14:m>
                  <m:oMath xmlns:m="http://schemas.openxmlformats.org/officeDocument/2006/math">
                    <m:r>
                      <a:rPr lang="en-US" altLang="zh-CN" b="1" i="1" smtClean="0">
                        <a:latin typeface="Cambria Math"/>
                      </a:rPr>
                      <m:t>𝑨</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en-US" altLang="zh-CN" dirty="0"/>
                  <a:t>,</a:t>
                </a:r>
                <a:r>
                  <a:rPr lang="zh-CN" altLang="en-US" dirty="0"/>
                  <a:t>则只需求解如下的等式约束优化问题</a:t>
                </a:r>
                <a:endParaRPr lang="en-US" altLang="zh-CN" dirty="0"/>
              </a:p>
              <a:p>
                <a14:m>
                  <m:oMath xmlns:m="http://schemas.openxmlformats.org/officeDocument/2006/math">
                    <m:r>
                      <a:rPr lang="en-US" altLang="zh-CN" sz="2660" i="1">
                        <a:latin typeface="Cambria Math"/>
                      </a:rPr>
                      <m:t>𝑴𝒊𝒏</m:t>
                    </m:r>
                    <m:r>
                      <a:rPr lang="en-US" altLang="zh-CN" sz="2660" i="1">
                        <a:latin typeface="Cambria Math"/>
                      </a:rPr>
                      <m:t> </m:t>
                    </m:r>
                    <m:r>
                      <a:rPr lang="en-US" altLang="zh-CN" sz="2660" i="1">
                        <a:latin typeface="Cambria Math"/>
                      </a:rPr>
                      <m:t>𝒇</m:t>
                    </m:r>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 </m:t>
                    </m:r>
                    <m:r>
                      <a:rPr lang="en-US" altLang="zh-CN" sz="2660" i="1">
                        <a:latin typeface="Cambria Math"/>
                      </a:rPr>
                      <m:t>𝒔</m:t>
                    </m:r>
                    <m:r>
                      <a:rPr lang="en-US" altLang="zh-CN" sz="2660" i="1">
                        <a:latin typeface="Cambria Math"/>
                      </a:rPr>
                      <m:t>.</m:t>
                    </m:r>
                    <m:r>
                      <a:rPr lang="en-US" altLang="zh-CN" sz="2660" i="1">
                        <a:latin typeface="Cambria Math"/>
                      </a:rPr>
                      <m:t>𝒕</m:t>
                    </m:r>
                    <m:r>
                      <a:rPr lang="en-US" altLang="zh-CN" sz="2660" i="1">
                        <a:latin typeface="Cambria Math"/>
                      </a:rPr>
                      <m:t>. </m:t>
                    </m:r>
                    <m:d>
                      <m:dPr>
                        <m:begChr m:val="{"/>
                        <m:endChr m:val=""/>
                        <m:ctrlPr>
                          <a:rPr lang="en-US" altLang="zh-CN" sz="2660" i="1">
                            <a:latin typeface="Cambria Math" panose="02040503050406030204" pitchFamily="18" charset="0"/>
                          </a:rPr>
                        </m:ctrlPr>
                      </m:dPr>
                      <m:e>
                        <m:eqArr>
                          <m:eqArrPr>
                            <m:ctrlPr>
                              <a:rPr lang="en-US" altLang="zh-CN" sz="2660" i="1">
                                <a:latin typeface="Cambria Math" panose="02040503050406030204" pitchFamily="18" charset="0"/>
                              </a:rPr>
                            </m:ctrlPr>
                          </m:eqArrPr>
                          <m:e>
                            <m:r>
                              <a:rPr lang="en-US" altLang="zh-CN" sz="2660" b="1" i="1">
                                <a:latin typeface="Cambria Math"/>
                              </a:rPr>
                              <m:t> </m:t>
                            </m:r>
                          </m:e>
                          <m:e>
                            <m:sSub>
                              <m:sSubPr>
                                <m:ctrlPr>
                                  <a:rPr lang="en-US" altLang="zh-CN" sz="2660" i="1">
                                    <a:latin typeface="Cambria Math" panose="02040503050406030204" pitchFamily="18" charset="0"/>
                                  </a:rPr>
                                </m:ctrlPr>
                              </m:sSubPr>
                              <m:e>
                                <m:r>
                                  <a:rPr lang="en-US" altLang="zh-CN" sz="2660" i="1">
                                    <a:latin typeface="Cambria Math"/>
                                  </a:rPr>
                                  <m:t>𝒉</m:t>
                                </m:r>
                              </m:e>
                              <m:sub>
                                <m:r>
                                  <a:rPr lang="en-US" altLang="zh-CN" sz="2660" i="1">
                                    <a:latin typeface="Cambria Math"/>
                                  </a:rPr>
                                  <m:t>𝒊</m:t>
                                </m:r>
                              </m:sub>
                            </m:sSub>
                            <m:d>
                              <m:dPr>
                                <m:ctrlPr>
                                  <a:rPr lang="en-US" altLang="zh-CN" sz="2660" i="1">
                                    <a:latin typeface="Cambria Math" panose="02040503050406030204" pitchFamily="18" charset="0"/>
                                  </a:rPr>
                                </m:ctrlPr>
                              </m:dPr>
                              <m:e>
                                <m:r>
                                  <a:rPr lang="en-US" altLang="zh-CN" sz="2660" i="1">
                                    <a:latin typeface="Cambria Math"/>
                                  </a:rPr>
                                  <m:t>𝒙</m:t>
                                </m:r>
                              </m:e>
                            </m:d>
                            <m:r>
                              <a:rPr lang="en-US" altLang="zh-CN" sz="2660" i="1">
                                <a:latin typeface="Cambria Math"/>
                              </a:rPr>
                              <m:t>=</m:t>
                            </m:r>
                            <m:r>
                              <a:rPr lang="en-US" altLang="zh-CN" sz="2660" i="1">
                                <a:latin typeface="Cambria Math"/>
                              </a:rPr>
                              <m:t>𝟎</m:t>
                            </m:r>
                            <m:r>
                              <a:rPr lang="en-US" altLang="zh-CN" sz="2660" i="1">
                                <a:latin typeface="Cambria Math"/>
                              </a:rPr>
                              <m:t>,</m:t>
                            </m:r>
                            <m:r>
                              <a:rPr lang="en-US" altLang="zh-CN" sz="2660" i="1">
                                <a:latin typeface="Cambria Math"/>
                              </a:rPr>
                              <m:t>𝒊</m:t>
                            </m:r>
                            <m:r>
                              <a:rPr lang="en-US" altLang="zh-CN" sz="2660" b="1" i="1">
                                <a:latin typeface="Cambria Math"/>
                              </a:rPr>
                              <m:t>∈</m:t>
                            </m:r>
                            <m:r>
                              <a:rPr lang="en-US" altLang="zh-CN" sz="2660" b="1" i="1">
                                <a:latin typeface="Cambria Math"/>
                              </a:rPr>
                              <m:t>𝑨</m:t>
                            </m:r>
                            <m:r>
                              <a:rPr lang="en-US" altLang="zh-CN" sz="2660" b="1" i="1">
                                <a:latin typeface="Cambria Math"/>
                              </a:rPr>
                              <m:t>(</m:t>
                            </m:r>
                            <m:sSup>
                              <m:sSupPr>
                                <m:ctrlPr>
                                  <a:rPr lang="en-US" altLang="zh-CN" sz="2660" b="1" i="1">
                                    <a:latin typeface="Cambria Math" panose="02040503050406030204" pitchFamily="18" charset="0"/>
                                  </a:rPr>
                                </m:ctrlPr>
                              </m:sSupPr>
                              <m:e>
                                <m:r>
                                  <a:rPr lang="en-US" altLang="zh-CN" sz="2660" b="1" i="1">
                                    <a:latin typeface="Cambria Math"/>
                                  </a:rPr>
                                  <m:t>𝒙</m:t>
                                </m:r>
                              </m:e>
                              <m:sup>
                                <m:r>
                                  <a:rPr lang="en-US" altLang="zh-CN" sz="2660" b="1" i="1">
                                    <a:latin typeface="Cambria Math"/>
                                  </a:rPr>
                                  <m:t>∗</m:t>
                                </m:r>
                              </m:sup>
                            </m:sSup>
                            <m:r>
                              <a:rPr lang="en-US" altLang="zh-CN" sz="2660" b="1" i="1">
                                <a:latin typeface="Cambria Math"/>
                              </a:rPr>
                              <m:t>)</m:t>
                            </m:r>
                          </m:e>
                          <m:e>
                            <m:r>
                              <a:rPr lang="en-US" altLang="zh-CN" sz="2660" b="1" i="1">
                                <a:latin typeface="Cambria Math"/>
                              </a:rPr>
                              <m:t>  </m:t>
                            </m:r>
                          </m:e>
                        </m:eqArr>
                      </m:e>
                    </m:d>
                  </m:oMath>
                </a14:m>
                <a:r>
                  <a:rPr lang="en-US" altLang="zh-CN" dirty="0"/>
                  <a:t>,</a:t>
                </a:r>
                <a:r>
                  <a:rPr lang="zh-CN" altLang="en-US" dirty="0"/>
                  <a:t>而这个问题一般比原问题更容易求解</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b="-56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r>
              <a:rPr lang="zh-CN" altLang="en-US" sz="2660" dirty="0">
                <a:latin typeface="隶书" panose="02010509060101010101" pitchFamily="1" charset="-122"/>
              </a:rPr>
              <a:t>例</a:t>
            </a:r>
            <a:endParaRPr lang="zh-CN" altLang="en-US" sz="266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单个等式约束问题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显然</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a14:m>
                <a:endParaRPr lang="en-US" altLang="zh-CN" dirty="0"/>
              </a:p>
              <a:p>
                <a:r>
                  <a:rPr lang="zh-CN" altLang="en-US" dirty="0"/>
                  <a:t>从任意点沿可行域移动，可得解</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处，约束在该点的梯度与目标函数在该点的梯度平行，即存在标量</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a:rPr lang="en-US" altLang="zh-CN" b="1" i="1" smtClean="0">
                        <a:latin typeface="Cambria Math" panose="02040503050406030204" pitchFamily="18" charset="0"/>
                      </a:rPr>
                      <m:t>)</m:t>
                    </m:r>
                  </m:oMath>
                </a14:m>
                <a:r>
                  <a:rPr lang="en-US" altLang="zh-CN" dirty="0"/>
                  <a:t>,</a:t>
                </a:r>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oMath>
                  </m:oMathPara>
                </a14:m>
                <a:endParaRPr lang="en-US" altLang="zh-CN" i="1" dirty="0"/>
              </a:p>
              <a:p>
                <a:r>
                  <a:rPr lang="zh-CN" altLang="en-US" dirty="0"/>
                  <a:t>检查对目标函数和约束函数的一阶泰勒逼近，一样也可以获得类似的结果</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950227" y="171941"/>
            <a:ext cx="1851505" cy="1641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r>
              <a:rPr lang="zh-CN" altLang="en-US" sz="2660" dirty="0">
                <a:latin typeface="隶书" panose="02010509060101010101" pitchFamily="1" charset="-122"/>
              </a:rPr>
              <a:t>例</a:t>
            </a:r>
            <a:endParaRPr lang="zh-CN" altLang="en-US" sz="266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为保持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的可行性，任意移动步</a:t>
                </a:r>
                <a14:m>
                  <m:oMath xmlns:m="http://schemas.openxmlformats.org/officeDocument/2006/math">
                    <m:r>
                      <a:rPr lang="en-US" altLang="zh-CN" b="1" i="1" smtClean="0">
                        <a:latin typeface="Cambria Math" panose="02040503050406030204" pitchFamily="18" charset="0"/>
                      </a:rPr>
                      <m:t>𝒑</m:t>
                    </m:r>
                  </m:oMath>
                </a14:m>
                <a:r>
                  <a:rPr lang="zh-CN" altLang="en-US" dirty="0"/>
                  <a:t>都需要满足可行性条件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m:oMathPara>
                </a14:m>
                <a:endParaRPr lang="en-US" altLang="zh-CN" i="1" dirty="0"/>
              </a:p>
              <a:p>
                <a:r>
                  <a:rPr lang="zh-CN" altLang="en-US" dirty="0"/>
                  <a:t>因此</a:t>
                </a:r>
                <a:r>
                  <a:rPr lang="en-US" altLang="zh-CN" dirty="0"/>
                  <a:t>,</a:t>
                </a:r>
                <a:r>
                  <a:rPr lang="zh-CN" altLang="en-US" dirty="0"/>
                  <a:t>要求</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i="1" dirty="0"/>
                  <a:t>,</a:t>
                </a:r>
                <a:r>
                  <a:rPr lang="zh-CN" altLang="en-US" dirty="0"/>
                  <a:t>与以前类似，要求目标函数下降</a:t>
                </a:r>
                <a:r>
                  <a:rPr lang="en-US" altLang="zh-CN" dirty="0"/>
                  <a:t>:</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&gt;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a14:m>
                <a:endParaRPr lang="en-US" altLang="zh-CN" i="1" dirty="0"/>
              </a:p>
              <a:p>
                <a:pPr lvl="1"/>
                <a:r>
                  <a:rPr lang="zh-CN" altLang="en-US" dirty="0"/>
                  <a:t>若存在这样的迭代步，表明存在方向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使得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0" smtClean="0">
                        <a:latin typeface="Cambria Math" panose="02040503050406030204" pitchFamily="18" charset="0"/>
                      </a:rPr>
                      <m:t>𝐝</m:t>
                    </m:r>
                    <m:r>
                      <a:rPr lang="en-US" altLang="zh-CN" b="1" i="0" smtClean="0">
                        <a:latin typeface="Cambria Math" panose="02040503050406030204" pitchFamily="18" charset="0"/>
                      </a:rPr>
                      <m:t>&lt;</m:t>
                    </m:r>
                    <m:r>
                      <a:rPr lang="en-US" altLang="zh-CN" b="1" i="0" smtClean="0">
                        <a:latin typeface="Cambria Math" panose="02040503050406030204" pitchFamily="18" charset="0"/>
                      </a:rPr>
                      <m:t>𝟎</m:t>
                    </m:r>
                  </m:oMath>
                </a14:m>
                <a:endParaRPr lang="en-US" altLang="zh-CN" dirty="0"/>
              </a:p>
              <a:p>
                <a:pPr lvl="1"/>
                <a:r>
                  <a:rPr lang="zh-CN" altLang="en-US" dirty="0"/>
                  <a:t>若不存在这样的迭代步，表明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就是一个局部极小点</a:t>
                </a:r>
                <a:endParaRPr lang="en-US" altLang="zh-CN" dirty="0"/>
              </a:p>
              <a:p>
                <a:r>
                  <a:rPr lang="zh-CN" altLang="en-US" dirty="0"/>
                  <a:t>若不平行，则</a:t>
                </a:r>
                <a:endParaRPr lang="en-US" altLang="zh-CN" dirty="0"/>
              </a:p>
              <a:p>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d>
                          <m:dPr>
                            <m:begChr m:val="{"/>
                            <m:endChr m:val="}"/>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e>
                              <m:sup>
                                <m:r>
                                  <a:rPr lang="en-US" altLang="zh-CN" b="1" i="0" smtClean="0">
                                    <a:latin typeface="Cambria Math" panose="02040503050406030204" pitchFamily="18" charset="0"/>
                                  </a:rPr>
                                  <m:t>𝐓</m:t>
                                </m:r>
                              </m:sup>
                            </m:sSup>
                          </m:e>
                        </m:d>
                      </m:num>
                      <m:den>
                        <m:d>
                          <m:dPr>
                            <m:begChr m:val="{"/>
                            <m:endChr m:val="}"/>
                            <m:ctrlPr>
                              <a:rPr lang="en-US" altLang="zh-CN" b="1" i="1" smtClean="0">
                                <a:latin typeface="Cambria Math" panose="02040503050406030204" pitchFamily="18" charset="0"/>
                              </a:rPr>
                            </m:ctrlPr>
                          </m:dPr>
                          <m:e>
                            <m:r>
                              <m:rPr>
                                <m:lit/>
                              </m:rPr>
                              <a:rPr lang="en-US" altLang="zh-CN" b="1" i="1" smtClean="0">
                                <a:latin typeface="Cambria Math" panose="02040503050406030204" pitchFamily="18" charset="0"/>
                              </a:rPr>
                              <m:t>||</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m:rPr>
                                <m:lit/>
                              </m:rP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0" smtClean="0">
                                <a:latin typeface="Cambria Math" panose="02040503050406030204" pitchFamily="18" charset="0"/>
                              </a:rPr>
                              <m:t> </m:t>
                            </m:r>
                          </m:e>
                        </m:d>
                      </m:den>
                    </m:f>
                    <m:r>
                      <a:rPr lang="en-US" altLang="zh-CN" b="1"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1" i="0" smtClean="0">
                        <a:latin typeface="Cambria Math" panose="02040503050406030204" pitchFamily="18" charset="0"/>
                      </a:rPr>
                      <m:t>,</m:t>
                    </m:r>
                  </m:oMath>
                </a14:m>
                <a:r>
                  <a:rPr lang="zh-CN" altLang="en-US" dirty="0"/>
                  <a:t> </a:t>
                </a:r>
                <a14:m>
                  <m:oMath xmlns:m="http://schemas.openxmlformats.org/officeDocument/2006/math">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𝒑</m:t>
                        </m:r>
                      </m:num>
                      <m:den>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r>
                          <m:rPr>
                            <m:lit/>
                          </m:rPr>
                          <a:rPr lang="en-US" altLang="zh-CN" b="1" i="1" dirty="0" smtClean="0">
                            <a:latin typeface="Cambria Math" panose="02040503050406030204" pitchFamily="18" charset="0"/>
                          </a:rPr>
                          <m:t>||</m:t>
                        </m:r>
                      </m:den>
                    </m:f>
                  </m:oMath>
                </a14:m>
                <a:r>
                  <a:rPr lang="en-US" altLang="zh-CN" dirty="0"/>
                  <a:t>,</a:t>
                </a:r>
                <a:r>
                  <a:rPr lang="zh-CN" altLang="en-US" dirty="0"/>
                  <a:t>满足可行下降方向</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66" b="-7158"/>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559062" y="4822116"/>
            <a:ext cx="2052631" cy="1820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en-US" dirty="0"/>
                  <a:t>引入</a:t>
                </a:r>
                <a:r>
                  <a:rPr lang="en-US" altLang="zh-CN" dirty="0" err="1"/>
                  <a:t>Lagrangian</a:t>
                </a:r>
                <a:r>
                  <a:rPr lang="en-US" altLang="zh-CN" dirty="0"/>
                  <a:t>(</a:t>
                </a:r>
                <a:r>
                  <a:rPr lang="zh-CN" altLang="en-US" dirty="0"/>
                  <a:t>拉格朗日</a:t>
                </a:r>
                <a:r>
                  <a:rPr lang="en-US" altLang="zh-CN" dirty="0"/>
                  <a:t>)</a:t>
                </a:r>
                <a:r>
                  <a:rPr lang="zh-CN" altLang="en-US" dirty="0"/>
                  <a:t>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m:oMathPara>
                </a14:m>
                <a:endParaRPr lang="en-US" altLang="zh-CN" b="1" dirty="0"/>
              </a:p>
              <a:p>
                <a:r>
                  <a:rPr lang="zh-CN" altLang="en-US" dirty="0"/>
                  <a:t>令</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en-US" altLang="zh-CN" dirty="0"/>
                  <a:t>,</a:t>
                </a:r>
                <a:r>
                  <a:rPr lang="zh-CN" altLang="en-US" dirty="0"/>
                  <a:t>则前述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条件等价于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𝒙</m:t>
                        </m:r>
                      </m:sub>
                    </m:sSub>
                    <m:r>
                      <a:rPr lang="en-US" altLang="zh-CN" i="1">
                        <a:latin typeface="Cambria Math" panose="02040503050406030204" pitchFamily="18" charset="0"/>
                      </a:rPr>
                      <m:t>𝑳</m:t>
                    </m:r>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𝝀</m:t>
                            </m:r>
                          </m:e>
                          <m:sub>
                            <m:r>
                              <a:rPr lang="en-US" altLang="zh-CN" i="1">
                                <a:latin typeface="Cambria Math" panose="02040503050406030204" pitchFamily="18" charset="0"/>
                              </a:rPr>
                              <m:t>𝟏</m:t>
                            </m:r>
                          </m:sub>
                        </m:sSub>
                      </m:e>
                    </m:d>
                    <m:r>
                      <a:rPr lang="en-US" altLang="zh-CN" dirty="0">
                        <a:latin typeface="Cambria Math" panose="02040503050406030204" pitchFamily="18" charset="0"/>
                      </a:rPr>
                      <m:t>=</m:t>
                    </m:r>
                    <m:r>
                      <a:rPr lang="en-US" altLang="zh-CN" b="1" i="0" dirty="0" smtClean="0">
                        <a:latin typeface="Cambria Math" panose="02040503050406030204" pitchFamily="18" charset="0"/>
                      </a:rPr>
                      <m:t>𝟎</m:t>
                    </m:r>
                  </m:oMath>
                </a14:m>
                <a:endParaRPr lang="en-US" altLang="zh-CN" dirty="0"/>
              </a:p>
              <a:p>
                <a:r>
                  <a:rPr lang="zh-CN" altLang="en-US" dirty="0"/>
                  <a:t>表明：</a:t>
                </a:r>
                <a:r>
                  <a:rPr lang="zh-CN" altLang="en-US" dirty="0">
                    <a:solidFill>
                      <a:srgbClr val="FF0000"/>
                    </a:solidFill>
                  </a:rPr>
                  <a:t>求解等式约束问题的最优解等价于寻找拉格朗日函数的稳定点，其中的标量</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oMath>
                </a14:m>
                <a:r>
                  <a:rPr lang="zh-CN" altLang="en-US" dirty="0">
                    <a:solidFill>
                      <a:srgbClr val="FF0000"/>
                    </a:solidFill>
                  </a:rPr>
                  <a:t>称为拉格朗日乘子</a:t>
                </a:r>
                <a:endParaRPr lang="en-US" altLang="zh-CN" dirty="0">
                  <a:solidFill>
                    <a:srgbClr val="FF0000"/>
                  </a:solidFill>
                </a:endParaRPr>
              </a:p>
              <a:p>
                <a:r>
                  <a:rPr lang="zh-CN" altLang="en-US" dirty="0"/>
                  <a:t>表明这种条件是必要条件，而不是充分条件，例如</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a14:m>
                <a:r>
                  <a:rPr lang="zh-CN" altLang="en-US" dirty="0"/>
                  <a:t>也满足条件，但不是问题的解</a:t>
                </a:r>
                <a:endParaRPr lang="en-US" altLang="zh-CN" dirty="0"/>
              </a:p>
              <a:p>
                <a:r>
                  <a:rPr lang="zh-CN" altLang="en-US" dirty="0"/>
                  <a:t>而且，等式约束问题中，上述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条件不能通过改变乘子的符号而变成充分条件</a:t>
                </a:r>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zh-CN" altLang="en-US">
                    <a:noFill/>
                  </a:rPr>
                  <a:t> </a:t>
                </a:r>
              </a:p>
            </p:txBody>
          </p:sp>
        </mc:Fallback>
      </mc:AlternateContent>
      <p:sp>
        <p:nvSpPr>
          <p:cNvPr id="4" name="标题 1"/>
          <p:cNvSpPr>
            <a:spLocks noGrp="1"/>
          </p:cNvSpPr>
          <p:nvPr>
            <p:ph type="title"/>
          </p:nvPr>
        </p:nvSpPr>
        <p:spPr>
          <a:xfrm>
            <a:off x="838200" y="171941"/>
            <a:ext cx="9225999" cy="725467"/>
          </a:xfrm>
        </p:spPr>
        <p:txBody>
          <a:bodyPr>
            <a:normAutofit fontScale="90000"/>
          </a:bodyPr>
          <a:lstStyle/>
          <a:p>
            <a:r>
              <a:rPr lang="en-US" altLang="zh-CN" sz="2660" dirty="0"/>
              <a:t>6.4 </a:t>
            </a:r>
            <a:r>
              <a:rPr lang="zh-CN" altLang="en-US" sz="2660" dirty="0">
                <a:latin typeface="隶书" panose="02010509060101010101" pitchFamily="1" charset="-122"/>
              </a:rPr>
              <a:t>约束最优化理论</a:t>
            </a:r>
            <a:r>
              <a:rPr lang="en-US" altLang="zh-CN" sz="2660" dirty="0">
                <a:latin typeface="隶书" panose="02010509060101010101" pitchFamily="1" charset="-122"/>
              </a:rPr>
              <a:t>(Theory of Constrained Optimization)-</a:t>
            </a:r>
            <a:r>
              <a:rPr lang="zh-CN" altLang="en-US" sz="2660" dirty="0">
                <a:latin typeface="隶书" panose="02010509060101010101" pitchFamily="1" charset="-122"/>
              </a:rPr>
              <a:t>例</a:t>
            </a:r>
            <a:endParaRPr lang="zh-CN" altLang="en-US" sz="266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TIMING" val="|0.7|33.5|65.7|2.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30.xml><?xml version="1.0" encoding="utf-8"?>
<p:tagLst xmlns:a="http://schemas.openxmlformats.org/drawingml/2006/main" xmlns:r="http://schemas.openxmlformats.org/officeDocument/2006/relationships" xmlns:p="http://schemas.openxmlformats.org/presentationml/2006/main">
  <p:tag name="TIMING" val="|42.2|0.7"/>
</p:tagLst>
</file>

<file path=ppt/tags/tag31.xml><?xml version="1.0" encoding="utf-8"?>
<p:tagLst xmlns:a="http://schemas.openxmlformats.org/drawingml/2006/main" xmlns:r="http://schemas.openxmlformats.org/officeDocument/2006/relationships" xmlns:p="http://schemas.openxmlformats.org/presentationml/2006/main">
  <p:tag name="TIMING" val="|0.4|6.7|5.6|23.9|60.8|16|15.9|113.1"/>
</p:tagLst>
</file>

<file path=ppt/tags/tag32.xml><?xml version="1.0" encoding="utf-8"?>
<p:tagLst xmlns:a="http://schemas.openxmlformats.org/drawingml/2006/main" xmlns:r="http://schemas.openxmlformats.org/officeDocument/2006/relationships" xmlns:p="http://schemas.openxmlformats.org/presentationml/2006/main">
  <p:tag name="TIMING" val="|0.8|69.4|10.4"/>
</p:tagLst>
</file>

<file path=ppt/tags/tag33.xml><?xml version="1.0" encoding="utf-8"?>
<p:tagLst xmlns:a="http://schemas.openxmlformats.org/drawingml/2006/main" xmlns:r="http://schemas.openxmlformats.org/officeDocument/2006/relationships" xmlns:p="http://schemas.openxmlformats.org/presentationml/2006/main">
  <p:tag name="TIMING" val="|0.1|3.8|47.7|45.2|22.2|2.4|6.3|17.5|37.7"/>
</p:tagLst>
</file>

<file path=ppt/tags/tag34.xml><?xml version="1.0" encoding="utf-8"?>
<p:tagLst xmlns:a="http://schemas.openxmlformats.org/drawingml/2006/main" xmlns:r="http://schemas.openxmlformats.org/officeDocument/2006/relationships" xmlns:p="http://schemas.openxmlformats.org/presentationml/2006/main">
  <p:tag name="TIMING" val="|0.8|2.9|5.2|5.8|11.3|21.6"/>
</p:tagLst>
</file>

<file path=ppt/tags/tag35.xml><?xml version="1.0" encoding="utf-8"?>
<p:tagLst xmlns:a="http://schemas.openxmlformats.org/drawingml/2006/main" xmlns:r="http://schemas.openxmlformats.org/officeDocument/2006/relationships" xmlns:p="http://schemas.openxmlformats.org/presentationml/2006/main">
  <p:tag name="TIMING" val="|0.9|26.3|29.7"/>
</p:tagLst>
</file>

<file path=ppt/tags/tag36.xml><?xml version="1.0" encoding="utf-8"?>
<p:tagLst xmlns:a="http://schemas.openxmlformats.org/drawingml/2006/main" xmlns:r="http://schemas.openxmlformats.org/officeDocument/2006/relationships" xmlns:p="http://schemas.openxmlformats.org/presentationml/2006/main">
  <p:tag name="TIMING" val="|0.3|104.4|48.2"/>
</p:tagLst>
</file>

<file path=ppt/tags/tag37.xml><?xml version="1.0" encoding="utf-8"?>
<p:tagLst xmlns:a="http://schemas.openxmlformats.org/drawingml/2006/main" xmlns:r="http://schemas.openxmlformats.org/officeDocument/2006/relationships" xmlns:p="http://schemas.openxmlformats.org/presentationml/2006/main">
  <p:tag name="TIMING" val="|0.1|0.6|1.1|1.6"/>
</p:tagLst>
</file>

<file path=ppt/tags/tag38.xml><?xml version="1.0" encoding="utf-8"?>
<p:tagLst xmlns:a="http://schemas.openxmlformats.org/drawingml/2006/main" xmlns:r="http://schemas.openxmlformats.org/officeDocument/2006/relationships" xmlns:p="http://schemas.openxmlformats.org/presentationml/2006/main">
  <p:tag name="TIMING" val="|0.5|4.9|7.5|14.4|14.7"/>
</p:tagLst>
</file>

<file path=ppt/tags/tag39.xml><?xml version="1.0" encoding="utf-8"?>
<p:tagLst xmlns:a="http://schemas.openxmlformats.org/drawingml/2006/main" xmlns:r="http://schemas.openxmlformats.org/officeDocument/2006/relationships" xmlns:p="http://schemas.openxmlformats.org/presentationml/2006/main">
  <p:tag name="TIMING" val="|0.3|212|1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 𝐹 ′  𝑥 =4  𝑥 3 −3 𝑥 2 −𝑥+3 =0, 𝑥 1 =−1, 𝑥 2 =1, 𝑥 3 =3;&#10; 𝐹 ′′  𝑥 =4 3 𝑥 2 −6𝑥−1 ;&#10; 𝐹 ′′   𝑥 1  =8&gt;0, 𝐹 ′′   𝑥 2  =−4&lt;0, 𝐹 ′′   𝑥 3  =8&gt;0&#10;因此， 𝑥 1 , 𝑥 3 是极小值点， 𝑥 2 是极大值点，代入目标函数，可知 𝑥 2 是全局极小值点!"/>
</p:tagLst>
</file>

<file path=ppt/tags/tag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6907</TotalTime>
  <Words>18821</Words>
  <Application>Microsoft Office PowerPoint</Application>
  <PresentationFormat>宽屏</PresentationFormat>
  <Paragraphs>1065</Paragraphs>
  <Slides>131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45" baseType="lpstr">
      <vt:lpstr>Microsoft Yahei</vt:lpstr>
      <vt:lpstr>等线</vt:lpstr>
      <vt:lpstr>等线 Light</vt:lpstr>
      <vt:lpstr>隶书</vt:lpstr>
      <vt:lpstr>宋体</vt:lpstr>
      <vt:lpstr>微软雅黑</vt:lpstr>
      <vt:lpstr>Arial</vt:lpstr>
      <vt:lpstr>Cambria Math</vt:lpstr>
      <vt:lpstr>Symbol</vt:lpstr>
      <vt:lpstr>Times New Roman</vt:lpstr>
      <vt:lpstr>Wingdings</vt:lpstr>
      <vt:lpstr>Office 主题​​</vt:lpstr>
      <vt:lpstr>Equation.3</vt:lpstr>
      <vt:lpstr>Equation</vt:lpstr>
      <vt:lpstr>PowerPoint 演示文稿</vt:lpstr>
      <vt:lpstr>内容介绍</vt:lpstr>
      <vt:lpstr>6.0 优化问题描述</vt:lpstr>
      <vt:lpstr> 6.0简单回顾一下线性代数里面的概念凸性(Convexity) </vt:lpstr>
      <vt:lpstr> 6.0简单回顾一下线性代数里面的概念凸性(Convexity) </vt:lpstr>
      <vt:lpstr> 6.0简单回顾一下线性代数里面的概念凸性(Convexity) </vt:lpstr>
      <vt:lpstr> 6.0简单回顾一下线性代数里面的概念凸性(Convexity) </vt:lpstr>
      <vt:lpstr> 6.0简单回顾一下线性代数里面的概念凸性(Convexity) </vt:lpstr>
      <vt:lpstr> 6.0简单回顾一下线性代数里面的概念凸性(Convexity) </vt:lpstr>
      <vt:lpstr> 6.0简单回顾一下线性代数里面的概念凸性(Convexity) </vt:lpstr>
      <vt:lpstr>6.1 线性规划的基本概念-例</vt:lpstr>
      <vt:lpstr>6.1 线性规划的基本概念-例</vt:lpstr>
      <vt:lpstr>6.1 线性规划的基本概念-例(续1)</vt:lpstr>
      <vt:lpstr>6.1 线性规划的基本概念-例(续2)</vt:lpstr>
      <vt:lpstr>6.1 线性规划的基本概念-例(续3)</vt:lpstr>
      <vt:lpstr>6.1 线性规划（Linear Programming）</vt:lpstr>
      <vt:lpstr>6.1 线性规划（Linear Programming）</vt:lpstr>
      <vt:lpstr>6.1 线性规划（Linear Programming）</vt:lpstr>
      <vt:lpstr>6.1 线性规划（Linear Programming）</vt:lpstr>
      <vt:lpstr>6.1 线性规划（Linear Programming）</vt:lpstr>
      <vt:lpstr>6.1 线性规划（Linear Programming）</vt:lpstr>
      <vt:lpstr>6.1 线性规划的基本概念-例(续4)</vt:lpstr>
      <vt:lpstr>6.1 线性规划的基本概念-线性规划-模型的一般形式</vt:lpstr>
      <vt:lpstr>6.1 线性规划的基本概念-模型的标准形式</vt:lpstr>
      <vt:lpstr>6.1 线性规划的基本概念-模型的标准形式</vt:lpstr>
      <vt:lpstr>6.1 线性规划的基本概念-模型的标准形式</vt:lpstr>
      <vt:lpstr>6.1 线性规划的基本概念-模型的标准形式</vt:lpstr>
      <vt:lpstr>6.1 线性规划的基本概念-解的基本概念</vt:lpstr>
      <vt:lpstr>6.1 线性规划的基本概念-解的基本概念</vt:lpstr>
      <vt:lpstr>6.1 线性规划的基本概念-解的基本概念</vt:lpstr>
      <vt:lpstr>6.1 线性规划的基本概念-解的基本情况</vt:lpstr>
      <vt:lpstr>6.1 线性规划的基本概念-线性规划问题的基本理论</vt:lpstr>
      <vt:lpstr>6.1 线性规划的基本概念-线性规划问题的基本理论(续1)</vt:lpstr>
      <vt:lpstr>6.1 线性规划的基本概念-线性规划问题的基本理论(续2)</vt:lpstr>
      <vt:lpstr>6.1 线性规划的基本概念-线性规划问题的基本理论(续3)</vt:lpstr>
      <vt:lpstr>6.1 线性规划的基本概念-线性规划问题的基本理论(续4)</vt:lpstr>
      <vt:lpstr>6.1 线性规划的基本概念-线性规划问题的基本理论(续4)(注1)</vt:lpstr>
      <vt:lpstr>6.1 线性规划的基本概念-线性规划问题的基本理论(续4)(注2)</vt:lpstr>
      <vt:lpstr>6.1 线性规划的基本概念-线性规划问题的基本理论(续4)(注3)</vt:lpstr>
      <vt:lpstr>6.1线性规划-单纯形法(simplex)</vt:lpstr>
      <vt:lpstr>6.1线性规划-单纯形法（续1）</vt:lpstr>
      <vt:lpstr>6.1线性规划-单纯形法（续2）</vt:lpstr>
      <vt:lpstr>6.1线性规划-单纯形法（续3）</vt:lpstr>
      <vt:lpstr>6.1线性规划-单纯形法（续3）</vt:lpstr>
      <vt:lpstr>6.1线性规划- 对偶问题(Duality)</vt:lpstr>
      <vt:lpstr>6.1线性规划-对偶问题(Duality)</vt:lpstr>
      <vt:lpstr>6.1线性规划-对偶问题(Duality)</vt:lpstr>
      <vt:lpstr>6.1线性规划-对偶问题(Duality)</vt:lpstr>
      <vt:lpstr>6.1线性规划-对偶问题(Duality)</vt:lpstr>
      <vt:lpstr>6.1 线性规划-对偶问题(Duality)</vt:lpstr>
      <vt:lpstr>6.1线性规划-对偶问题(续1)</vt:lpstr>
      <vt:lpstr>6.1线性规划-对偶问题(续2)</vt:lpstr>
      <vt:lpstr>6.1线性规划-对偶问题(续3)</vt:lpstr>
      <vt:lpstr>6.1线性规划-对偶问题(续3注)</vt:lpstr>
      <vt:lpstr>6.1线性规划-对偶问题(续4)</vt:lpstr>
      <vt:lpstr>6.1线性规划-对偶问题(续5)</vt:lpstr>
      <vt:lpstr>6.1线性规划-对偶问题(续6)</vt:lpstr>
      <vt:lpstr>6.1线性规划-总结</vt:lpstr>
      <vt:lpstr>6.1线性规划-总结</vt:lpstr>
      <vt:lpstr>6.2非线性优化-单变量优化</vt:lpstr>
      <vt:lpstr>6.2非线性优化-单变量优化</vt:lpstr>
      <vt:lpstr>6.2非线性优化-局部最优和全局最优</vt:lpstr>
      <vt:lpstr>PowerPoint 演示文稿</vt:lpstr>
      <vt:lpstr>6.2非线性优化-梯度下降法(Gradient Descent)</vt:lpstr>
      <vt:lpstr>6.2非线性优化-梯度下降法(Gradient Descent)</vt:lpstr>
      <vt:lpstr>6.2 非线性规划-多维</vt:lpstr>
      <vt:lpstr>6.2非线性规划-多维</vt:lpstr>
      <vt:lpstr>6.2非线性规划</vt:lpstr>
      <vt:lpstr>6.2非线性规划-梯度下降</vt:lpstr>
      <vt:lpstr>6.2 非线性规划-多元函数的导数</vt:lpstr>
      <vt:lpstr>6.2 非线性规划-多元函数的泰勒展开</vt:lpstr>
      <vt:lpstr>6.2非线性规划-无约束问题的最优性条件</vt:lpstr>
      <vt:lpstr>6.2非线性规划-无约束问题的最优性条件</vt:lpstr>
      <vt:lpstr>6.2 非线性规划-无约束问题的最优性条件</vt:lpstr>
      <vt:lpstr>6.2 非线性规划-无约束问题的最优性条件</vt:lpstr>
      <vt:lpstr>6.2 非线性规划-无约束问题的最优性条件</vt:lpstr>
      <vt:lpstr>6.2 非线性规划-无约束问题的最优性条件</vt:lpstr>
      <vt:lpstr>6.2 非线性规划-无约束问题的最优性条件</vt:lpstr>
      <vt:lpstr>6.2 非线性规划-无约束问题的最优性条件</vt:lpstr>
      <vt:lpstr>6.3 凸优化基本概念</vt:lpstr>
      <vt:lpstr>6.3 凸优化基本概念</vt:lpstr>
      <vt:lpstr>6.3 凸优化基本概念</vt:lpstr>
      <vt:lpstr>6.3 凸优化基本概念-共轭函数</vt:lpstr>
      <vt:lpstr>6.3 凸优化基本概念-共轭函数</vt:lpstr>
      <vt:lpstr>6.3 凸优化基本概念-共轭函数</vt:lpstr>
      <vt:lpstr>6.3 凸优化基本概念-扩展实值函数和封闭性</vt:lpstr>
      <vt:lpstr>6.3 凸优化基本概念-Proper</vt:lpstr>
      <vt:lpstr>6.3 凸优化基本概念-邻近算子（Proximal Operator）</vt:lpstr>
      <vt:lpstr>-6.3 凸优化基本概念邻近算子（Proximal Operator）</vt:lpstr>
      <vt:lpstr>6.3 凸优化基本概念-邻近算子（Proximal Operator）</vt:lpstr>
      <vt:lpstr>6.3 凸优化基本概念-邻近算子（Proximal Operator）</vt:lpstr>
      <vt:lpstr>6.3 凸优化基本概念-邻近算子（Proximal Operator）计算</vt:lpstr>
      <vt:lpstr>6.3 凸优化基本概念-邻近算子（Proximal Operator）计算</vt:lpstr>
      <vt:lpstr>6.4 无约束优化：梯度下降法与牛顿法</vt:lpstr>
      <vt:lpstr>6.4 约束最优化理论(Theory of Constrained Optimization)</vt:lpstr>
      <vt:lpstr>6.4 约束最优化理论(Theory of Constrained Optimization)</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Optimization)-例</vt:lpstr>
      <vt:lpstr>6.4 约束最优化理论(Theory of Constrained Optimization)</vt:lpstr>
      <vt:lpstr>6.4 约束最优化理论(Theory of Constrained Optimization)</vt:lpstr>
      <vt:lpstr>6.4 约束最优化理论(Theory of Constrained Optimization)</vt:lpstr>
      <vt:lpstr>6.4 约束最优化理论(Theory of Constrained Optimization)-切锥-注</vt:lpstr>
      <vt:lpstr>6.4约束最优化理论(Theory of Constrained Optimization)</vt:lpstr>
      <vt:lpstr>6.4 约束最优化理论(Theory of Constrained Optimization)</vt:lpstr>
      <vt:lpstr>6.4 约束最优化理论(Theory of Constrained Optimization)</vt:lpstr>
      <vt:lpstr>6.5 有约束优化： 对偶</vt:lpstr>
      <vt:lpstr>6.5 有约束优化： 对偶</vt:lpstr>
      <vt:lpstr>6.5 有约束优化： 对偶</vt:lpstr>
      <vt:lpstr>6.5 有约束优化： 对偶</vt:lpstr>
      <vt:lpstr>6.5 有约束优化： 对偶</vt:lpstr>
      <vt:lpstr>6.5 有约束优化： 对偶</vt:lpstr>
      <vt:lpstr>6.5 对偶问题</vt:lpstr>
      <vt:lpstr>6.5 对偶问题</vt:lpstr>
      <vt:lpstr>6.5 对偶问题</vt:lpstr>
      <vt:lpstr>6.5 对偶问题</vt:lpstr>
      <vt:lpstr>6.5 对偶问题</vt:lpstr>
      <vt:lpstr>6.5 对偶问题</vt:lpstr>
      <vt:lpstr>6.5 对偶问题</vt:lpstr>
      <vt:lpstr>6.5 对偶问题</vt:lpstr>
      <vt:lpstr>6.5 对偶问题</vt:lpstr>
      <vt:lpstr>6.5 对偶问题</vt:lpstr>
      <vt:lpstr>6.5对偶问题-例子</vt:lpstr>
      <vt:lpstr>6.5 对偶问题-例子</vt:lpstr>
      <vt:lpstr>6.5 对偶问题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人工智能数学基础-第6章-凸优化</dc:title>
  <dc:creator>Shaohui Liu</dc:creator>
  <cp:lastModifiedBy>刘绍辉</cp:lastModifiedBy>
  <cp:revision>170</cp:revision>
  <dcterms:created xsi:type="dcterms:W3CDTF">2022-04-04T14:33:59Z</dcterms:created>
  <dcterms:modified xsi:type="dcterms:W3CDTF">2023-06-06T14:53:11Z</dcterms:modified>
</cp:coreProperties>
</file>